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8"/>
  </p:notesMasterIdLst>
  <p:sldIdLst>
    <p:sldId id="268" r:id="rId2"/>
    <p:sldId id="269" r:id="rId3"/>
    <p:sldId id="270" r:id="rId4"/>
    <p:sldId id="271" r:id="rId5"/>
    <p:sldId id="272" r:id="rId6"/>
    <p:sldId id="273" r:id="rId7"/>
    <p:sldId id="274" r:id="rId8"/>
    <p:sldId id="275" r:id="rId9"/>
    <p:sldId id="276" r:id="rId10"/>
    <p:sldId id="277" r:id="rId11"/>
    <p:sldId id="278" r:id="rId12"/>
    <p:sldId id="279" r:id="rId13"/>
    <p:sldId id="280" r:id="rId14"/>
    <p:sldId id="281" r:id="rId15"/>
    <p:sldId id="282" r:id="rId16"/>
    <p:sldId id="283" r:id="rId17"/>
    <p:sldId id="284" r:id="rId18"/>
    <p:sldId id="285" r:id="rId19"/>
    <p:sldId id="286" r:id="rId20"/>
    <p:sldId id="287" r:id="rId21"/>
    <p:sldId id="288" r:id="rId22"/>
    <p:sldId id="289" r:id="rId23"/>
    <p:sldId id="290" r:id="rId24"/>
    <p:sldId id="291" r:id="rId25"/>
    <p:sldId id="292" r:id="rId26"/>
    <p:sldId id="293" r:id="rId27"/>
    <p:sldId id="294" r:id="rId28"/>
    <p:sldId id="295" r:id="rId29"/>
    <p:sldId id="1023" r:id="rId30"/>
    <p:sldId id="296" r:id="rId31"/>
    <p:sldId id="297" r:id="rId32"/>
    <p:sldId id="298" r:id="rId33"/>
    <p:sldId id="299" r:id="rId34"/>
    <p:sldId id="300" r:id="rId35"/>
    <p:sldId id="301" r:id="rId36"/>
    <p:sldId id="302" r:id="rId37"/>
    <p:sldId id="303" r:id="rId38"/>
    <p:sldId id="304" r:id="rId39"/>
    <p:sldId id="305" r:id="rId40"/>
    <p:sldId id="306" r:id="rId41"/>
    <p:sldId id="307" r:id="rId42"/>
    <p:sldId id="308" r:id="rId43"/>
    <p:sldId id="309" r:id="rId44"/>
    <p:sldId id="1024" r:id="rId45"/>
    <p:sldId id="310" r:id="rId46"/>
    <p:sldId id="311" r:id="rId47"/>
    <p:sldId id="312" r:id="rId48"/>
    <p:sldId id="313" r:id="rId49"/>
    <p:sldId id="314" r:id="rId50"/>
    <p:sldId id="315" r:id="rId51"/>
    <p:sldId id="316" r:id="rId52"/>
    <p:sldId id="317" r:id="rId53"/>
    <p:sldId id="318" r:id="rId54"/>
    <p:sldId id="319" r:id="rId55"/>
    <p:sldId id="320" r:id="rId56"/>
    <p:sldId id="914" r:id="rId57"/>
    <p:sldId id="915" r:id="rId58"/>
    <p:sldId id="916" r:id="rId59"/>
    <p:sldId id="917" r:id="rId60"/>
    <p:sldId id="918" r:id="rId61"/>
    <p:sldId id="919" r:id="rId62"/>
    <p:sldId id="920" r:id="rId63"/>
    <p:sldId id="921" r:id="rId64"/>
    <p:sldId id="922" r:id="rId65"/>
    <p:sldId id="923" r:id="rId66"/>
    <p:sldId id="924" r:id="rId67"/>
    <p:sldId id="925" r:id="rId68"/>
    <p:sldId id="926" r:id="rId69"/>
    <p:sldId id="927" r:id="rId70"/>
    <p:sldId id="928" r:id="rId71"/>
    <p:sldId id="929" r:id="rId72"/>
    <p:sldId id="930" r:id="rId73"/>
    <p:sldId id="931" r:id="rId74"/>
    <p:sldId id="932" r:id="rId75"/>
    <p:sldId id="933" r:id="rId76"/>
    <p:sldId id="934" r:id="rId77"/>
    <p:sldId id="1025" r:id="rId78"/>
    <p:sldId id="935" r:id="rId79"/>
    <p:sldId id="936" r:id="rId80"/>
    <p:sldId id="937" r:id="rId81"/>
    <p:sldId id="938" r:id="rId82"/>
    <p:sldId id="939" r:id="rId83"/>
    <p:sldId id="940" r:id="rId84"/>
    <p:sldId id="941" r:id="rId85"/>
    <p:sldId id="942" r:id="rId86"/>
    <p:sldId id="943" r:id="rId87"/>
    <p:sldId id="944" r:id="rId88"/>
    <p:sldId id="945" r:id="rId89"/>
    <p:sldId id="946" r:id="rId90"/>
    <p:sldId id="947" r:id="rId91"/>
    <p:sldId id="948" r:id="rId92"/>
    <p:sldId id="949" r:id="rId93"/>
    <p:sldId id="950" r:id="rId94"/>
    <p:sldId id="951" r:id="rId95"/>
    <p:sldId id="952" r:id="rId96"/>
    <p:sldId id="953" r:id="rId97"/>
    <p:sldId id="322" r:id="rId98"/>
    <p:sldId id="323" r:id="rId99"/>
    <p:sldId id="324" r:id="rId100"/>
    <p:sldId id="325" r:id="rId101"/>
    <p:sldId id="326" r:id="rId102"/>
    <p:sldId id="327" r:id="rId103"/>
    <p:sldId id="328" r:id="rId104"/>
    <p:sldId id="329" r:id="rId105"/>
    <p:sldId id="330" r:id="rId106"/>
    <p:sldId id="331" r:id="rId107"/>
    <p:sldId id="954" r:id="rId108"/>
    <p:sldId id="955" r:id="rId109"/>
    <p:sldId id="956" r:id="rId110"/>
    <p:sldId id="957" r:id="rId111"/>
    <p:sldId id="958" r:id="rId112"/>
    <p:sldId id="959" r:id="rId113"/>
    <p:sldId id="960" r:id="rId114"/>
    <p:sldId id="961" r:id="rId115"/>
    <p:sldId id="962" r:id="rId116"/>
    <p:sldId id="963" r:id="rId117"/>
    <p:sldId id="964" r:id="rId118"/>
    <p:sldId id="965" r:id="rId119"/>
    <p:sldId id="1026" r:id="rId120"/>
    <p:sldId id="1028" r:id="rId121"/>
    <p:sldId id="966" r:id="rId122"/>
    <p:sldId id="1029" r:id="rId123"/>
    <p:sldId id="1030" r:id="rId124"/>
    <p:sldId id="1031" r:id="rId125"/>
    <p:sldId id="1032" r:id="rId126"/>
    <p:sldId id="1033" r:id="rId127"/>
    <p:sldId id="967" r:id="rId128"/>
    <p:sldId id="968" r:id="rId129"/>
    <p:sldId id="970" r:id="rId130"/>
    <p:sldId id="971" r:id="rId131"/>
    <p:sldId id="1044" r:id="rId132"/>
    <p:sldId id="1045" r:id="rId133"/>
    <p:sldId id="1046" r:id="rId134"/>
    <p:sldId id="1047" r:id="rId135"/>
    <p:sldId id="972" r:id="rId136"/>
    <p:sldId id="1048" r:id="rId137"/>
    <p:sldId id="1049" r:id="rId138"/>
    <p:sldId id="983" r:id="rId139"/>
    <p:sldId id="984" r:id="rId140"/>
    <p:sldId id="985" r:id="rId141"/>
    <p:sldId id="986" r:id="rId142"/>
    <p:sldId id="987" r:id="rId143"/>
    <p:sldId id="988" r:id="rId144"/>
    <p:sldId id="989" r:id="rId145"/>
    <p:sldId id="991" r:id="rId146"/>
    <p:sldId id="993" r:id="rId147"/>
    <p:sldId id="996" r:id="rId148"/>
    <p:sldId id="1034" r:id="rId149"/>
    <p:sldId id="1035" r:id="rId150"/>
    <p:sldId id="1039" r:id="rId151"/>
    <p:sldId id="1040" r:id="rId152"/>
    <p:sldId id="1041" r:id="rId153"/>
    <p:sldId id="1036" r:id="rId154"/>
    <p:sldId id="1042" r:id="rId155"/>
    <p:sldId id="1043" r:id="rId156"/>
    <p:sldId id="1037" r:id="rId157"/>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p:cViewPr varScale="1">
        <p:scale>
          <a:sx n="86" d="100"/>
          <a:sy n="86" d="100"/>
        </p:scale>
        <p:origin x="1382" y="6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29EDC521-A652-43B6-8F37-6A805F01D8AA}" type="datetimeFigureOut">
              <a:rPr lang="en-IN" smtClean="0"/>
              <a:t>17-03-2022</a:t>
            </a:fld>
            <a:endParaRPr lang="en-IN"/>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40D1B5E5-E878-487F-A8F5-44347313EEB2}" type="slidenum">
              <a:rPr lang="en-IN" smtClean="0"/>
              <a:t>‹#›</a:t>
            </a:fld>
            <a:endParaRPr lang="en-IN"/>
          </a:p>
        </p:txBody>
      </p:sp>
    </p:spTree>
    <p:extLst>
      <p:ext uri="{BB962C8B-B14F-4D97-AF65-F5344CB8AC3E}">
        <p14:creationId xmlns:p14="http://schemas.microsoft.com/office/powerpoint/2010/main" val="3680277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DE5B1A-934F-4342-8B2A-1E0740C85C00}" type="slidenum">
              <a:rPr lang="en-US" altLang="en-US"/>
              <a:pPr/>
              <a:t>56</a:t>
            </a:fld>
            <a:endParaRPr lang="en-US" altLang="en-US"/>
          </a:p>
        </p:txBody>
      </p:sp>
      <p:sp>
        <p:nvSpPr>
          <p:cNvPr id="890882" name="Rectangle 2"/>
          <p:cNvSpPr>
            <a:spLocks noGrp="1" noRot="1" noChangeAspect="1" noChangeArrowheads="1" noTextEdit="1"/>
          </p:cNvSpPr>
          <p:nvPr>
            <p:ph type="sldImg"/>
          </p:nvPr>
        </p:nvSpPr>
        <p:spPr>
          <a:ln/>
        </p:spPr>
      </p:sp>
      <p:sp>
        <p:nvSpPr>
          <p:cNvPr id="89088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0501330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47E79C-FE2E-4D36-AB96-64385412B1E0}" type="slidenum">
              <a:rPr lang="en-US" altLang="en-US"/>
              <a:pPr/>
              <a:t>65</a:t>
            </a:fld>
            <a:endParaRPr lang="en-US" altLang="en-US"/>
          </a:p>
        </p:txBody>
      </p:sp>
      <p:sp>
        <p:nvSpPr>
          <p:cNvPr id="900098" name="Rectangle 2"/>
          <p:cNvSpPr>
            <a:spLocks noGrp="1" noRot="1" noChangeAspect="1" noChangeArrowheads="1" noTextEdit="1"/>
          </p:cNvSpPr>
          <p:nvPr>
            <p:ph type="sldImg"/>
          </p:nvPr>
        </p:nvSpPr>
        <p:spPr>
          <a:ln/>
        </p:spPr>
      </p:sp>
      <p:sp>
        <p:nvSpPr>
          <p:cNvPr id="9000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33047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A7A71B-F2AC-4D5E-9793-B400428EC1E1}" type="slidenum">
              <a:rPr lang="en-US" altLang="en-US"/>
              <a:pPr/>
              <a:t>66</a:t>
            </a:fld>
            <a:endParaRPr lang="en-US" altLang="en-US"/>
          </a:p>
        </p:txBody>
      </p:sp>
      <p:sp>
        <p:nvSpPr>
          <p:cNvPr id="901122" name="Rectangle 2"/>
          <p:cNvSpPr>
            <a:spLocks noGrp="1" noRot="1" noChangeAspect="1" noChangeArrowheads="1" noTextEdit="1"/>
          </p:cNvSpPr>
          <p:nvPr>
            <p:ph type="sldImg"/>
          </p:nvPr>
        </p:nvSpPr>
        <p:spPr>
          <a:ln/>
        </p:spPr>
      </p:sp>
      <p:sp>
        <p:nvSpPr>
          <p:cNvPr id="9011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711732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16241D2-987E-4D88-BB98-E6353908282C}" type="slidenum">
              <a:rPr lang="en-US" altLang="en-US"/>
              <a:pPr/>
              <a:t>67</a:t>
            </a:fld>
            <a:endParaRPr lang="en-US" altLang="en-US"/>
          </a:p>
        </p:txBody>
      </p:sp>
      <p:sp>
        <p:nvSpPr>
          <p:cNvPr id="902146" name="Rectangle 2"/>
          <p:cNvSpPr>
            <a:spLocks noGrp="1" noRot="1" noChangeAspect="1" noChangeArrowheads="1" noTextEdit="1"/>
          </p:cNvSpPr>
          <p:nvPr>
            <p:ph type="sldImg"/>
          </p:nvPr>
        </p:nvSpPr>
        <p:spPr>
          <a:ln/>
        </p:spPr>
      </p:sp>
      <p:sp>
        <p:nvSpPr>
          <p:cNvPr id="90214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2559766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C1CD1B-6E30-495C-BF9A-6DB8F59731F8}" type="slidenum">
              <a:rPr lang="en-US" altLang="en-US"/>
              <a:pPr/>
              <a:t>68</a:t>
            </a:fld>
            <a:endParaRPr lang="en-US" altLang="en-US"/>
          </a:p>
        </p:txBody>
      </p:sp>
      <p:sp>
        <p:nvSpPr>
          <p:cNvPr id="903170" name="Rectangle 2"/>
          <p:cNvSpPr>
            <a:spLocks noGrp="1" noRot="1" noChangeAspect="1" noChangeArrowheads="1" noTextEdit="1"/>
          </p:cNvSpPr>
          <p:nvPr>
            <p:ph type="sldImg"/>
          </p:nvPr>
        </p:nvSpPr>
        <p:spPr>
          <a:ln/>
        </p:spPr>
      </p:sp>
      <p:sp>
        <p:nvSpPr>
          <p:cNvPr id="90317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388201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349C52-C26C-49CE-9D4E-31550B7580CF}" type="slidenum">
              <a:rPr lang="en-US" altLang="en-US"/>
              <a:pPr/>
              <a:t>69</a:t>
            </a:fld>
            <a:endParaRPr lang="en-US" altLang="en-US"/>
          </a:p>
        </p:txBody>
      </p:sp>
      <p:sp>
        <p:nvSpPr>
          <p:cNvPr id="904194" name="Rectangle 2"/>
          <p:cNvSpPr>
            <a:spLocks noGrp="1" noRot="1" noChangeAspect="1" noChangeArrowheads="1" noTextEdit="1"/>
          </p:cNvSpPr>
          <p:nvPr>
            <p:ph type="sldImg"/>
          </p:nvPr>
        </p:nvSpPr>
        <p:spPr>
          <a:ln/>
        </p:spPr>
      </p:sp>
      <p:sp>
        <p:nvSpPr>
          <p:cNvPr id="9041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563556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FA5CF0-0A13-46AE-BDDA-E395183FC481}" type="slidenum">
              <a:rPr lang="en-US" altLang="en-US"/>
              <a:pPr/>
              <a:t>70</a:t>
            </a:fld>
            <a:endParaRPr lang="en-US" altLang="en-US"/>
          </a:p>
        </p:txBody>
      </p:sp>
      <p:sp>
        <p:nvSpPr>
          <p:cNvPr id="905218" name="Rectangle 2"/>
          <p:cNvSpPr>
            <a:spLocks noGrp="1" noRot="1" noChangeAspect="1" noChangeArrowheads="1" noTextEdit="1"/>
          </p:cNvSpPr>
          <p:nvPr>
            <p:ph type="sldImg"/>
          </p:nvPr>
        </p:nvSpPr>
        <p:spPr>
          <a:ln/>
        </p:spPr>
      </p:sp>
      <p:sp>
        <p:nvSpPr>
          <p:cNvPr id="9052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273437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5476BA-DFFD-4709-86E1-72A7EC793904}" type="slidenum">
              <a:rPr lang="en-US" altLang="en-US"/>
              <a:pPr/>
              <a:t>71</a:t>
            </a:fld>
            <a:endParaRPr lang="en-US" altLang="en-US"/>
          </a:p>
        </p:txBody>
      </p:sp>
      <p:sp>
        <p:nvSpPr>
          <p:cNvPr id="906242" name="Rectangle 2"/>
          <p:cNvSpPr>
            <a:spLocks noGrp="1" noRot="1" noChangeAspect="1" noChangeArrowheads="1" noTextEdit="1"/>
          </p:cNvSpPr>
          <p:nvPr>
            <p:ph type="sldImg"/>
          </p:nvPr>
        </p:nvSpPr>
        <p:spPr>
          <a:ln/>
        </p:spPr>
      </p:sp>
      <p:sp>
        <p:nvSpPr>
          <p:cNvPr id="90624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089712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AC5CC4-AB8E-4CC6-B58E-0E55C53F2800}" type="slidenum">
              <a:rPr lang="en-US" altLang="en-US"/>
              <a:pPr/>
              <a:t>72</a:t>
            </a:fld>
            <a:endParaRPr lang="en-US" altLang="en-US"/>
          </a:p>
        </p:txBody>
      </p:sp>
      <p:sp>
        <p:nvSpPr>
          <p:cNvPr id="907266" name="Rectangle 2"/>
          <p:cNvSpPr>
            <a:spLocks noGrp="1" noRot="1" noChangeAspect="1" noChangeArrowheads="1" noTextEdit="1"/>
          </p:cNvSpPr>
          <p:nvPr>
            <p:ph type="sldImg"/>
          </p:nvPr>
        </p:nvSpPr>
        <p:spPr>
          <a:ln/>
        </p:spPr>
      </p:sp>
      <p:sp>
        <p:nvSpPr>
          <p:cNvPr id="90726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7451647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03D55B-4475-4BC2-94F4-6F95BBDDA0C3}" type="slidenum">
              <a:rPr lang="en-US" altLang="en-US"/>
              <a:pPr/>
              <a:t>73</a:t>
            </a:fld>
            <a:endParaRPr lang="en-US" altLang="en-US"/>
          </a:p>
        </p:txBody>
      </p:sp>
      <p:sp>
        <p:nvSpPr>
          <p:cNvPr id="908290" name="Rectangle 2"/>
          <p:cNvSpPr>
            <a:spLocks noGrp="1" noRot="1" noChangeAspect="1" noChangeArrowheads="1" noTextEdit="1"/>
          </p:cNvSpPr>
          <p:nvPr>
            <p:ph type="sldImg"/>
          </p:nvPr>
        </p:nvSpPr>
        <p:spPr>
          <a:ln/>
        </p:spPr>
      </p:sp>
      <p:sp>
        <p:nvSpPr>
          <p:cNvPr id="9082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5339497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B3A6F5-D535-4EDB-B418-CF3F14174EAA}" type="slidenum">
              <a:rPr lang="en-US" altLang="en-US"/>
              <a:pPr/>
              <a:t>74</a:t>
            </a:fld>
            <a:endParaRPr lang="en-US" altLang="en-US"/>
          </a:p>
        </p:txBody>
      </p:sp>
      <p:sp>
        <p:nvSpPr>
          <p:cNvPr id="909314" name="Rectangle 2"/>
          <p:cNvSpPr>
            <a:spLocks noGrp="1" noRot="1" noChangeAspect="1" noChangeArrowheads="1" noTextEdit="1"/>
          </p:cNvSpPr>
          <p:nvPr>
            <p:ph type="sldImg"/>
          </p:nvPr>
        </p:nvSpPr>
        <p:spPr>
          <a:ln/>
        </p:spPr>
      </p:sp>
      <p:sp>
        <p:nvSpPr>
          <p:cNvPr id="90931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95508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1FF2AE-7374-4FE6-8A76-738C8A534FE6}" type="slidenum">
              <a:rPr lang="en-US" altLang="en-US"/>
              <a:pPr/>
              <a:t>57</a:t>
            </a:fld>
            <a:endParaRPr lang="en-US" altLang="en-US"/>
          </a:p>
        </p:txBody>
      </p:sp>
      <p:sp>
        <p:nvSpPr>
          <p:cNvPr id="891906" name="Rectangle 2"/>
          <p:cNvSpPr>
            <a:spLocks noGrp="1" noRot="1" noChangeAspect="1" noChangeArrowheads="1" noTextEdit="1"/>
          </p:cNvSpPr>
          <p:nvPr>
            <p:ph type="sldImg"/>
          </p:nvPr>
        </p:nvSpPr>
        <p:spPr>
          <a:ln/>
        </p:spPr>
      </p:sp>
      <p:sp>
        <p:nvSpPr>
          <p:cNvPr id="89190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81814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A1CFC95-2825-4C99-9965-A4844CF0101A}" type="slidenum">
              <a:rPr lang="en-US" altLang="en-US"/>
              <a:pPr/>
              <a:t>75</a:t>
            </a:fld>
            <a:endParaRPr lang="en-US" altLang="en-US"/>
          </a:p>
        </p:txBody>
      </p:sp>
      <p:sp>
        <p:nvSpPr>
          <p:cNvPr id="910338" name="Rectangle 2"/>
          <p:cNvSpPr>
            <a:spLocks noGrp="1" noRot="1" noChangeAspect="1" noChangeArrowheads="1" noTextEdit="1"/>
          </p:cNvSpPr>
          <p:nvPr>
            <p:ph type="sldImg"/>
          </p:nvPr>
        </p:nvSpPr>
        <p:spPr>
          <a:ln/>
        </p:spPr>
      </p:sp>
      <p:sp>
        <p:nvSpPr>
          <p:cNvPr id="91033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7030700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C6C97F-754E-4FBD-91C6-4789622AD31C}" type="slidenum">
              <a:rPr lang="en-US" altLang="en-US"/>
              <a:pPr/>
              <a:t>76</a:t>
            </a:fld>
            <a:endParaRPr lang="en-US" altLang="en-US"/>
          </a:p>
        </p:txBody>
      </p:sp>
      <p:sp>
        <p:nvSpPr>
          <p:cNvPr id="911362" name="Rectangle 2"/>
          <p:cNvSpPr>
            <a:spLocks noGrp="1" noRot="1" noChangeAspect="1" noChangeArrowheads="1" noTextEdit="1"/>
          </p:cNvSpPr>
          <p:nvPr>
            <p:ph type="sldImg"/>
          </p:nvPr>
        </p:nvSpPr>
        <p:spPr>
          <a:ln/>
        </p:spPr>
      </p:sp>
      <p:sp>
        <p:nvSpPr>
          <p:cNvPr id="91136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8226802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0ED2F0-2CD2-4151-87E2-A790EA6C4A0C}" type="slidenum">
              <a:rPr lang="en-US" altLang="en-US"/>
              <a:pPr/>
              <a:t>78</a:t>
            </a:fld>
            <a:endParaRPr lang="en-US" altLang="en-US"/>
          </a:p>
        </p:txBody>
      </p:sp>
      <p:sp>
        <p:nvSpPr>
          <p:cNvPr id="912386" name="Rectangle 2"/>
          <p:cNvSpPr>
            <a:spLocks noGrp="1" noRot="1" noChangeAspect="1" noChangeArrowheads="1" noTextEdit="1"/>
          </p:cNvSpPr>
          <p:nvPr>
            <p:ph type="sldImg"/>
          </p:nvPr>
        </p:nvSpPr>
        <p:spPr>
          <a:ln/>
        </p:spPr>
      </p:sp>
      <p:sp>
        <p:nvSpPr>
          <p:cNvPr id="91238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3502710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FD4C47-DFA7-46D5-A571-66FE665E7F81}" type="slidenum">
              <a:rPr lang="en-US" altLang="en-US"/>
              <a:pPr/>
              <a:t>79</a:t>
            </a:fld>
            <a:endParaRPr lang="en-US" altLang="en-US"/>
          </a:p>
        </p:txBody>
      </p:sp>
      <p:sp>
        <p:nvSpPr>
          <p:cNvPr id="913410" name="Rectangle 2"/>
          <p:cNvSpPr>
            <a:spLocks noGrp="1" noRot="1" noChangeAspect="1" noChangeArrowheads="1" noTextEdit="1"/>
          </p:cNvSpPr>
          <p:nvPr>
            <p:ph type="sldImg"/>
          </p:nvPr>
        </p:nvSpPr>
        <p:spPr>
          <a:ln/>
        </p:spPr>
      </p:sp>
      <p:sp>
        <p:nvSpPr>
          <p:cNvPr id="91341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3961291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0FDCF5-80BC-4333-AA14-9E5EA1BA431F}" type="slidenum">
              <a:rPr lang="en-US" altLang="en-US"/>
              <a:pPr/>
              <a:t>80</a:t>
            </a:fld>
            <a:endParaRPr lang="en-US" altLang="en-US"/>
          </a:p>
        </p:txBody>
      </p:sp>
      <p:sp>
        <p:nvSpPr>
          <p:cNvPr id="914434" name="Rectangle 2"/>
          <p:cNvSpPr>
            <a:spLocks noGrp="1" noRot="1" noChangeAspect="1" noChangeArrowheads="1" noTextEdit="1"/>
          </p:cNvSpPr>
          <p:nvPr>
            <p:ph type="sldImg"/>
          </p:nvPr>
        </p:nvSpPr>
        <p:spPr>
          <a:ln/>
        </p:spPr>
      </p:sp>
      <p:sp>
        <p:nvSpPr>
          <p:cNvPr id="9144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1117294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A4FF7C-F1A7-4CBF-B4ED-05E630F1AB06}" type="slidenum">
              <a:rPr lang="en-US" altLang="en-US"/>
              <a:pPr/>
              <a:t>81</a:t>
            </a:fld>
            <a:endParaRPr lang="en-US" altLang="en-US"/>
          </a:p>
        </p:txBody>
      </p:sp>
      <p:sp>
        <p:nvSpPr>
          <p:cNvPr id="915458" name="Rectangle 2"/>
          <p:cNvSpPr>
            <a:spLocks noGrp="1" noRot="1" noChangeAspect="1" noChangeArrowheads="1" noTextEdit="1"/>
          </p:cNvSpPr>
          <p:nvPr>
            <p:ph type="sldImg"/>
          </p:nvPr>
        </p:nvSpPr>
        <p:spPr>
          <a:ln/>
        </p:spPr>
      </p:sp>
      <p:sp>
        <p:nvSpPr>
          <p:cNvPr id="91545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4716672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868ED2-8C29-433D-A2BD-89EEE0FA9639}" type="slidenum">
              <a:rPr lang="en-US" altLang="en-US"/>
              <a:pPr/>
              <a:t>82</a:t>
            </a:fld>
            <a:endParaRPr lang="en-US" altLang="en-US"/>
          </a:p>
        </p:txBody>
      </p:sp>
      <p:sp>
        <p:nvSpPr>
          <p:cNvPr id="917506" name="Rectangle 2"/>
          <p:cNvSpPr>
            <a:spLocks noGrp="1" noRot="1" noChangeAspect="1" noChangeArrowheads="1" noTextEdit="1"/>
          </p:cNvSpPr>
          <p:nvPr>
            <p:ph type="sldImg"/>
          </p:nvPr>
        </p:nvSpPr>
        <p:spPr>
          <a:ln/>
        </p:spPr>
      </p:sp>
      <p:sp>
        <p:nvSpPr>
          <p:cNvPr id="91750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490724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2FCF3C-1FC7-417D-80FC-CC17F972A49D}" type="slidenum">
              <a:rPr lang="en-US" altLang="en-US"/>
              <a:pPr/>
              <a:t>83</a:t>
            </a:fld>
            <a:endParaRPr lang="en-US" altLang="en-US"/>
          </a:p>
        </p:txBody>
      </p:sp>
      <p:sp>
        <p:nvSpPr>
          <p:cNvPr id="916482" name="Rectangle 2"/>
          <p:cNvSpPr>
            <a:spLocks noGrp="1" noRot="1" noChangeAspect="1" noChangeArrowheads="1" noTextEdit="1"/>
          </p:cNvSpPr>
          <p:nvPr>
            <p:ph type="sldImg"/>
          </p:nvPr>
        </p:nvSpPr>
        <p:spPr>
          <a:ln/>
        </p:spPr>
      </p:sp>
      <p:sp>
        <p:nvSpPr>
          <p:cNvPr id="91648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2034994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BE63BA-6A69-494B-B484-2DC07FFD4D0E}" type="slidenum">
              <a:rPr lang="en-US" altLang="en-US"/>
              <a:pPr/>
              <a:t>84</a:t>
            </a:fld>
            <a:endParaRPr lang="en-US" altLang="en-US"/>
          </a:p>
        </p:txBody>
      </p:sp>
      <p:sp>
        <p:nvSpPr>
          <p:cNvPr id="919554" name="Rectangle 2"/>
          <p:cNvSpPr>
            <a:spLocks noGrp="1" noRot="1" noChangeAspect="1" noChangeArrowheads="1" noTextEdit="1"/>
          </p:cNvSpPr>
          <p:nvPr>
            <p:ph type="sldImg"/>
          </p:nvPr>
        </p:nvSpPr>
        <p:spPr>
          <a:ln/>
        </p:spPr>
      </p:sp>
      <p:sp>
        <p:nvSpPr>
          <p:cNvPr id="91955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3661222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6DEA28-D094-4E52-BAF3-A68EFDC2B7E4}" type="slidenum">
              <a:rPr lang="en-US" altLang="en-US"/>
              <a:pPr/>
              <a:t>85</a:t>
            </a:fld>
            <a:endParaRPr lang="en-US" altLang="en-US"/>
          </a:p>
        </p:txBody>
      </p:sp>
      <p:sp>
        <p:nvSpPr>
          <p:cNvPr id="918530" name="Rectangle 2"/>
          <p:cNvSpPr>
            <a:spLocks noGrp="1" noRot="1" noChangeAspect="1" noChangeArrowheads="1" noTextEdit="1"/>
          </p:cNvSpPr>
          <p:nvPr>
            <p:ph type="sldImg"/>
          </p:nvPr>
        </p:nvSpPr>
        <p:spPr>
          <a:ln/>
        </p:spPr>
      </p:sp>
      <p:sp>
        <p:nvSpPr>
          <p:cNvPr id="91853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704401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B3734F-EDC0-490C-AB4D-157142035E48}" type="slidenum">
              <a:rPr lang="en-US" altLang="en-US"/>
              <a:pPr/>
              <a:t>58</a:t>
            </a:fld>
            <a:endParaRPr lang="en-US" altLang="en-US"/>
          </a:p>
        </p:txBody>
      </p:sp>
      <p:sp>
        <p:nvSpPr>
          <p:cNvPr id="892930" name="Rectangle 2"/>
          <p:cNvSpPr>
            <a:spLocks noGrp="1" noRot="1" noChangeAspect="1" noChangeArrowheads="1" noTextEdit="1"/>
          </p:cNvSpPr>
          <p:nvPr>
            <p:ph type="sldImg"/>
          </p:nvPr>
        </p:nvSpPr>
        <p:spPr>
          <a:ln/>
        </p:spPr>
      </p:sp>
      <p:sp>
        <p:nvSpPr>
          <p:cNvPr id="89293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1190860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ABEEAF-8478-4881-B4A9-DCF4B1303C70}" type="slidenum">
              <a:rPr lang="en-US" altLang="en-US"/>
              <a:pPr/>
              <a:t>86</a:t>
            </a:fld>
            <a:endParaRPr lang="en-US" altLang="en-US"/>
          </a:p>
        </p:txBody>
      </p:sp>
      <p:sp>
        <p:nvSpPr>
          <p:cNvPr id="920578" name="Rectangle 2"/>
          <p:cNvSpPr>
            <a:spLocks noGrp="1" noRot="1" noChangeAspect="1" noChangeArrowheads="1" noTextEdit="1"/>
          </p:cNvSpPr>
          <p:nvPr>
            <p:ph type="sldImg"/>
          </p:nvPr>
        </p:nvSpPr>
        <p:spPr>
          <a:ln/>
        </p:spPr>
      </p:sp>
      <p:sp>
        <p:nvSpPr>
          <p:cNvPr id="92057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218680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FE0341-1FE5-477B-BCE3-E8EF9CB5EC2B}" type="slidenum">
              <a:rPr lang="en-US" altLang="en-US"/>
              <a:pPr/>
              <a:t>59</a:t>
            </a:fld>
            <a:endParaRPr lang="en-US" altLang="en-US"/>
          </a:p>
        </p:txBody>
      </p:sp>
      <p:sp>
        <p:nvSpPr>
          <p:cNvPr id="893954" name="Rectangle 2"/>
          <p:cNvSpPr>
            <a:spLocks noGrp="1" noRot="1" noChangeAspect="1" noChangeArrowheads="1" noTextEdit="1"/>
          </p:cNvSpPr>
          <p:nvPr>
            <p:ph type="sldImg"/>
          </p:nvPr>
        </p:nvSpPr>
        <p:spPr>
          <a:ln/>
        </p:spPr>
      </p:sp>
      <p:sp>
        <p:nvSpPr>
          <p:cNvPr id="89395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685690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D96B6F-15FA-4C7C-BACB-4E17444DFA36}" type="slidenum">
              <a:rPr lang="en-US" altLang="en-US"/>
              <a:pPr/>
              <a:t>60</a:t>
            </a:fld>
            <a:endParaRPr lang="en-US" altLang="en-US"/>
          </a:p>
        </p:txBody>
      </p:sp>
      <p:sp>
        <p:nvSpPr>
          <p:cNvPr id="894978" name="Rectangle 2"/>
          <p:cNvSpPr>
            <a:spLocks noGrp="1" noRot="1" noChangeAspect="1" noChangeArrowheads="1" noTextEdit="1"/>
          </p:cNvSpPr>
          <p:nvPr>
            <p:ph type="sldImg"/>
          </p:nvPr>
        </p:nvSpPr>
        <p:spPr>
          <a:ln/>
        </p:spPr>
      </p:sp>
      <p:sp>
        <p:nvSpPr>
          <p:cNvPr id="89497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959601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0942DF-9C3C-48E0-8B06-2D91810F0E23}" type="slidenum">
              <a:rPr lang="en-US" altLang="en-US"/>
              <a:pPr/>
              <a:t>61</a:t>
            </a:fld>
            <a:endParaRPr lang="en-US" altLang="en-US"/>
          </a:p>
        </p:txBody>
      </p:sp>
      <p:sp>
        <p:nvSpPr>
          <p:cNvPr id="896002" name="Rectangle 2"/>
          <p:cNvSpPr>
            <a:spLocks noGrp="1" noRot="1" noChangeAspect="1" noChangeArrowheads="1" noTextEdit="1"/>
          </p:cNvSpPr>
          <p:nvPr>
            <p:ph type="sldImg"/>
          </p:nvPr>
        </p:nvSpPr>
        <p:spPr>
          <a:ln/>
        </p:spPr>
      </p:sp>
      <p:sp>
        <p:nvSpPr>
          <p:cNvPr id="89600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736049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1E9C86-780C-4F08-A8A8-F88C9305C961}" type="slidenum">
              <a:rPr lang="en-US" altLang="en-US"/>
              <a:pPr/>
              <a:t>62</a:t>
            </a:fld>
            <a:endParaRPr lang="en-US" altLang="en-US"/>
          </a:p>
        </p:txBody>
      </p:sp>
      <p:sp>
        <p:nvSpPr>
          <p:cNvPr id="897026" name="Rectangle 2"/>
          <p:cNvSpPr>
            <a:spLocks noGrp="1" noRot="1" noChangeAspect="1" noChangeArrowheads="1" noTextEdit="1"/>
          </p:cNvSpPr>
          <p:nvPr>
            <p:ph type="sldImg"/>
          </p:nvPr>
        </p:nvSpPr>
        <p:spPr>
          <a:ln/>
        </p:spPr>
      </p:sp>
      <p:sp>
        <p:nvSpPr>
          <p:cNvPr id="89702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092057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1C2D94-4C99-4039-BACE-A76FBB6589A7}" type="slidenum">
              <a:rPr lang="en-US" altLang="en-US"/>
              <a:pPr/>
              <a:t>63</a:t>
            </a:fld>
            <a:endParaRPr lang="en-US" altLang="en-US"/>
          </a:p>
        </p:txBody>
      </p:sp>
      <p:sp>
        <p:nvSpPr>
          <p:cNvPr id="898050" name="Rectangle 2"/>
          <p:cNvSpPr>
            <a:spLocks noGrp="1" noRot="1" noChangeAspect="1" noChangeArrowheads="1" noTextEdit="1"/>
          </p:cNvSpPr>
          <p:nvPr>
            <p:ph type="sldImg"/>
          </p:nvPr>
        </p:nvSpPr>
        <p:spPr>
          <a:ln/>
        </p:spPr>
      </p:sp>
      <p:sp>
        <p:nvSpPr>
          <p:cNvPr id="89805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476768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72D317-3136-491D-8798-D10863291914}" type="slidenum">
              <a:rPr lang="en-US" altLang="en-US"/>
              <a:pPr/>
              <a:t>64</a:t>
            </a:fld>
            <a:endParaRPr lang="en-US" altLang="en-US"/>
          </a:p>
        </p:txBody>
      </p:sp>
      <p:sp>
        <p:nvSpPr>
          <p:cNvPr id="899074" name="Rectangle 2"/>
          <p:cNvSpPr>
            <a:spLocks noGrp="1" noRot="1" noChangeAspect="1" noChangeArrowheads="1" noTextEdit="1"/>
          </p:cNvSpPr>
          <p:nvPr>
            <p:ph type="sldImg"/>
          </p:nvPr>
        </p:nvSpPr>
        <p:spPr>
          <a:ln/>
        </p:spPr>
      </p:sp>
      <p:sp>
        <p:nvSpPr>
          <p:cNvPr id="89907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5851366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66712" y="108013"/>
            <a:ext cx="438150" cy="474980"/>
          </a:xfrm>
          <a:custGeom>
            <a:avLst/>
            <a:gdLst/>
            <a:ahLst/>
            <a:cxnLst/>
            <a:rect l="l" t="t" r="r" b="b"/>
            <a:pathLst>
              <a:path w="438150" h="474980">
                <a:moveTo>
                  <a:pt x="438150" y="0"/>
                </a:moveTo>
                <a:lnTo>
                  <a:pt x="0" y="0"/>
                </a:lnTo>
                <a:lnTo>
                  <a:pt x="0" y="474662"/>
                </a:lnTo>
                <a:lnTo>
                  <a:pt x="438150" y="474662"/>
                </a:lnTo>
                <a:lnTo>
                  <a:pt x="438150" y="0"/>
                </a:lnTo>
                <a:close/>
              </a:path>
            </a:pathLst>
          </a:custGeom>
          <a:solidFill>
            <a:srgbClr val="C0504D"/>
          </a:solidFill>
        </p:spPr>
        <p:txBody>
          <a:bodyPr wrap="square" lIns="0" tIns="0" rIns="0" bIns="0" rtlCol="0"/>
          <a:lstStyle/>
          <a:p>
            <a:endParaRPr/>
          </a:p>
        </p:txBody>
      </p:sp>
      <p:sp>
        <p:nvSpPr>
          <p:cNvPr id="17" name="bg object 17"/>
          <p:cNvSpPr/>
          <p:nvPr/>
        </p:nvSpPr>
        <p:spPr>
          <a:xfrm>
            <a:off x="749300" y="108013"/>
            <a:ext cx="328612" cy="474662"/>
          </a:xfrm>
          <a:prstGeom prst="rect">
            <a:avLst/>
          </a:prstGeom>
          <a:blipFill>
            <a:blip r:embed="rId2" cstate="print"/>
            <a:stretch>
              <a:fillRect/>
            </a:stretch>
          </a:blipFill>
        </p:spPr>
        <p:txBody>
          <a:bodyPr wrap="square" lIns="0" tIns="0" rIns="0" bIns="0" rtlCol="0"/>
          <a:lstStyle/>
          <a:p>
            <a:endParaRPr/>
          </a:p>
        </p:txBody>
      </p:sp>
      <p:sp>
        <p:nvSpPr>
          <p:cNvPr id="18" name="bg object 18"/>
          <p:cNvSpPr/>
          <p:nvPr/>
        </p:nvSpPr>
        <p:spPr>
          <a:xfrm>
            <a:off x="490537" y="530288"/>
            <a:ext cx="422275" cy="474980"/>
          </a:xfrm>
          <a:custGeom>
            <a:avLst/>
            <a:gdLst/>
            <a:ahLst/>
            <a:cxnLst/>
            <a:rect l="l" t="t" r="r" b="b"/>
            <a:pathLst>
              <a:path w="422275" h="474980">
                <a:moveTo>
                  <a:pt x="422275" y="0"/>
                </a:moveTo>
                <a:lnTo>
                  <a:pt x="0" y="0"/>
                </a:lnTo>
                <a:lnTo>
                  <a:pt x="0" y="474662"/>
                </a:lnTo>
                <a:lnTo>
                  <a:pt x="422275" y="474662"/>
                </a:lnTo>
                <a:lnTo>
                  <a:pt x="422275" y="0"/>
                </a:lnTo>
                <a:close/>
              </a:path>
            </a:pathLst>
          </a:custGeom>
          <a:solidFill>
            <a:srgbClr val="800080"/>
          </a:solidFill>
        </p:spPr>
        <p:txBody>
          <a:bodyPr wrap="square" lIns="0" tIns="0" rIns="0" bIns="0" rtlCol="0"/>
          <a:lstStyle/>
          <a:p>
            <a:endParaRPr/>
          </a:p>
        </p:txBody>
      </p:sp>
      <p:sp>
        <p:nvSpPr>
          <p:cNvPr id="2" name="Holder 2"/>
          <p:cNvSpPr>
            <a:spLocks noGrp="1"/>
          </p:cNvSpPr>
          <p:nvPr>
            <p:ph type="ctrTitle"/>
          </p:nvPr>
        </p:nvSpPr>
        <p:spPr>
          <a:xfrm>
            <a:off x="1222044" y="17729"/>
            <a:ext cx="6699910" cy="57467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3/17/2022</a:t>
            </a:fld>
            <a:endParaRPr lang="en-US"/>
          </a:p>
        </p:txBody>
      </p:sp>
      <p:sp>
        <p:nvSpPr>
          <p:cNvPr id="6" name="Holder 6"/>
          <p:cNvSpPr>
            <a:spLocks noGrp="1"/>
          </p:cNvSpPr>
          <p:nvPr>
            <p:ph type="sldNum" sz="quarter" idx="7"/>
          </p:nvPr>
        </p:nvSpPr>
        <p:spPr/>
        <p:txBody>
          <a:bodyPr lIns="0" tIns="0" rIns="0" bIns="0"/>
          <a:lstStyle>
            <a:lvl1pPr>
              <a:defRPr sz="1200" b="0" i="0">
                <a:solidFill>
                  <a:srgbClr val="888888"/>
                </a:solidFill>
                <a:latin typeface="Arial"/>
                <a:cs typeface="Arial"/>
              </a:defRPr>
            </a:lvl1pPr>
          </a:lstStyle>
          <a:p>
            <a:pPr marL="12700">
              <a:lnSpc>
                <a:spcPts val="1240"/>
              </a:lnSpc>
            </a:pPr>
            <a:r>
              <a:rPr spc="-60" dirty="0"/>
              <a:t>10.</a:t>
            </a:r>
            <a:fld id="{81D60167-4931-47E6-BA6A-407CBD079E47}" type="slidenum">
              <a:rPr spc="-60" dirty="0"/>
              <a:t>‹#›</a:t>
            </a:fld>
            <a:endParaRPr spc="-6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2700" b="1" i="1">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3/17/2022</a:t>
            </a:fld>
            <a:endParaRPr lang="en-US"/>
          </a:p>
        </p:txBody>
      </p:sp>
      <p:sp>
        <p:nvSpPr>
          <p:cNvPr id="6" name="Holder 6"/>
          <p:cNvSpPr>
            <a:spLocks noGrp="1"/>
          </p:cNvSpPr>
          <p:nvPr>
            <p:ph type="sldNum" sz="quarter" idx="7"/>
          </p:nvPr>
        </p:nvSpPr>
        <p:spPr/>
        <p:txBody>
          <a:bodyPr lIns="0" tIns="0" rIns="0" bIns="0"/>
          <a:lstStyle>
            <a:lvl1pPr>
              <a:defRPr sz="1200" b="0" i="0">
                <a:solidFill>
                  <a:srgbClr val="888888"/>
                </a:solidFill>
                <a:latin typeface="Arial"/>
                <a:cs typeface="Arial"/>
              </a:defRPr>
            </a:lvl1pPr>
          </a:lstStyle>
          <a:p>
            <a:pPr marL="12700">
              <a:lnSpc>
                <a:spcPts val="1240"/>
              </a:lnSpc>
            </a:pPr>
            <a:r>
              <a:rPr spc="-60" dirty="0"/>
              <a:t>10.</a:t>
            </a:r>
            <a:fld id="{81D60167-4931-47E6-BA6A-407CBD079E47}" type="slidenum">
              <a:rPr spc="-60" dirty="0"/>
              <a:t>‹#›</a:t>
            </a:fld>
            <a:endParaRPr spc="-6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3/17/2022</a:t>
            </a:fld>
            <a:endParaRPr lang="en-US"/>
          </a:p>
        </p:txBody>
      </p:sp>
      <p:sp>
        <p:nvSpPr>
          <p:cNvPr id="7" name="Holder 7"/>
          <p:cNvSpPr>
            <a:spLocks noGrp="1"/>
          </p:cNvSpPr>
          <p:nvPr>
            <p:ph type="sldNum" sz="quarter" idx="7"/>
          </p:nvPr>
        </p:nvSpPr>
        <p:spPr/>
        <p:txBody>
          <a:bodyPr lIns="0" tIns="0" rIns="0" bIns="0"/>
          <a:lstStyle>
            <a:lvl1pPr>
              <a:defRPr sz="1200" b="0" i="0">
                <a:solidFill>
                  <a:srgbClr val="888888"/>
                </a:solidFill>
                <a:latin typeface="Arial"/>
                <a:cs typeface="Arial"/>
              </a:defRPr>
            </a:lvl1pPr>
          </a:lstStyle>
          <a:p>
            <a:pPr marL="12700">
              <a:lnSpc>
                <a:spcPts val="1240"/>
              </a:lnSpc>
            </a:pPr>
            <a:r>
              <a:rPr spc="-60" dirty="0"/>
              <a:t>10.</a:t>
            </a:r>
            <a:fld id="{81D60167-4931-47E6-BA6A-407CBD079E47}" type="slidenum">
              <a:rPr spc="-60" dirty="0"/>
              <a:t>‹#›</a:t>
            </a:fld>
            <a:endParaRPr spc="-6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3/17/2022</a:t>
            </a:fld>
            <a:endParaRPr lang="en-US"/>
          </a:p>
        </p:txBody>
      </p:sp>
      <p:sp>
        <p:nvSpPr>
          <p:cNvPr id="5" name="Holder 5"/>
          <p:cNvSpPr>
            <a:spLocks noGrp="1"/>
          </p:cNvSpPr>
          <p:nvPr>
            <p:ph type="sldNum" sz="quarter" idx="7"/>
          </p:nvPr>
        </p:nvSpPr>
        <p:spPr/>
        <p:txBody>
          <a:bodyPr lIns="0" tIns="0" rIns="0" bIns="0"/>
          <a:lstStyle>
            <a:lvl1pPr>
              <a:defRPr sz="1200" b="0" i="0">
                <a:solidFill>
                  <a:srgbClr val="888888"/>
                </a:solidFill>
                <a:latin typeface="Arial"/>
                <a:cs typeface="Arial"/>
              </a:defRPr>
            </a:lvl1pPr>
          </a:lstStyle>
          <a:p>
            <a:pPr marL="12700">
              <a:lnSpc>
                <a:spcPts val="1240"/>
              </a:lnSpc>
            </a:pPr>
            <a:r>
              <a:rPr spc="-60" dirty="0"/>
              <a:t>10.</a:t>
            </a:r>
            <a:fld id="{81D60167-4931-47E6-BA6A-407CBD079E47}" type="slidenum">
              <a:rPr spc="-60" dirty="0"/>
              <a:t>‹#›</a:t>
            </a:fld>
            <a:endParaRPr spc="-6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3/17/2022</a:t>
            </a:fld>
            <a:endParaRPr lang="en-US"/>
          </a:p>
        </p:txBody>
      </p:sp>
      <p:sp>
        <p:nvSpPr>
          <p:cNvPr id="4" name="Holder 4"/>
          <p:cNvSpPr>
            <a:spLocks noGrp="1"/>
          </p:cNvSpPr>
          <p:nvPr>
            <p:ph type="sldNum" sz="quarter" idx="7"/>
          </p:nvPr>
        </p:nvSpPr>
        <p:spPr/>
        <p:txBody>
          <a:bodyPr lIns="0" tIns="0" rIns="0" bIns="0"/>
          <a:lstStyle>
            <a:lvl1pPr>
              <a:defRPr sz="1200" b="0" i="0">
                <a:solidFill>
                  <a:srgbClr val="888888"/>
                </a:solidFill>
                <a:latin typeface="Arial"/>
                <a:cs typeface="Arial"/>
              </a:defRPr>
            </a:lvl1pPr>
          </a:lstStyle>
          <a:p>
            <a:pPr marL="12700">
              <a:lnSpc>
                <a:spcPts val="1240"/>
              </a:lnSpc>
            </a:pPr>
            <a:r>
              <a:rPr spc="-60" dirty="0"/>
              <a:t>10.</a:t>
            </a:r>
            <a:fld id="{81D60167-4931-47E6-BA6A-407CBD079E47}" type="slidenum">
              <a:rPr spc="-60" dirty="0"/>
              <a:t>‹#›</a:t>
            </a:fld>
            <a:endParaRPr spc="-6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54939" y="718185"/>
            <a:ext cx="8687435" cy="1734820"/>
          </a:xfrm>
          <a:prstGeom prst="rect">
            <a:avLst/>
          </a:prstGeom>
        </p:spPr>
        <p:txBody>
          <a:bodyPr wrap="square" lIns="0" tIns="0" rIns="0" bIns="0">
            <a:spAutoFit/>
          </a:bodyPr>
          <a:lstStyle>
            <a:lvl1pPr>
              <a:defRPr sz="2800" b="0" i="0">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532460" y="1536268"/>
            <a:ext cx="8079079" cy="4473575"/>
          </a:xfrm>
          <a:prstGeom prst="rect">
            <a:avLst/>
          </a:prstGeom>
        </p:spPr>
        <p:txBody>
          <a:bodyPr wrap="square" lIns="0" tIns="0" rIns="0" bIns="0">
            <a:spAutoFit/>
          </a:bodyPr>
          <a:lstStyle>
            <a:lvl1pPr>
              <a:defRPr sz="2700" b="1" i="1">
                <a:solidFill>
                  <a:schemeClr val="tx1"/>
                </a:solidFill>
                <a:latin typeface="Arial"/>
                <a:cs typeface="Arial"/>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3/17/2022</a:t>
            </a:fld>
            <a:endParaRPr lang="en-US"/>
          </a:p>
        </p:txBody>
      </p:sp>
      <p:sp>
        <p:nvSpPr>
          <p:cNvPr id="6" name="Holder 6"/>
          <p:cNvSpPr>
            <a:spLocks noGrp="1"/>
          </p:cNvSpPr>
          <p:nvPr>
            <p:ph type="sldNum" sz="quarter" idx="7"/>
          </p:nvPr>
        </p:nvSpPr>
        <p:spPr>
          <a:xfrm>
            <a:off x="536244" y="6466509"/>
            <a:ext cx="395605" cy="178434"/>
          </a:xfrm>
          <a:prstGeom prst="rect">
            <a:avLst/>
          </a:prstGeom>
        </p:spPr>
        <p:txBody>
          <a:bodyPr wrap="square" lIns="0" tIns="0" rIns="0" bIns="0">
            <a:spAutoFit/>
          </a:bodyPr>
          <a:lstStyle>
            <a:lvl1pPr>
              <a:defRPr sz="1200" b="0" i="0">
                <a:solidFill>
                  <a:srgbClr val="888888"/>
                </a:solidFill>
                <a:latin typeface="Arial"/>
                <a:cs typeface="Arial"/>
              </a:defRPr>
            </a:lvl1pPr>
          </a:lstStyle>
          <a:p>
            <a:pPr marL="12700">
              <a:lnSpc>
                <a:spcPts val="1240"/>
              </a:lnSpc>
            </a:pPr>
            <a:r>
              <a:rPr spc="-60" dirty="0"/>
              <a:t>10.</a:t>
            </a:r>
            <a:fld id="{81D60167-4931-47E6-BA6A-407CBD079E47}" type="slidenum">
              <a:rPr spc="-60" dirty="0"/>
              <a:t>‹#›</a:t>
            </a:fld>
            <a:endParaRPr spc="-6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3.png"/></Relationships>
</file>

<file path=ppt/slides/_rels/slide10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0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03.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hyperlink" Target="https://www.geeksforgeeks.org/data-link-layer-in-osi-model/"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3" Type="http://schemas.openxmlformats.org/officeDocument/2006/relationships/hyperlink" Target="https://www.geeksforgeeks.org/framing-in-data-link-layer/" TargetMode="External"/><Relationship Id="rId2" Type="http://schemas.openxmlformats.org/officeDocument/2006/relationships/hyperlink" Target="https://www.geeksforgeeks.org/design-issues-in-network-layer/" TargetMode="Externa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mailto:somebody@coldmail.com" TargetMode="External"/><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9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9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 Id="rId4"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52648" y="275666"/>
            <a:ext cx="2841625" cy="512445"/>
          </a:xfrm>
          <a:prstGeom prst="rect">
            <a:avLst/>
          </a:prstGeom>
        </p:spPr>
        <p:txBody>
          <a:bodyPr vert="horz" wrap="square" lIns="0" tIns="12065" rIns="0" bIns="0" rtlCol="0">
            <a:spAutoFit/>
          </a:bodyPr>
          <a:lstStyle/>
          <a:p>
            <a:pPr marL="12700">
              <a:lnSpc>
                <a:spcPct val="100000"/>
              </a:lnSpc>
              <a:spcBef>
                <a:spcPts val="95"/>
              </a:spcBef>
            </a:pPr>
            <a:r>
              <a:rPr sz="3200" b="1" spc="-160" dirty="0">
                <a:solidFill>
                  <a:srgbClr val="FF0000"/>
                </a:solidFill>
                <a:latin typeface="Arial"/>
                <a:cs typeface="Arial"/>
              </a:rPr>
              <a:t>Network</a:t>
            </a:r>
            <a:r>
              <a:rPr sz="3200" b="1" spc="-200" dirty="0">
                <a:solidFill>
                  <a:srgbClr val="FF0000"/>
                </a:solidFill>
                <a:latin typeface="Arial"/>
                <a:cs typeface="Arial"/>
              </a:rPr>
              <a:t> </a:t>
            </a:r>
            <a:r>
              <a:rPr sz="3200" b="1" spc="-195" dirty="0">
                <a:solidFill>
                  <a:srgbClr val="FF0000"/>
                </a:solidFill>
                <a:latin typeface="Arial"/>
                <a:cs typeface="Arial"/>
              </a:rPr>
              <a:t>Models</a:t>
            </a:r>
            <a:endParaRPr sz="3200">
              <a:latin typeface="Arial"/>
              <a:cs typeface="Arial"/>
            </a:endParaRPr>
          </a:p>
        </p:txBody>
      </p:sp>
      <p:sp>
        <p:nvSpPr>
          <p:cNvPr id="3" name="object 3"/>
          <p:cNvSpPr txBox="1"/>
          <p:nvPr/>
        </p:nvSpPr>
        <p:spPr>
          <a:xfrm>
            <a:off x="536244" y="1044946"/>
            <a:ext cx="8075930" cy="3177540"/>
          </a:xfrm>
          <a:prstGeom prst="rect">
            <a:avLst/>
          </a:prstGeom>
        </p:spPr>
        <p:txBody>
          <a:bodyPr vert="horz" wrap="square" lIns="0" tIns="118745" rIns="0" bIns="0" rtlCol="0">
            <a:spAutoFit/>
          </a:bodyPr>
          <a:lstStyle/>
          <a:p>
            <a:pPr marL="12700">
              <a:lnSpc>
                <a:spcPct val="100000"/>
              </a:lnSpc>
              <a:spcBef>
                <a:spcPts val="935"/>
              </a:spcBef>
            </a:pPr>
            <a:r>
              <a:rPr sz="3200" b="1" spc="-475" dirty="0">
                <a:solidFill>
                  <a:srgbClr val="1F487C"/>
                </a:solidFill>
                <a:latin typeface="Arial"/>
                <a:cs typeface="Arial"/>
              </a:rPr>
              <a:t>PROTOCOL</a:t>
            </a:r>
            <a:r>
              <a:rPr sz="3200" b="1" spc="-160" dirty="0">
                <a:solidFill>
                  <a:srgbClr val="1F487C"/>
                </a:solidFill>
                <a:latin typeface="Arial"/>
                <a:cs typeface="Arial"/>
              </a:rPr>
              <a:t> </a:t>
            </a:r>
            <a:r>
              <a:rPr sz="3200" b="1" spc="-445" dirty="0">
                <a:solidFill>
                  <a:srgbClr val="1F487C"/>
                </a:solidFill>
                <a:latin typeface="Arial"/>
                <a:cs typeface="Arial"/>
              </a:rPr>
              <a:t>LAYERING</a:t>
            </a:r>
            <a:endParaRPr sz="3200">
              <a:latin typeface="Arial"/>
              <a:cs typeface="Arial"/>
            </a:endParaRPr>
          </a:p>
          <a:p>
            <a:pPr marL="356870" marR="5080" indent="-344805" algn="just">
              <a:lnSpc>
                <a:spcPct val="100000"/>
              </a:lnSpc>
              <a:spcBef>
                <a:spcPts val="595"/>
              </a:spcBef>
              <a:buFont typeface="Wingdings"/>
              <a:buChar char=""/>
              <a:tabLst>
                <a:tab pos="357505" algn="l"/>
              </a:tabLst>
            </a:pPr>
            <a:r>
              <a:rPr sz="2200" spc="-75" dirty="0">
                <a:latin typeface="Arial"/>
                <a:cs typeface="Arial"/>
              </a:rPr>
              <a:t>Protocol </a:t>
            </a:r>
            <a:r>
              <a:rPr sz="2200" spc="-85" dirty="0">
                <a:latin typeface="Arial"/>
                <a:cs typeface="Arial"/>
              </a:rPr>
              <a:t>defines </a:t>
            </a:r>
            <a:r>
              <a:rPr sz="2200" spc="-20" dirty="0">
                <a:latin typeface="Arial"/>
                <a:cs typeface="Arial"/>
              </a:rPr>
              <a:t>the </a:t>
            </a:r>
            <a:r>
              <a:rPr sz="2200" spc="-85" dirty="0">
                <a:latin typeface="Arial"/>
                <a:cs typeface="Arial"/>
              </a:rPr>
              <a:t>rules </a:t>
            </a:r>
            <a:r>
              <a:rPr sz="2200" spc="-10" dirty="0">
                <a:latin typeface="Arial"/>
                <a:cs typeface="Arial"/>
              </a:rPr>
              <a:t>that </a:t>
            </a:r>
            <a:r>
              <a:rPr sz="2200" spc="-15" dirty="0">
                <a:latin typeface="Arial"/>
                <a:cs typeface="Arial"/>
              </a:rPr>
              <a:t>both </a:t>
            </a:r>
            <a:r>
              <a:rPr sz="2200" spc="-30" dirty="0">
                <a:latin typeface="Arial"/>
                <a:cs typeface="Arial"/>
              </a:rPr>
              <a:t>the </a:t>
            </a:r>
            <a:r>
              <a:rPr sz="2200" spc="-100" dirty="0">
                <a:latin typeface="Arial"/>
                <a:cs typeface="Arial"/>
              </a:rPr>
              <a:t>sender </a:t>
            </a:r>
            <a:r>
              <a:rPr sz="2200" spc="-105" dirty="0">
                <a:latin typeface="Arial"/>
                <a:cs typeface="Arial"/>
              </a:rPr>
              <a:t>and </a:t>
            </a:r>
            <a:r>
              <a:rPr sz="2200" spc="-80" dirty="0">
                <a:latin typeface="Arial"/>
                <a:cs typeface="Arial"/>
              </a:rPr>
              <a:t>receiver </a:t>
            </a:r>
            <a:r>
              <a:rPr sz="2200" spc="-105" dirty="0">
                <a:latin typeface="Arial"/>
                <a:cs typeface="Arial"/>
              </a:rPr>
              <a:t>and </a:t>
            </a:r>
            <a:r>
              <a:rPr sz="2200" spc="-55" dirty="0">
                <a:latin typeface="Arial"/>
                <a:cs typeface="Arial"/>
              </a:rPr>
              <a:t>all  </a:t>
            </a:r>
            <a:r>
              <a:rPr sz="2200" spc="-45" dirty="0">
                <a:latin typeface="Arial"/>
                <a:cs typeface="Arial"/>
              </a:rPr>
              <a:t>intermediate </a:t>
            </a:r>
            <a:r>
              <a:rPr sz="2200" spc="-130" dirty="0">
                <a:latin typeface="Arial"/>
                <a:cs typeface="Arial"/>
              </a:rPr>
              <a:t>devices </a:t>
            </a:r>
            <a:r>
              <a:rPr sz="2200" spc="-105" dirty="0">
                <a:latin typeface="Arial"/>
                <a:cs typeface="Arial"/>
              </a:rPr>
              <a:t>need </a:t>
            </a:r>
            <a:r>
              <a:rPr sz="2200" spc="20" dirty="0">
                <a:latin typeface="Arial"/>
                <a:cs typeface="Arial"/>
              </a:rPr>
              <a:t>to </a:t>
            </a:r>
            <a:r>
              <a:rPr sz="2200" spc="-20" dirty="0">
                <a:latin typeface="Arial"/>
                <a:cs typeface="Arial"/>
              </a:rPr>
              <a:t>follow </a:t>
            </a:r>
            <a:r>
              <a:rPr sz="2200" spc="10" dirty="0">
                <a:latin typeface="Arial"/>
                <a:cs typeface="Arial"/>
              </a:rPr>
              <a:t>to </a:t>
            </a:r>
            <a:r>
              <a:rPr sz="2200" spc="-100" dirty="0">
                <a:latin typeface="Arial"/>
                <a:cs typeface="Arial"/>
              </a:rPr>
              <a:t>be </a:t>
            </a:r>
            <a:r>
              <a:rPr sz="2200" spc="-95" dirty="0">
                <a:latin typeface="Arial"/>
                <a:cs typeface="Arial"/>
              </a:rPr>
              <a:t>able </a:t>
            </a:r>
            <a:r>
              <a:rPr sz="2200" spc="10" dirty="0">
                <a:latin typeface="Arial"/>
                <a:cs typeface="Arial"/>
              </a:rPr>
              <a:t>to </a:t>
            </a:r>
            <a:r>
              <a:rPr sz="2200" spc="-90" dirty="0">
                <a:latin typeface="Arial"/>
                <a:cs typeface="Arial"/>
              </a:rPr>
              <a:t>communicate  </a:t>
            </a:r>
            <a:r>
              <a:rPr sz="2200" spc="-65" dirty="0">
                <a:latin typeface="Arial"/>
                <a:cs typeface="Arial"/>
              </a:rPr>
              <a:t>effectively.</a:t>
            </a:r>
            <a:endParaRPr sz="2200">
              <a:latin typeface="Arial"/>
              <a:cs typeface="Arial"/>
            </a:endParaRPr>
          </a:p>
          <a:p>
            <a:pPr marL="417830" indent="-405765" algn="just">
              <a:lnSpc>
                <a:spcPct val="100000"/>
              </a:lnSpc>
              <a:spcBef>
                <a:spcPts val="530"/>
              </a:spcBef>
              <a:buFont typeface="Wingdings"/>
              <a:buChar char=""/>
              <a:tabLst>
                <a:tab pos="418465" algn="l"/>
              </a:tabLst>
            </a:pPr>
            <a:r>
              <a:rPr sz="2200" spc="-95" dirty="0">
                <a:latin typeface="Arial"/>
                <a:cs typeface="Arial"/>
              </a:rPr>
              <a:t>When </a:t>
            </a:r>
            <a:r>
              <a:rPr sz="2200" spc="-70" dirty="0">
                <a:latin typeface="Arial"/>
                <a:cs typeface="Arial"/>
              </a:rPr>
              <a:t>communication </a:t>
            </a:r>
            <a:r>
              <a:rPr sz="2200" spc="-114" dirty="0">
                <a:latin typeface="Arial"/>
                <a:cs typeface="Arial"/>
              </a:rPr>
              <a:t>is </a:t>
            </a:r>
            <a:r>
              <a:rPr sz="2200" spc="-75" dirty="0">
                <a:latin typeface="Arial"/>
                <a:cs typeface="Arial"/>
              </a:rPr>
              <a:t>simple- </a:t>
            </a:r>
            <a:r>
              <a:rPr sz="2200" spc="-85" dirty="0">
                <a:latin typeface="Arial"/>
                <a:cs typeface="Arial"/>
              </a:rPr>
              <a:t>one </a:t>
            </a:r>
            <a:r>
              <a:rPr sz="2200" spc="-80" dirty="0">
                <a:latin typeface="Arial"/>
                <a:cs typeface="Arial"/>
              </a:rPr>
              <a:t>simple</a:t>
            </a:r>
            <a:r>
              <a:rPr sz="2200" spc="-434" dirty="0">
                <a:latin typeface="Arial"/>
                <a:cs typeface="Arial"/>
              </a:rPr>
              <a:t> </a:t>
            </a:r>
            <a:r>
              <a:rPr sz="2200" spc="-35" dirty="0">
                <a:latin typeface="Arial"/>
                <a:cs typeface="Arial"/>
              </a:rPr>
              <a:t>protocol</a:t>
            </a:r>
            <a:endParaRPr sz="2200">
              <a:latin typeface="Arial"/>
              <a:cs typeface="Arial"/>
            </a:endParaRPr>
          </a:p>
          <a:p>
            <a:pPr marL="356870" marR="6350" indent="-344805" algn="just">
              <a:lnSpc>
                <a:spcPct val="100000"/>
              </a:lnSpc>
              <a:spcBef>
                <a:spcPts val="530"/>
              </a:spcBef>
              <a:buFont typeface="Wingdings"/>
              <a:buChar char=""/>
              <a:tabLst>
                <a:tab pos="421640" algn="l"/>
              </a:tabLst>
            </a:pPr>
            <a:r>
              <a:rPr dirty="0"/>
              <a:t>	</a:t>
            </a:r>
            <a:r>
              <a:rPr sz="2200" spc="-95" dirty="0">
                <a:latin typeface="Arial"/>
                <a:cs typeface="Arial"/>
              </a:rPr>
              <a:t>When </a:t>
            </a:r>
            <a:r>
              <a:rPr sz="2200" spc="-20" dirty="0">
                <a:latin typeface="Arial"/>
                <a:cs typeface="Arial"/>
              </a:rPr>
              <a:t>the </a:t>
            </a:r>
            <a:r>
              <a:rPr sz="2200" spc="-75" dirty="0">
                <a:latin typeface="Arial"/>
                <a:cs typeface="Arial"/>
              </a:rPr>
              <a:t>communication </a:t>
            </a:r>
            <a:r>
              <a:rPr sz="2200" spc="-114" dirty="0">
                <a:latin typeface="Arial"/>
                <a:cs typeface="Arial"/>
              </a:rPr>
              <a:t>is </a:t>
            </a:r>
            <a:r>
              <a:rPr sz="2200" spc="-100" dirty="0">
                <a:latin typeface="Arial"/>
                <a:cs typeface="Arial"/>
              </a:rPr>
              <a:t>complex-need </a:t>
            </a:r>
            <a:r>
              <a:rPr sz="2200" spc="10" dirty="0">
                <a:latin typeface="Arial"/>
                <a:cs typeface="Arial"/>
              </a:rPr>
              <a:t>to </a:t>
            </a:r>
            <a:r>
              <a:rPr sz="2200" spc="-65" dirty="0">
                <a:latin typeface="Arial"/>
                <a:cs typeface="Arial"/>
              </a:rPr>
              <a:t>divide </a:t>
            </a:r>
            <a:r>
              <a:rPr sz="2200" spc="-30" dirty="0">
                <a:latin typeface="Arial"/>
                <a:cs typeface="Arial"/>
              </a:rPr>
              <a:t>the </a:t>
            </a:r>
            <a:r>
              <a:rPr sz="2200" spc="-105" dirty="0">
                <a:latin typeface="Arial"/>
                <a:cs typeface="Arial"/>
              </a:rPr>
              <a:t>task  </a:t>
            </a:r>
            <a:r>
              <a:rPr sz="2200" spc="-65" dirty="0">
                <a:latin typeface="Arial"/>
                <a:cs typeface="Arial"/>
              </a:rPr>
              <a:t>between </a:t>
            </a:r>
            <a:r>
              <a:rPr sz="2200" spc="-30" dirty="0">
                <a:latin typeface="Arial"/>
                <a:cs typeface="Arial"/>
              </a:rPr>
              <a:t>different </a:t>
            </a:r>
            <a:r>
              <a:rPr sz="2200" spc="-114" dirty="0">
                <a:latin typeface="Arial"/>
                <a:cs typeface="Arial"/>
              </a:rPr>
              <a:t>layers, </a:t>
            </a:r>
            <a:r>
              <a:rPr sz="2200" spc="-30" dirty="0">
                <a:latin typeface="Arial"/>
                <a:cs typeface="Arial"/>
              </a:rPr>
              <a:t>in </a:t>
            </a:r>
            <a:r>
              <a:rPr sz="2200" spc="-65" dirty="0">
                <a:latin typeface="Arial"/>
                <a:cs typeface="Arial"/>
              </a:rPr>
              <a:t>which </a:t>
            </a:r>
            <a:r>
              <a:rPr sz="2200" spc="-190" dirty="0">
                <a:latin typeface="Arial"/>
                <a:cs typeface="Arial"/>
              </a:rPr>
              <a:t>case </a:t>
            </a:r>
            <a:r>
              <a:rPr sz="2200" spc="-80" dirty="0">
                <a:latin typeface="Arial"/>
                <a:cs typeface="Arial"/>
              </a:rPr>
              <a:t>we </a:t>
            </a:r>
            <a:r>
              <a:rPr sz="2200" spc="-105" dirty="0">
                <a:latin typeface="Arial"/>
                <a:cs typeface="Arial"/>
              </a:rPr>
              <a:t>need </a:t>
            </a:r>
            <a:r>
              <a:rPr sz="2200" spc="-170" dirty="0">
                <a:latin typeface="Arial"/>
                <a:cs typeface="Arial"/>
              </a:rPr>
              <a:t>a </a:t>
            </a:r>
            <a:r>
              <a:rPr sz="2200" spc="-45" dirty="0">
                <a:latin typeface="Arial"/>
                <a:cs typeface="Arial"/>
              </a:rPr>
              <a:t>protocol </a:t>
            </a:r>
            <a:r>
              <a:rPr sz="2200" spc="-50" dirty="0">
                <a:latin typeface="Arial"/>
                <a:cs typeface="Arial"/>
              </a:rPr>
              <a:t>at  </a:t>
            </a:r>
            <a:r>
              <a:rPr sz="2200" spc="-135" dirty="0">
                <a:latin typeface="Arial"/>
                <a:cs typeface="Arial"/>
              </a:rPr>
              <a:t>each </a:t>
            </a:r>
            <a:r>
              <a:rPr sz="2200" spc="-110" dirty="0">
                <a:latin typeface="Arial"/>
                <a:cs typeface="Arial"/>
              </a:rPr>
              <a:t>layer, </a:t>
            </a:r>
            <a:r>
              <a:rPr sz="2200" spc="-10" dirty="0">
                <a:latin typeface="Arial"/>
                <a:cs typeface="Arial"/>
              </a:rPr>
              <a:t>or </a:t>
            </a:r>
            <a:r>
              <a:rPr sz="2200" b="1" spc="-145" dirty="0">
                <a:solidFill>
                  <a:srgbClr val="00AF50"/>
                </a:solidFill>
                <a:latin typeface="Arial"/>
                <a:cs typeface="Arial"/>
              </a:rPr>
              <a:t>protocol</a:t>
            </a:r>
            <a:r>
              <a:rPr sz="2200" b="1" spc="-300" dirty="0">
                <a:solidFill>
                  <a:srgbClr val="00AF50"/>
                </a:solidFill>
                <a:latin typeface="Arial"/>
                <a:cs typeface="Arial"/>
              </a:rPr>
              <a:t> </a:t>
            </a:r>
            <a:r>
              <a:rPr sz="2200" b="1" spc="-135" dirty="0">
                <a:solidFill>
                  <a:srgbClr val="00AF50"/>
                </a:solidFill>
                <a:latin typeface="Arial"/>
                <a:cs typeface="Arial"/>
              </a:rPr>
              <a:t>layering.</a:t>
            </a:r>
            <a:endParaRPr sz="2200">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54939" y="58541"/>
            <a:ext cx="8874125" cy="6316345"/>
          </a:xfrm>
          <a:prstGeom prst="rect">
            <a:avLst/>
          </a:prstGeom>
        </p:spPr>
        <p:txBody>
          <a:bodyPr vert="horz" wrap="square" lIns="0" tIns="97790" rIns="0" bIns="0" rtlCol="0">
            <a:spAutoFit/>
          </a:bodyPr>
          <a:lstStyle/>
          <a:p>
            <a:pPr marL="292735" indent="-280670">
              <a:lnSpc>
                <a:spcPct val="100000"/>
              </a:lnSpc>
              <a:spcBef>
                <a:spcPts val="770"/>
              </a:spcBef>
              <a:buSzPct val="81818"/>
              <a:buFont typeface="Wingdings"/>
              <a:buChar char=""/>
              <a:tabLst>
                <a:tab pos="293370" algn="l"/>
              </a:tabLst>
            </a:pPr>
            <a:r>
              <a:rPr sz="2200" spc="-180" dirty="0">
                <a:latin typeface="Arial"/>
                <a:cs typeface="Arial"/>
              </a:rPr>
              <a:t>Reduces</a:t>
            </a:r>
            <a:r>
              <a:rPr sz="2200" spc="-105" dirty="0">
                <a:latin typeface="Arial"/>
                <a:cs typeface="Arial"/>
              </a:rPr>
              <a:t> </a:t>
            </a:r>
            <a:r>
              <a:rPr sz="2200" spc="-20" dirty="0">
                <a:latin typeface="Arial"/>
                <a:cs typeface="Arial"/>
              </a:rPr>
              <a:t>the</a:t>
            </a:r>
            <a:r>
              <a:rPr sz="2200" spc="-135" dirty="0">
                <a:latin typeface="Arial"/>
                <a:cs typeface="Arial"/>
              </a:rPr>
              <a:t> </a:t>
            </a:r>
            <a:r>
              <a:rPr sz="2200" spc="-65" dirty="0">
                <a:latin typeface="Arial"/>
                <a:cs typeface="Arial"/>
              </a:rPr>
              <a:t>complexity</a:t>
            </a:r>
            <a:r>
              <a:rPr sz="2200" spc="-190" dirty="0">
                <a:latin typeface="Arial"/>
                <a:cs typeface="Arial"/>
              </a:rPr>
              <a:t> </a:t>
            </a:r>
            <a:r>
              <a:rPr sz="2200" spc="-35" dirty="0">
                <a:latin typeface="Arial"/>
                <a:cs typeface="Arial"/>
              </a:rPr>
              <a:t>at</a:t>
            </a:r>
            <a:r>
              <a:rPr sz="2200" spc="-105" dirty="0">
                <a:latin typeface="Arial"/>
                <a:cs typeface="Arial"/>
              </a:rPr>
              <a:t> </a:t>
            </a:r>
            <a:r>
              <a:rPr sz="2200" spc="-20" dirty="0">
                <a:latin typeface="Arial"/>
                <a:cs typeface="Arial"/>
              </a:rPr>
              <a:t>the</a:t>
            </a:r>
            <a:r>
              <a:rPr sz="2200" spc="-135" dirty="0">
                <a:latin typeface="Arial"/>
                <a:cs typeface="Arial"/>
              </a:rPr>
              <a:t> </a:t>
            </a:r>
            <a:r>
              <a:rPr sz="2200" spc="-45" dirty="0">
                <a:latin typeface="Arial"/>
                <a:cs typeface="Arial"/>
              </a:rPr>
              <a:t>intermediate</a:t>
            </a:r>
            <a:r>
              <a:rPr sz="2200" spc="-150" dirty="0">
                <a:latin typeface="Arial"/>
                <a:cs typeface="Arial"/>
              </a:rPr>
              <a:t> </a:t>
            </a:r>
            <a:r>
              <a:rPr sz="2200" spc="-125" dirty="0">
                <a:latin typeface="Arial"/>
                <a:cs typeface="Arial"/>
              </a:rPr>
              <a:t>system</a:t>
            </a:r>
            <a:endParaRPr sz="2200">
              <a:latin typeface="Arial"/>
              <a:cs typeface="Arial"/>
            </a:endParaRPr>
          </a:p>
          <a:p>
            <a:pPr marL="576580" lvl="1" indent="-159385">
              <a:lnSpc>
                <a:spcPct val="100000"/>
              </a:lnSpc>
              <a:spcBef>
                <a:spcPts val="675"/>
              </a:spcBef>
              <a:buChar char="•"/>
              <a:tabLst>
                <a:tab pos="577215" algn="l"/>
              </a:tabLst>
            </a:pPr>
            <a:r>
              <a:rPr sz="2200" spc="-85" dirty="0">
                <a:latin typeface="Arial"/>
                <a:cs typeface="Arial"/>
              </a:rPr>
              <a:t>Communication</a:t>
            </a:r>
            <a:r>
              <a:rPr sz="2200" spc="-200" dirty="0">
                <a:latin typeface="Arial"/>
                <a:cs typeface="Arial"/>
              </a:rPr>
              <a:t> </a:t>
            </a:r>
            <a:r>
              <a:rPr sz="2200" spc="-125" dirty="0">
                <a:latin typeface="Arial"/>
                <a:cs typeface="Arial"/>
              </a:rPr>
              <a:t>does</a:t>
            </a:r>
            <a:r>
              <a:rPr sz="2200" spc="-130" dirty="0">
                <a:latin typeface="Arial"/>
                <a:cs typeface="Arial"/>
              </a:rPr>
              <a:t> </a:t>
            </a:r>
            <a:r>
              <a:rPr sz="2200" dirty="0">
                <a:latin typeface="Arial"/>
                <a:cs typeface="Arial"/>
              </a:rPr>
              <a:t>not</a:t>
            </a:r>
            <a:r>
              <a:rPr sz="2200" spc="-125" dirty="0">
                <a:latin typeface="Arial"/>
                <a:cs typeface="Arial"/>
              </a:rPr>
              <a:t> </a:t>
            </a:r>
            <a:r>
              <a:rPr sz="2200" spc="-130" dirty="0">
                <a:latin typeface="Arial"/>
                <a:cs typeface="Arial"/>
              </a:rPr>
              <a:t>always </a:t>
            </a:r>
            <a:r>
              <a:rPr sz="2200" spc="-150" dirty="0">
                <a:latin typeface="Arial"/>
                <a:cs typeface="Arial"/>
              </a:rPr>
              <a:t>use</a:t>
            </a:r>
            <a:r>
              <a:rPr sz="2200" spc="-130" dirty="0">
                <a:latin typeface="Arial"/>
                <a:cs typeface="Arial"/>
              </a:rPr>
              <a:t> </a:t>
            </a:r>
            <a:r>
              <a:rPr sz="2200" spc="-55" dirty="0">
                <a:latin typeface="Arial"/>
                <a:cs typeface="Arial"/>
              </a:rPr>
              <a:t>only</a:t>
            </a:r>
            <a:r>
              <a:rPr sz="2200" spc="-125" dirty="0">
                <a:latin typeface="Arial"/>
                <a:cs typeface="Arial"/>
              </a:rPr>
              <a:t> </a:t>
            </a:r>
            <a:r>
              <a:rPr sz="2200" spc="10" dirty="0">
                <a:latin typeface="Arial"/>
                <a:cs typeface="Arial"/>
              </a:rPr>
              <a:t>two</a:t>
            </a:r>
            <a:r>
              <a:rPr sz="2200" spc="-114" dirty="0">
                <a:latin typeface="Arial"/>
                <a:cs typeface="Arial"/>
              </a:rPr>
              <a:t> </a:t>
            </a:r>
            <a:r>
              <a:rPr sz="2200" spc="-85" dirty="0">
                <a:latin typeface="Arial"/>
                <a:cs typeface="Arial"/>
              </a:rPr>
              <a:t>end</a:t>
            </a:r>
            <a:r>
              <a:rPr sz="2200" spc="-145" dirty="0">
                <a:latin typeface="Arial"/>
                <a:cs typeface="Arial"/>
              </a:rPr>
              <a:t> </a:t>
            </a:r>
            <a:r>
              <a:rPr sz="2200" spc="-125" dirty="0">
                <a:latin typeface="Arial"/>
                <a:cs typeface="Arial"/>
              </a:rPr>
              <a:t>systems; </a:t>
            </a:r>
            <a:r>
              <a:rPr sz="2200" spc="-35" dirty="0">
                <a:latin typeface="Arial"/>
                <a:cs typeface="Arial"/>
              </a:rPr>
              <a:t>there</a:t>
            </a:r>
            <a:r>
              <a:rPr sz="2200" spc="-150" dirty="0">
                <a:latin typeface="Arial"/>
                <a:cs typeface="Arial"/>
              </a:rPr>
              <a:t> </a:t>
            </a:r>
            <a:r>
              <a:rPr sz="2200" spc="-95" dirty="0">
                <a:latin typeface="Arial"/>
                <a:cs typeface="Arial"/>
              </a:rPr>
              <a:t>are</a:t>
            </a:r>
            <a:endParaRPr sz="2200">
              <a:latin typeface="Arial"/>
              <a:cs typeface="Arial"/>
            </a:endParaRPr>
          </a:p>
          <a:p>
            <a:pPr marL="607060">
              <a:lnSpc>
                <a:spcPct val="100000"/>
              </a:lnSpc>
              <a:spcBef>
                <a:spcPts val="650"/>
              </a:spcBef>
            </a:pPr>
            <a:r>
              <a:rPr sz="2200" spc="-45" dirty="0">
                <a:latin typeface="Arial"/>
                <a:cs typeface="Arial"/>
              </a:rPr>
              <a:t>intermediate </a:t>
            </a:r>
            <a:r>
              <a:rPr sz="2200" spc="-140" dirty="0">
                <a:latin typeface="Arial"/>
                <a:cs typeface="Arial"/>
              </a:rPr>
              <a:t>systems </a:t>
            </a:r>
            <a:r>
              <a:rPr sz="2200" spc="-5" dirty="0">
                <a:latin typeface="Arial"/>
                <a:cs typeface="Arial"/>
              </a:rPr>
              <a:t>that </a:t>
            </a:r>
            <a:r>
              <a:rPr sz="2200" spc="-100" dirty="0">
                <a:latin typeface="Arial"/>
                <a:cs typeface="Arial"/>
              </a:rPr>
              <a:t>need </a:t>
            </a:r>
            <a:r>
              <a:rPr sz="2200" spc="-55" dirty="0">
                <a:latin typeface="Arial"/>
                <a:cs typeface="Arial"/>
              </a:rPr>
              <a:t>only </a:t>
            </a:r>
            <a:r>
              <a:rPr sz="2200" spc="-120" dirty="0">
                <a:latin typeface="Arial"/>
                <a:cs typeface="Arial"/>
              </a:rPr>
              <a:t>some </a:t>
            </a:r>
            <a:r>
              <a:rPr sz="2200" spc="-110" dirty="0">
                <a:latin typeface="Arial"/>
                <a:cs typeface="Arial"/>
              </a:rPr>
              <a:t>layers, </a:t>
            </a:r>
            <a:r>
              <a:rPr sz="2200" spc="-10" dirty="0">
                <a:latin typeface="Arial"/>
                <a:cs typeface="Arial"/>
              </a:rPr>
              <a:t>but </a:t>
            </a:r>
            <a:r>
              <a:rPr sz="2200" dirty="0">
                <a:latin typeface="Arial"/>
                <a:cs typeface="Arial"/>
              </a:rPr>
              <a:t>not </a:t>
            </a:r>
            <a:r>
              <a:rPr sz="2200" spc="-50" dirty="0">
                <a:latin typeface="Arial"/>
                <a:cs typeface="Arial"/>
              </a:rPr>
              <a:t>all</a:t>
            </a:r>
            <a:r>
              <a:rPr sz="2200" spc="-235" dirty="0">
                <a:latin typeface="Arial"/>
                <a:cs typeface="Arial"/>
              </a:rPr>
              <a:t> </a:t>
            </a:r>
            <a:r>
              <a:rPr sz="2200" spc="-110" dirty="0">
                <a:latin typeface="Arial"/>
                <a:cs typeface="Arial"/>
              </a:rPr>
              <a:t>layers.</a:t>
            </a:r>
            <a:endParaRPr sz="2200">
              <a:latin typeface="Arial"/>
              <a:cs typeface="Arial"/>
            </a:endParaRPr>
          </a:p>
          <a:p>
            <a:pPr marL="607060" marR="367665" lvl="1" indent="-189230">
              <a:lnSpc>
                <a:spcPct val="125099"/>
              </a:lnSpc>
              <a:spcBef>
                <a:spcPts val="10"/>
              </a:spcBef>
              <a:buChar char="•"/>
              <a:tabLst>
                <a:tab pos="577215" algn="l"/>
              </a:tabLst>
            </a:pPr>
            <a:r>
              <a:rPr sz="2200" dirty="0">
                <a:latin typeface="Arial"/>
                <a:cs typeface="Arial"/>
              </a:rPr>
              <a:t>If </a:t>
            </a:r>
            <a:r>
              <a:rPr sz="2200" spc="-80" dirty="0">
                <a:latin typeface="Arial"/>
                <a:cs typeface="Arial"/>
              </a:rPr>
              <a:t>we </a:t>
            </a:r>
            <a:r>
              <a:rPr sz="2200" spc="-40" dirty="0">
                <a:latin typeface="Arial"/>
                <a:cs typeface="Arial"/>
              </a:rPr>
              <a:t>did </a:t>
            </a:r>
            <a:r>
              <a:rPr sz="2200" dirty="0">
                <a:latin typeface="Arial"/>
                <a:cs typeface="Arial"/>
              </a:rPr>
              <a:t>not </a:t>
            </a:r>
            <a:r>
              <a:rPr sz="2200" spc="-150" dirty="0">
                <a:latin typeface="Arial"/>
                <a:cs typeface="Arial"/>
              </a:rPr>
              <a:t>use </a:t>
            </a:r>
            <a:r>
              <a:rPr sz="2200" spc="-35" dirty="0">
                <a:latin typeface="Arial"/>
                <a:cs typeface="Arial"/>
              </a:rPr>
              <a:t>protocol </a:t>
            </a:r>
            <a:r>
              <a:rPr sz="2200" spc="-80" dirty="0">
                <a:latin typeface="Arial"/>
                <a:cs typeface="Arial"/>
              </a:rPr>
              <a:t>layering, we </a:t>
            </a:r>
            <a:r>
              <a:rPr sz="2200" spc="-40" dirty="0">
                <a:latin typeface="Arial"/>
                <a:cs typeface="Arial"/>
              </a:rPr>
              <a:t>would </a:t>
            </a:r>
            <a:r>
              <a:rPr sz="2200" spc="-135" dirty="0">
                <a:latin typeface="Arial"/>
                <a:cs typeface="Arial"/>
              </a:rPr>
              <a:t>have </a:t>
            </a:r>
            <a:r>
              <a:rPr sz="2200" spc="20" dirty="0">
                <a:latin typeface="Arial"/>
                <a:cs typeface="Arial"/>
              </a:rPr>
              <a:t>to </a:t>
            </a:r>
            <a:r>
              <a:rPr sz="2200" spc="-135" dirty="0">
                <a:latin typeface="Arial"/>
                <a:cs typeface="Arial"/>
              </a:rPr>
              <a:t>make each  </a:t>
            </a:r>
            <a:r>
              <a:rPr sz="2200" spc="-45" dirty="0">
                <a:latin typeface="Arial"/>
                <a:cs typeface="Arial"/>
              </a:rPr>
              <a:t>intermediate </a:t>
            </a:r>
            <a:r>
              <a:rPr sz="2200" spc="-125" dirty="0">
                <a:latin typeface="Arial"/>
                <a:cs typeface="Arial"/>
              </a:rPr>
              <a:t>system </a:t>
            </a:r>
            <a:r>
              <a:rPr sz="2200" spc="-204" dirty="0">
                <a:latin typeface="Arial"/>
                <a:cs typeface="Arial"/>
              </a:rPr>
              <a:t>as </a:t>
            </a:r>
            <a:r>
              <a:rPr sz="2200" spc="-95" dirty="0">
                <a:latin typeface="Arial"/>
                <a:cs typeface="Arial"/>
              </a:rPr>
              <a:t>complex </a:t>
            </a:r>
            <a:r>
              <a:rPr sz="2200" spc="-204" dirty="0">
                <a:latin typeface="Arial"/>
                <a:cs typeface="Arial"/>
              </a:rPr>
              <a:t>as </a:t>
            </a:r>
            <a:r>
              <a:rPr sz="2200" spc="-20" dirty="0">
                <a:latin typeface="Arial"/>
                <a:cs typeface="Arial"/>
              </a:rPr>
              <a:t>the </a:t>
            </a:r>
            <a:r>
              <a:rPr sz="2200" spc="-85" dirty="0">
                <a:latin typeface="Arial"/>
                <a:cs typeface="Arial"/>
              </a:rPr>
              <a:t>end </a:t>
            </a:r>
            <a:r>
              <a:rPr sz="2200" spc="-135" dirty="0">
                <a:latin typeface="Arial"/>
                <a:cs typeface="Arial"/>
              </a:rPr>
              <a:t>systems, </a:t>
            </a:r>
            <a:r>
              <a:rPr sz="2200" spc="-60" dirty="0">
                <a:latin typeface="Arial"/>
                <a:cs typeface="Arial"/>
              </a:rPr>
              <a:t>which </a:t>
            </a:r>
            <a:r>
              <a:rPr sz="2200" spc="-155" dirty="0">
                <a:latin typeface="Arial"/>
                <a:cs typeface="Arial"/>
              </a:rPr>
              <a:t>makes</a:t>
            </a:r>
            <a:r>
              <a:rPr sz="2200" spc="-375" dirty="0">
                <a:latin typeface="Arial"/>
                <a:cs typeface="Arial"/>
              </a:rPr>
              <a:t> </a:t>
            </a:r>
            <a:r>
              <a:rPr sz="2200" spc="-20" dirty="0">
                <a:latin typeface="Arial"/>
                <a:cs typeface="Arial"/>
              </a:rPr>
              <a:t>the  </a:t>
            </a:r>
            <a:r>
              <a:rPr sz="2200" spc="-50" dirty="0">
                <a:latin typeface="Arial"/>
                <a:cs typeface="Arial"/>
              </a:rPr>
              <a:t>whole </a:t>
            </a:r>
            <a:r>
              <a:rPr sz="2200" spc="-125" dirty="0">
                <a:latin typeface="Arial"/>
                <a:cs typeface="Arial"/>
              </a:rPr>
              <a:t>system </a:t>
            </a:r>
            <a:r>
              <a:rPr sz="2200" spc="-60" dirty="0">
                <a:latin typeface="Arial"/>
                <a:cs typeface="Arial"/>
              </a:rPr>
              <a:t>more</a:t>
            </a:r>
            <a:r>
              <a:rPr sz="2200" spc="-225" dirty="0">
                <a:latin typeface="Arial"/>
                <a:cs typeface="Arial"/>
              </a:rPr>
              <a:t> </a:t>
            </a:r>
            <a:r>
              <a:rPr sz="2200" spc="-110" dirty="0">
                <a:latin typeface="Arial"/>
                <a:cs typeface="Arial"/>
              </a:rPr>
              <a:t>expensive.</a:t>
            </a:r>
            <a:endParaRPr sz="2200">
              <a:latin typeface="Arial"/>
              <a:cs typeface="Arial"/>
            </a:endParaRPr>
          </a:p>
          <a:p>
            <a:pPr lvl="1">
              <a:lnSpc>
                <a:spcPct val="100000"/>
              </a:lnSpc>
              <a:spcBef>
                <a:spcPts val="25"/>
              </a:spcBef>
              <a:buFont typeface="Arial"/>
              <a:buChar char="•"/>
            </a:pPr>
            <a:endParaRPr sz="3250">
              <a:latin typeface="Arial"/>
              <a:cs typeface="Arial"/>
            </a:endParaRPr>
          </a:p>
          <a:p>
            <a:pPr marL="12700">
              <a:lnSpc>
                <a:spcPct val="100000"/>
              </a:lnSpc>
            </a:pPr>
            <a:r>
              <a:rPr sz="2400" b="1" spc="-55" dirty="0">
                <a:solidFill>
                  <a:srgbClr val="00AF50"/>
                </a:solidFill>
                <a:latin typeface="Times New Roman"/>
                <a:cs typeface="Times New Roman"/>
              </a:rPr>
              <a:t>Two </a:t>
            </a:r>
            <a:r>
              <a:rPr sz="2400" b="1" spc="-5" dirty="0">
                <a:solidFill>
                  <a:srgbClr val="00AF50"/>
                </a:solidFill>
                <a:latin typeface="Times New Roman"/>
                <a:cs typeface="Times New Roman"/>
              </a:rPr>
              <a:t>principles of </a:t>
            </a:r>
            <a:r>
              <a:rPr sz="2400" b="1" spc="-10" dirty="0">
                <a:solidFill>
                  <a:srgbClr val="00AF50"/>
                </a:solidFill>
                <a:latin typeface="Times New Roman"/>
                <a:cs typeface="Times New Roman"/>
              </a:rPr>
              <a:t>protocol</a:t>
            </a:r>
            <a:r>
              <a:rPr sz="2400" b="1" spc="-5" dirty="0">
                <a:solidFill>
                  <a:srgbClr val="00AF50"/>
                </a:solidFill>
                <a:latin typeface="Times New Roman"/>
                <a:cs typeface="Times New Roman"/>
              </a:rPr>
              <a:t> layering</a:t>
            </a:r>
            <a:endParaRPr sz="2400">
              <a:latin typeface="Times New Roman"/>
              <a:cs typeface="Times New Roman"/>
            </a:endParaRPr>
          </a:p>
          <a:p>
            <a:pPr marL="12700">
              <a:lnSpc>
                <a:spcPct val="100000"/>
              </a:lnSpc>
              <a:spcBef>
                <a:spcPts val="405"/>
              </a:spcBef>
            </a:pPr>
            <a:r>
              <a:rPr sz="2400" b="1" spc="-185" dirty="0">
                <a:solidFill>
                  <a:srgbClr val="006FC0"/>
                </a:solidFill>
                <a:latin typeface="Arial"/>
                <a:cs typeface="Arial"/>
              </a:rPr>
              <a:t>First</a:t>
            </a:r>
            <a:r>
              <a:rPr sz="2400" b="1" spc="-180" dirty="0">
                <a:solidFill>
                  <a:srgbClr val="006FC0"/>
                </a:solidFill>
                <a:latin typeface="Arial"/>
                <a:cs typeface="Arial"/>
              </a:rPr>
              <a:t> </a:t>
            </a:r>
            <a:r>
              <a:rPr sz="2400" b="1" spc="-160" dirty="0">
                <a:solidFill>
                  <a:srgbClr val="006FC0"/>
                </a:solidFill>
                <a:latin typeface="Arial"/>
                <a:cs typeface="Arial"/>
              </a:rPr>
              <a:t>Principle</a:t>
            </a:r>
            <a:endParaRPr sz="2400">
              <a:latin typeface="Arial"/>
              <a:cs typeface="Arial"/>
            </a:endParaRPr>
          </a:p>
          <a:p>
            <a:pPr marL="320675" indent="-308610">
              <a:lnSpc>
                <a:spcPct val="100000"/>
              </a:lnSpc>
              <a:spcBef>
                <a:spcPts val="635"/>
              </a:spcBef>
              <a:buSzPct val="109090"/>
              <a:buFont typeface="Wingdings"/>
              <a:buChar char=""/>
              <a:tabLst>
                <a:tab pos="321310" algn="l"/>
              </a:tabLst>
            </a:pPr>
            <a:r>
              <a:rPr sz="2200" spc="-160" dirty="0">
                <a:latin typeface="Arial"/>
                <a:cs typeface="Arial"/>
              </a:rPr>
              <a:t>The </a:t>
            </a:r>
            <a:r>
              <a:rPr sz="2200" spc="-20" dirty="0">
                <a:latin typeface="Arial"/>
                <a:cs typeface="Arial"/>
              </a:rPr>
              <a:t>first </a:t>
            </a:r>
            <a:r>
              <a:rPr sz="2200" spc="-50" dirty="0">
                <a:latin typeface="Arial"/>
                <a:cs typeface="Arial"/>
              </a:rPr>
              <a:t>principle </a:t>
            </a:r>
            <a:r>
              <a:rPr sz="2200" spc="-75" dirty="0">
                <a:latin typeface="Arial"/>
                <a:cs typeface="Arial"/>
              </a:rPr>
              <a:t>dictates </a:t>
            </a:r>
            <a:r>
              <a:rPr sz="2200" spc="-5" dirty="0">
                <a:latin typeface="Arial"/>
                <a:cs typeface="Arial"/>
              </a:rPr>
              <a:t>that </a:t>
            </a:r>
            <a:r>
              <a:rPr sz="2200" spc="35" dirty="0">
                <a:latin typeface="Arial"/>
                <a:cs typeface="Arial"/>
              </a:rPr>
              <a:t>if </a:t>
            </a:r>
            <a:r>
              <a:rPr sz="2200" spc="-80" dirty="0">
                <a:latin typeface="Arial"/>
                <a:cs typeface="Arial"/>
              </a:rPr>
              <a:t>we </a:t>
            </a:r>
            <a:r>
              <a:rPr sz="2200" spc="-45" dirty="0">
                <a:latin typeface="Arial"/>
                <a:cs typeface="Arial"/>
              </a:rPr>
              <a:t>want </a:t>
            </a:r>
            <a:r>
              <a:rPr sz="2200" spc="-40" dirty="0">
                <a:latin typeface="Arial"/>
                <a:cs typeface="Arial"/>
              </a:rPr>
              <a:t>bidirectional </a:t>
            </a:r>
            <a:r>
              <a:rPr sz="2200" spc="-70" dirty="0">
                <a:latin typeface="Arial"/>
                <a:cs typeface="Arial"/>
              </a:rPr>
              <a:t>communication,</a:t>
            </a:r>
            <a:r>
              <a:rPr sz="2200" spc="-365" dirty="0">
                <a:latin typeface="Arial"/>
                <a:cs typeface="Arial"/>
              </a:rPr>
              <a:t> </a:t>
            </a:r>
            <a:r>
              <a:rPr sz="2200" spc="-90" dirty="0">
                <a:latin typeface="Arial"/>
                <a:cs typeface="Arial"/>
              </a:rPr>
              <a:t>we</a:t>
            </a:r>
            <a:endParaRPr sz="2200">
              <a:latin typeface="Arial"/>
              <a:cs typeface="Arial"/>
            </a:endParaRPr>
          </a:p>
          <a:p>
            <a:pPr marL="326390">
              <a:lnSpc>
                <a:spcPct val="100000"/>
              </a:lnSpc>
              <a:spcBef>
                <a:spcPts val="650"/>
              </a:spcBef>
            </a:pPr>
            <a:r>
              <a:rPr sz="2200" spc="-100" dirty="0">
                <a:latin typeface="Arial"/>
                <a:cs typeface="Arial"/>
              </a:rPr>
              <a:t>need</a:t>
            </a:r>
            <a:r>
              <a:rPr sz="2200" spc="-110" dirty="0">
                <a:latin typeface="Arial"/>
                <a:cs typeface="Arial"/>
              </a:rPr>
              <a:t> </a:t>
            </a:r>
            <a:r>
              <a:rPr sz="2200" spc="20" dirty="0">
                <a:latin typeface="Arial"/>
                <a:cs typeface="Arial"/>
              </a:rPr>
              <a:t>to</a:t>
            </a:r>
            <a:r>
              <a:rPr sz="2200" spc="-114" dirty="0">
                <a:latin typeface="Arial"/>
                <a:cs typeface="Arial"/>
              </a:rPr>
              <a:t> </a:t>
            </a:r>
            <a:r>
              <a:rPr sz="2200" spc="-135" dirty="0">
                <a:latin typeface="Arial"/>
                <a:cs typeface="Arial"/>
              </a:rPr>
              <a:t>make</a:t>
            </a:r>
            <a:r>
              <a:rPr sz="2200" spc="-145" dirty="0">
                <a:latin typeface="Arial"/>
                <a:cs typeface="Arial"/>
              </a:rPr>
              <a:t> </a:t>
            </a:r>
            <a:r>
              <a:rPr sz="2200" spc="-130" dirty="0">
                <a:latin typeface="Arial"/>
                <a:cs typeface="Arial"/>
              </a:rPr>
              <a:t>each</a:t>
            </a:r>
            <a:r>
              <a:rPr sz="2200" spc="-140" dirty="0">
                <a:latin typeface="Arial"/>
                <a:cs typeface="Arial"/>
              </a:rPr>
              <a:t> </a:t>
            </a:r>
            <a:r>
              <a:rPr sz="2200" spc="-85" dirty="0">
                <a:latin typeface="Arial"/>
                <a:cs typeface="Arial"/>
              </a:rPr>
              <a:t>layer</a:t>
            </a:r>
            <a:r>
              <a:rPr sz="2200" spc="-125" dirty="0">
                <a:latin typeface="Arial"/>
                <a:cs typeface="Arial"/>
              </a:rPr>
              <a:t> </a:t>
            </a:r>
            <a:r>
              <a:rPr sz="2200" spc="-150" dirty="0">
                <a:latin typeface="Arial"/>
                <a:cs typeface="Arial"/>
              </a:rPr>
              <a:t>so</a:t>
            </a:r>
            <a:r>
              <a:rPr sz="2200" spc="-120" dirty="0">
                <a:latin typeface="Arial"/>
                <a:cs typeface="Arial"/>
              </a:rPr>
              <a:t> </a:t>
            </a:r>
            <a:r>
              <a:rPr sz="2200" spc="-5" dirty="0">
                <a:latin typeface="Arial"/>
                <a:cs typeface="Arial"/>
              </a:rPr>
              <a:t>that</a:t>
            </a:r>
            <a:r>
              <a:rPr sz="2200" spc="-130" dirty="0">
                <a:latin typeface="Arial"/>
                <a:cs typeface="Arial"/>
              </a:rPr>
              <a:t> </a:t>
            </a:r>
            <a:r>
              <a:rPr sz="2200" spc="70" dirty="0">
                <a:latin typeface="Arial"/>
                <a:cs typeface="Arial"/>
              </a:rPr>
              <a:t>it</a:t>
            </a:r>
            <a:r>
              <a:rPr sz="2200" spc="-100" dirty="0">
                <a:latin typeface="Arial"/>
                <a:cs typeface="Arial"/>
              </a:rPr>
              <a:t> </a:t>
            </a:r>
            <a:r>
              <a:rPr sz="2200" spc="-114" dirty="0">
                <a:latin typeface="Arial"/>
                <a:cs typeface="Arial"/>
              </a:rPr>
              <a:t>is</a:t>
            </a:r>
            <a:r>
              <a:rPr sz="2200" spc="-130" dirty="0">
                <a:latin typeface="Arial"/>
                <a:cs typeface="Arial"/>
              </a:rPr>
              <a:t> </a:t>
            </a:r>
            <a:r>
              <a:rPr sz="2200" spc="-90" dirty="0">
                <a:latin typeface="Arial"/>
                <a:cs typeface="Arial"/>
              </a:rPr>
              <a:t>able</a:t>
            </a:r>
            <a:r>
              <a:rPr sz="2200" spc="-130" dirty="0">
                <a:latin typeface="Arial"/>
                <a:cs typeface="Arial"/>
              </a:rPr>
              <a:t> </a:t>
            </a:r>
            <a:r>
              <a:rPr sz="2200" spc="20" dirty="0">
                <a:latin typeface="Arial"/>
                <a:cs typeface="Arial"/>
              </a:rPr>
              <a:t>to</a:t>
            </a:r>
            <a:r>
              <a:rPr sz="2200" spc="-120" dirty="0">
                <a:latin typeface="Arial"/>
                <a:cs typeface="Arial"/>
              </a:rPr>
              <a:t> </a:t>
            </a:r>
            <a:r>
              <a:rPr sz="2200" spc="-35" dirty="0">
                <a:latin typeface="Arial"/>
                <a:cs typeface="Arial"/>
              </a:rPr>
              <a:t>perform</a:t>
            </a:r>
            <a:r>
              <a:rPr sz="2200" spc="-114" dirty="0">
                <a:latin typeface="Arial"/>
                <a:cs typeface="Arial"/>
              </a:rPr>
              <a:t> </a:t>
            </a:r>
            <a:r>
              <a:rPr sz="2200" spc="10" dirty="0">
                <a:latin typeface="Arial"/>
                <a:cs typeface="Arial"/>
              </a:rPr>
              <a:t>two</a:t>
            </a:r>
            <a:r>
              <a:rPr sz="2200" spc="-140" dirty="0">
                <a:latin typeface="Arial"/>
                <a:cs typeface="Arial"/>
              </a:rPr>
              <a:t> </a:t>
            </a:r>
            <a:r>
              <a:rPr sz="2200" spc="-65" dirty="0">
                <a:latin typeface="Arial"/>
                <a:cs typeface="Arial"/>
              </a:rPr>
              <a:t>opposite</a:t>
            </a:r>
            <a:r>
              <a:rPr sz="2200" spc="-140" dirty="0">
                <a:latin typeface="Arial"/>
                <a:cs typeface="Arial"/>
              </a:rPr>
              <a:t> </a:t>
            </a:r>
            <a:r>
              <a:rPr sz="2200" spc="-120" dirty="0">
                <a:latin typeface="Arial"/>
                <a:cs typeface="Arial"/>
              </a:rPr>
              <a:t>tasks,</a:t>
            </a:r>
            <a:endParaRPr sz="2200">
              <a:latin typeface="Arial"/>
              <a:cs typeface="Arial"/>
            </a:endParaRPr>
          </a:p>
          <a:p>
            <a:pPr marL="326390">
              <a:lnSpc>
                <a:spcPct val="100000"/>
              </a:lnSpc>
              <a:spcBef>
                <a:spcPts val="675"/>
              </a:spcBef>
            </a:pPr>
            <a:r>
              <a:rPr sz="2200" spc="-85" dirty="0">
                <a:latin typeface="Arial"/>
                <a:cs typeface="Arial"/>
              </a:rPr>
              <a:t>one </a:t>
            </a:r>
            <a:r>
              <a:rPr sz="2200" spc="-30" dirty="0">
                <a:latin typeface="Arial"/>
                <a:cs typeface="Arial"/>
              </a:rPr>
              <a:t>in </a:t>
            </a:r>
            <a:r>
              <a:rPr sz="2200" spc="-135" dirty="0">
                <a:latin typeface="Arial"/>
                <a:cs typeface="Arial"/>
              </a:rPr>
              <a:t>each</a:t>
            </a:r>
            <a:r>
              <a:rPr sz="2200" spc="-275" dirty="0">
                <a:latin typeface="Arial"/>
                <a:cs typeface="Arial"/>
              </a:rPr>
              <a:t> </a:t>
            </a:r>
            <a:r>
              <a:rPr sz="2200" spc="-40" dirty="0">
                <a:latin typeface="Arial"/>
                <a:cs typeface="Arial"/>
              </a:rPr>
              <a:t>direction.</a:t>
            </a:r>
            <a:endParaRPr sz="2200">
              <a:latin typeface="Arial"/>
              <a:cs typeface="Arial"/>
            </a:endParaRPr>
          </a:p>
          <a:p>
            <a:pPr marL="295910" indent="-283845">
              <a:lnSpc>
                <a:spcPct val="100000"/>
              </a:lnSpc>
              <a:spcBef>
                <a:spcPts val="650"/>
              </a:spcBef>
              <a:buFont typeface="Wingdings"/>
              <a:buChar char=""/>
              <a:tabLst>
                <a:tab pos="296545" algn="l"/>
              </a:tabLst>
            </a:pPr>
            <a:r>
              <a:rPr sz="2200" spc="-130" dirty="0">
                <a:latin typeface="Arial"/>
                <a:cs typeface="Arial"/>
              </a:rPr>
              <a:t>For </a:t>
            </a:r>
            <a:r>
              <a:rPr sz="2200" spc="-100" dirty="0">
                <a:latin typeface="Arial"/>
                <a:cs typeface="Arial"/>
              </a:rPr>
              <a:t>example,</a:t>
            </a:r>
            <a:r>
              <a:rPr sz="2200" spc="-150" dirty="0">
                <a:latin typeface="Arial"/>
                <a:cs typeface="Arial"/>
              </a:rPr>
              <a:t> </a:t>
            </a:r>
            <a:r>
              <a:rPr sz="2200" spc="-20" dirty="0">
                <a:latin typeface="Arial"/>
                <a:cs typeface="Arial"/>
              </a:rPr>
              <a:t>the</a:t>
            </a:r>
            <a:r>
              <a:rPr sz="2200" spc="-130" dirty="0">
                <a:latin typeface="Arial"/>
                <a:cs typeface="Arial"/>
              </a:rPr>
              <a:t> </a:t>
            </a:r>
            <a:r>
              <a:rPr sz="2200" dirty="0">
                <a:latin typeface="Arial"/>
                <a:cs typeface="Arial"/>
              </a:rPr>
              <a:t>third</a:t>
            </a:r>
            <a:r>
              <a:rPr sz="2200" spc="-145" dirty="0">
                <a:latin typeface="Arial"/>
                <a:cs typeface="Arial"/>
              </a:rPr>
              <a:t> </a:t>
            </a:r>
            <a:r>
              <a:rPr sz="2200" spc="-85" dirty="0">
                <a:latin typeface="Arial"/>
                <a:cs typeface="Arial"/>
              </a:rPr>
              <a:t>layer</a:t>
            </a:r>
            <a:r>
              <a:rPr sz="2200" spc="-125" dirty="0">
                <a:latin typeface="Arial"/>
                <a:cs typeface="Arial"/>
              </a:rPr>
              <a:t> </a:t>
            </a:r>
            <a:r>
              <a:rPr sz="2200" spc="-100" dirty="0">
                <a:latin typeface="Arial"/>
                <a:cs typeface="Arial"/>
              </a:rPr>
              <a:t>task</a:t>
            </a:r>
            <a:r>
              <a:rPr sz="2200" spc="-155" dirty="0">
                <a:latin typeface="Arial"/>
                <a:cs typeface="Arial"/>
              </a:rPr>
              <a:t> </a:t>
            </a:r>
            <a:r>
              <a:rPr sz="2200" spc="-114" dirty="0">
                <a:latin typeface="Arial"/>
                <a:cs typeface="Arial"/>
              </a:rPr>
              <a:t>is</a:t>
            </a:r>
            <a:r>
              <a:rPr sz="2200" spc="-105" dirty="0">
                <a:latin typeface="Arial"/>
                <a:cs typeface="Arial"/>
              </a:rPr>
              <a:t> </a:t>
            </a:r>
            <a:r>
              <a:rPr sz="2200" spc="20" dirty="0">
                <a:latin typeface="Arial"/>
                <a:cs typeface="Arial"/>
              </a:rPr>
              <a:t>to</a:t>
            </a:r>
            <a:r>
              <a:rPr sz="2200" spc="-125" dirty="0">
                <a:latin typeface="Arial"/>
                <a:cs typeface="Arial"/>
              </a:rPr>
              <a:t> </a:t>
            </a:r>
            <a:r>
              <a:rPr sz="2200" spc="-55" dirty="0">
                <a:latin typeface="Arial"/>
                <a:cs typeface="Arial"/>
              </a:rPr>
              <a:t>listen</a:t>
            </a:r>
            <a:r>
              <a:rPr sz="2200" spc="-135" dirty="0">
                <a:latin typeface="Arial"/>
                <a:cs typeface="Arial"/>
              </a:rPr>
              <a:t> </a:t>
            </a:r>
            <a:r>
              <a:rPr sz="2200" spc="-40" dirty="0">
                <a:latin typeface="Arial"/>
                <a:cs typeface="Arial"/>
              </a:rPr>
              <a:t>(in</a:t>
            </a:r>
            <a:r>
              <a:rPr sz="2200" spc="-140" dirty="0">
                <a:latin typeface="Arial"/>
                <a:cs typeface="Arial"/>
              </a:rPr>
              <a:t> </a:t>
            </a:r>
            <a:r>
              <a:rPr sz="2200" spc="-85" dirty="0">
                <a:latin typeface="Arial"/>
                <a:cs typeface="Arial"/>
              </a:rPr>
              <a:t>one</a:t>
            </a:r>
            <a:r>
              <a:rPr sz="2200" spc="-125" dirty="0">
                <a:latin typeface="Arial"/>
                <a:cs typeface="Arial"/>
              </a:rPr>
              <a:t> </a:t>
            </a:r>
            <a:r>
              <a:rPr sz="2200" spc="-40" dirty="0">
                <a:latin typeface="Arial"/>
                <a:cs typeface="Arial"/>
              </a:rPr>
              <a:t>direction)</a:t>
            </a:r>
            <a:r>
              <a:rPr sz="2200" spc="-175" dirty="0">
                <a:latin typeface="Arial"/>
                <a:cs typeface="Arial"/>
              </a:rPr>
              <a:t> </a:t>
            </a:r>
            <a:r>
              <a:rPr sz="2200" spc="-105" dirty="0">
                <a:latin typeface="Arial"/>
                <a:cs typeface="Arial"/>
              </a:rPr>
              <a:t>and</a:t>
            </a:r>
            <a:r>
              <a:rPr sz="2200" spc="-114" dirty="0">
                <a:latin typeface="Arial"/>
                <a:cs typeface="Arial"/>
              </a:rPr>
              <a:t> </a:t>
            </a:r>
            <a:r>
              <a:rPr sz="2200" i="1" spc="-20" dirty="0">
                <a:latin typeface="Arial"/>
                <a:cs typeface="Arial"/>
              </a:rPr>
              <a:t>talk</a:t>
            </a:r>
            <a:r>
              <a:rPr sz="2200" i="1" spc="-150" dirty="0">
                <a:latin typeface="Arial"/>
                <a:cs typeface="Arial"/>
              </a:rPr>
              <a:t> </a:t>
            </a:r>
            <a:r>
              <a:rPr sz="2200" i="1" spc="-50" dirty="0">
                <a:latin typeface="Arial"/>
                <a:cs typeface="Arial"/>
              </a:rPr>
              <a:t>(in</a:t>
            </a:r>
            <a:endParaRPr sz="2200">
              <a:latin typeface="Arial"/>
              <a:cs typeface="Arial"/>
            </a:endParaRPr>
          </a:p>
          <a:p>
            <a:pPr marL="262255" marR="695960">
              <a:lnSpc>
                <a:spcPct val="124600"/>
              </a:lnSpc>
              <a:spcBef>
                <a:spcPts val="20"/>
              </a:spcBef>
            </a:pPr>
            <a:r>
              <a:rPr sz="2200" i="1" spc="-45" dirty="0">
                <a:latin typeface="Arial"/>
                <a:cs typeface="Arial"/>
              </a:rPr>
              <a:t>the</a:t>
            </a:r>
            <a:r>
              <a:rPr sz="2200" i="1" spc="-105" dirty="0">
                <a:latin typeface="Arial"/>
                <a:cs typeface="Arial"/>
              </a:rPr>
              <a:t> </a:t>
            </a:r>
            <a:r>
              <a:rPr sz="2200" i="1" spc="-45" dirty="0">
                <a:latin typeface="Arial"/>
                <a:cs typeface="Arial"/>
              </a:rPr>
              <a:t>other</a:t>
            </a:r>
            <a:r>
              <a:rPr sz="2200" i="1" spc="-140" dirty="0">
                <a:latin typeface="Arial"/>
                <a:cs typeface="Arial"/>
              </a:rPr>
              <a:t> </a:t>
            </a:r>
            <a:r>
              <a:rPr sz="2200" spc="-40" dirty="0">
                <a:latin typeface="Arial"/>
                <a:cs typeface="Arial"/>
              </a:rPr>
              <a:t>direction).</a:t>
            </a:r>
            <a:r>
              <a:rPr sz="2200" spc="-185" dirty="0">
                <a:latin typeface="Arial"/>
                <a:cs typeface="Arial"/>
              </a:rPr>
              <a:t> </a:t>
            </a:r>
            <a:r>
              <a:rPr sz="2200" spc="-160" dirty="0">
                <a:latin typeface="Arial"/>
                <a:cs typeface="Arial"/>
              </a:rPr>
              <a:t>The</a:t>
            </a:r>
            <a:r>
              <a:rPr sz="2200" spc="-125" dirty="0">
                <a:latin typeface="Arial"/>
                <a:cs typeface="Arial"/>
              </a:rPr>
              <a:t> second</a:t>
            </a:r>
            <a:r>
              <a:rPr sz="2200" spc="-130" dirty="0">
                <a:latin typeface="Arial"/>
                <a:cs typeface="Arial"/>
              </a:rPr>
              <a:t> </a:t>
            </a:r>
            <a:r>
              <a:rPr sz="2200" spc="-85" dirty="0">
                <a:latin typeface="Arial"/>
                <a:cs typeface="Arial"/>
              </a:rPr>
              <a:t>layer</a:t>
            </a:r>
            <a:r>
              <a:rPr sz="2200" spc="-125" dirty="0">
                <a:latin typeface="Arial"/>
                <a:cs typeface="Arial"/>
              </a:rPr>
              <a:t> </a:t>
            </a:r>
            <a:r>
              <a:rPr sz="2200" spc="-130" dirty="0">
                <a:latin typeface="Arial"/>
                <a:cs typeface="Arial"/>
              </a:rPr>
              <a:t>needs</a:t>
            </a:r>
            <a:r>
              <a:rPr sz="2200" spc="-125" dirty="0">
                <a:latin typeface="Arial"/>
                <a:cs typeface="Arial"/>
              </a:rPr>
              <a:t> </a:t>
            </a:r>
            <a:r>
              <a:rPr sz="2200" spc="20" dirty="0">
                <a:latin typeface="Arial"/>
                <a:cs typeface="Arial"/>
              </a:rPr>
              <a:t>to</a:t>
            </a:r>
            <a:r>
              <a:rPr sz="2200" spc="-114" dirty="0">
                <a:latin typeface="Arial"/>
                <a:cs typeface="Arial"/>
              </a:rPr>
              <a:t> </a:t>
            </a:r>
            <a:r>
              <a:rPr sz="2200" spc="-100" dirty="0">
                <a:latin typeface="Arial"/>
                <a:cs typeface="Arial"/>
              </a:rPr>
              <a:t>be</a:t>
            </a:r>
            <a:r>
              <a:rPr sz="2200" spc="-95" dirty="0">
                <a:latin typeface="Arial"/>
                <a:cs typeface="Arial"/>
              </a:rPr>
              <a:t> </a:t>
            </a:r>
            <a:r>
              <a:rPr sz="2200" spc="-90" dirty="0">
                <a:latin typeface="Arial"/>
                <a:cs typeface="Arial"/>
              </a:rPr>
              <a:t>able</a:t>
            </a:r>
            <a:r>
              <a:rPr sz="2200" spc="-130" dirty="0">
                <a:latin typeface="Arial"/>
                <a:cs typeface="Arial"/>
              </a:rPr>
              <a:t> </a:t>
            </a:r>
            <a:r>
              <a:rPr sz="2200" spc="20" dirty="0">
                <a:latin typeface="Arial"/>
                <a:cs typeface="Arial"/>
              </a:rPr>
              <a:t>to</a:t>
            </a:r>
            <a:r>
              <a:rPr sz="2200" spc="-114" dirty="0">
                <a:latin typeface="Arial"/>
                <a:cs typeface="Arial"/>
              </a:rPr>
              <a:t> </a:t>
            </a:r>
            <a:r>
              <a:rPr sz="2200" spc="-55" dirty="0">
                <a:latin typeface="Arial"/>
                <a:cs typeface="Arial"/>
              </a:rPr>
              <a:t>encrypt</a:t>
            </a:r>
            <a:r>
              <a:rPr sz="2200" spc="-155" dirty="0">
                <a:latin typeface="Arial"/>
                <a:cs typeface="Arial"/>
              </a:rPr>
              <a:t> </a:t>
            </a:r>
            <a:r>
              <a:rPr sz="2200" spc="-105" dirty="0">
                <a:latin typeface="Arial"/>
                <a:cs typeface="Arial"/>
              </a:rPr>
              <a:t>and  </a:t>
            </a:r>
            <a:r>
              <a:rPr sz="2200" spc="-55" dirty="0">
                <a:latin typeface="Arial"/>
                <a:cs typeface="Arial"/>
              </a:rPr>
              <a:t>decrypt. </a:t>
            </a:r>
            <a:r>
              <a:rPr sz="2200" spc="-160" dirty="0">
                <a:latin typeface="Arial"/>
                <a:cs typeface="Arial"/>
              </a:rPr>
              <a:t>The </a:t>
            </a:r>
            <a:r>
              <a:rPr sz="2200" spc="-20" dirty="0">
                <a:latin typeface="Arial"/>
                <a:cs typeface="Arial"/>
              </a:rPr>
              <a:t>first </a:t>
            </a:r>
            <a:r>
              <a:rPr sz="2200" spc="-85" dirty="0">
                <a:latin typeface="Arial"/>
                <a:cs typeface="Arial"/>
              </a:rPr>
              <a:t>layer </a:t>
            </a:r>
            <a:r>
              <a:rPr sz="2200" spc="-130" dirty="0">
                <a:latin typeface="Arial"/>
                <a:cs typeface="Arial"/>
              </a:rPr>
              <a:t>needs </a:t>
            </a:r>
            <a:r>
              <a:rPr sz="2200" spc="20" dirty="0">
                <a:latin typeface="Arial"/>
                <a:cs typeface="Arial"/>
              </a:rPr>
              <a:t>to</a:t>
            </a:r>
            <a:r>
              <a:rPr sz="2200" spc="-380" dirty="0">
                <a:latin typeface="Arial"/>
                <a:cs typeface="Arial"/>
              </a:rPr>
              <a:t> </a:t>
            </a:r>
            <a:r>
              <a:rPr sz="2200" spc="-130" dirty="0">
                <a:latin typeface="Arial"/>
                <a:cs typeface="Arial"/>
              </a:rPr>
              <a:t>send </a:t>
            </a:r>
            <a:r>
              <a:rPr sz="2200" spc="-105" dirty="0">
                <a:latin typeface="Arial"/>
                <a:cs typeface="Arial"/>
              </a:rPr>
              <a:t>and </a:t>
            </a:r>
            <a:r>
              <a:rPr sz="2200" spc="-95" dirty="0">
                <a:latin typeface="Arial"/>
                <a:cs typeface="Arial"/>
              </a:rPr>
              <a:t>receive </a:t>
            </a:r>
            <a:r>
              <a:rPr sz="2200" spc="-55" dirty="0">
                <a:latin typeface="Arial"/>
                <a:cs typeface="Arial"/>
              </a:rPr>
              <a:t>mail.</a:t>
            </a:r>
            <a:endParaRPr sz="2200">
              <a:latin typeface="Arial"/>
              <a:cs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60044" y="1082166"/>
            <a:ext cx="7772400" cy="5660524"/>
          </a:xfrm>
          <a:prstGeom prst="rect">
            <a:avLst/>
          </a:prstGeom>
        </p:spPr>
        <p:txBody>
          <a:bodyPr vert="horz" wrap="square" lIns="0" tIns="12700" rIns="0" bIns="0" rtlCol="0">
            <a:spAutoFit/>
          </a:bodyPr>
          <a:lstStyle/>
          <a:p>
            <a:pPr marL="469900" marR="6350" indent="-457200" algn="just">
              <a:lnSpc>
                <a:spcPct val="100000"/>
              </a:lnSpc>
              <a:spcBef>
                <a:spcPts val="100"/>
              </a:spcBef>
              <a:buFont typeface="Wingdings"/>
              <a:buChar char=""/>
              <a:tabLst>
                <a:tab pos="469900" algn="l"/>
              </a:tabLst>
            </a:pPr>
            <a:r>
              <a:rPr sz="2400" spc="-215" dirty="0">
                <a:latin typeface="Arial"/>
                <a:cs typeface="Arial"/>
              </a:rPr>
              <a:t>A </a:t>
            </a:r>
            <a:r>
              <a:rPr sz="2400" spc="-60" dirty="0">
                <a:latin typeface="Arial"/>
                <a:cs typeface="Arial"/>
              </a:rPr>
              <a:t>periodic </a:t>
            </a:r>
            <a:r>
              <a:rPr sz="2400" spc="-120" dirty="0">
                <a:latin typeface="Arial"/>
                <a:cs typeface="Arial"/>
              </a:rPr>
              <a:t>signal </a:t>
            </a:r>
            <a:r>
              <a:rPr sz="2400" spc="-100" dirty="0">
                <a:latin typeface="Arial"/>
                <a:cs typeface="Arial"/>
              </a:rPr>
              <a:t>completes </a:t>
            </a:r>
            <a:r>
              <a:rPr sz="2400" spc="-190" dirty="0">
                <a:latin typeface="Arial"/>
                <a:cs typeface="Arial"/>
              </a:rPr>
              <a:t>a </a:t>
            </a:r>
            <a:r>
              <a:rPr sz="2400" spc="-40" dirty="0">
                <a:latin typeface="Arial"/>
                <a:cs typeface="Arial"/>
              </a:rPr>
              <a:t>pattern </a:t>
            </a:r>
            <a:r>
              <a:rPr sz="2400" spc="-5" dirty="0">
                <a:latin typeface="Arial"/>
                <a:cs typeface="Arial"/>
              </a:rPr>
              <a:t>within </a:t>
            </a:r>
            <a:r>
              <a:rPr sz="2400" spc="-190" dirty="0">
                <a:latin typeface="Arial"/>
                <a:cs typeface="Arial"/>
              </a:rPr>
              <a:t>a </a:t>
            </a:r>
            <a:r>
              <a:rPr sz="2400" spc="-114" dirty="0">
                <a:latin typeface="Arial"/>
                <a:cs typeface="Arial"/>
              </a:rPr>
              <a:t>measurable  </a:t>
            </a:r>
            <a:r>
              <a:rPr sz="2400" spc="-15" dirty="0">
                <a:latin typeface="Arial"/>
                <a:cs typeface="Arial"/>
              </a:rPr>
              <a:t>time </a:t>
            </a:r>
            <a:r>
              <a:rPr sz="2400" spc="-70" dirty="0">
                <a:latin typeface="Arial"/>
                <a:cs typeface="Arial"/>
              </a:rPr>
              <a:t>frame, </a:t>
            </a:r>
            <a:r>
              <a:rPr sz="2400" spc="-100" dirty="0">
                <a:latin typeface="Arial"/>
                <a:cs typeface="Arial"/>
              </a:rPr>
              <a:t>called </a:t>
            </a:r>
            <a:r>
              <a:rPr sz="2400" spc="-185" dirty="0">
                <a:latin typeface="Arial"/>
                <a:cs typeface="Arial"/>
              </a:rPr>
              <a:t>a </a:t>
            </a:r>
            <a:r>
              <a:rPr sz="2400" b="1" spc="-130" dirty="0">
                <a:solidFill>
                  <a:srgbClr val="00AF50"/>
                </a:solidFill>
                <a:latin typeface="Arial"/>
                <a:cs typeface="Arial"/>
              </a:rPr>
              <a:t>period, </a:t>
            </a:r>
            <a:r>
              <a:rPr sz="2400" spc="-120" dirty="0">
                <a:latin typeface="Arial"/>
                <a:cs typeface="Arial"/>
              </a:rPr>
              <a:t>and </a:t>
            </a:r>
            <a:r>
              <a:rPr sz="2400" spc="-100" dirty="0">
                <a:latin typeface="Arial"/>
                <a:cs typeface="Arial"/>
              </a:rPr>
              <a:t>repeats </a:t>
            </a:r>
            <a:r>
              <a:rPr sz="2400" spc="-5" dirty="0">
                <a:latin typeface="Arial"/>
                <a:cs typeface="Arial"/>
              </a:rPr>
              <a:t>that </a:t>
            </a:r>
            <a:r>
              <a:rPr sz="2400" spc="-40" dirty="0">
                <a:latin typeface="Arial"/>
                <a:cs typeface="Arial"/>
              </a:rPr>
              <a:t>pattern </a:t>
            </a:r>
            <a:r>
              <a:rPr sz="2400" spc="-80" dirty="0">
                <a:latin typeface="Arial"/>
                <a:cs typeface="Arial"/>
              </a:rPr>
              <a:t>over  </a:t>
            </a:r>
            <a:r>
              <a:rPr sz="2400" spc="-105" dirty="0">
                <a:latin typeface="Arial"/>
                <a:cs typeface="Arial"/>
              </a:rPr>
              <a:t>subsequent </a:t>
            </a:r>
            <a:r>
              <a:rPr sz="2400" spc="-55" dirty="0">
                <a:latin typeface="Arial"/>
                <a:cs typeface="Arial"/>
              </a:rPr>
              <a:t>identical</a:t>
            </a:r>
            <a:r>
              <a:rPr sz="2400" spc="-275" dirty="0">
                <a:latin typeface="Arial"/>
                <a:cs typeface="Arial"/>
              </a:rPr>
              <a:t> </a:t>
            </a:r>
            <a:r>
              <a:rPr sz="2400" spc="-80" dirty="0">
                <a:latin typeface="Arial"/>
                <a:cs typeface="Arial"/>
              </a:rPr>
              <a:t>periods.</a:t>
            </a:r>
            <a:endParaRPr sz="2400" dirty="0">
              <a:latin typeface="Arial"/>
              <a:cs typeface="Arial"/>
            </a:endParaRPr>
          </a:p>
          <a:p>
            <a:pPr>
              <a:lnSpc>
                <a:spcPct val="100000"/>
              </a:lnSpc>
              <a:spcBef>
                <a:spcPts val="10"/>
              </a:spcBef>
            </a:pPr>
            <a:endParaRPr sz="2500" dirty="0">
              <a:latin typeface="Arial"/>
              <a:cs typeface="Arial"/>
            </a:endParaRPr>
          </a:p>
          <a:p>
            <a:pPr marL="469900" indent="-457200">
              <a:lnSpc>
                <a:spcPct val="100000"/>
              </a:lnSpc>
              <a:buFont typeface="Wingdings"/>
              <a:buChar char=""/>
              <a:tabLst>
                <a:tab pos="469265" algn="l"/>
                <a:tab pos="469900" algn="l"/>
              </a:tabLst>
            </a:pPr>
            <a:r>
              <a:rPr sz="2400" spc="-170" dirty="0">
                <a:latin typeface="Arial"/>
                <a:cs typeface="Arial"/>
              </a:rPr>
              <a:t>The </a:t>
            </a:r>
            <a:r>
              <a:rPr sz="2400" spc="-60" dirty="0">
                <a:latin typeface="Arial"/>
                <a:cs typeface="Arial"/>
              </a:rPr>
              <a:t>completion </a:t>
            </a:r>
            <a:r>
              <a:rPr sz="2400" dirty="0">
                <a:latin typeface="Arial"/>
                <a:cs typeface="Arial"/>
              </a:rPr>
              <a:t>of </a:t>
            </a:r>
            <a:r>
              <a:rPr sz="2400" spc="-95" dirty="0">
                <a:latin typeface="Arial"/>
                <a:cs typeface="Arial"/>
              </a:rPr>
              <a:t>one </a:t>
            </a:r>
            <a:r>
              <a:rPr sz="2400" spc="5" dirty="0">
                <a:latin typeface="Arial"/>
                <a:cs typeface="Arial"/>
              </a:rPr>
              <a:t>full</a:t>
            </a:r>
            <a:r>
              <a:rPr sz="2400" spc="-484" dirty="0">
                <a:latin typeface="Arial"/>
                <a:cs typeface="Arial"/>
              </a:rPr>
              <a:t> </a:t>
            </a:r>
            <a:r>
              <a:rPr sz="2400" spc="-35" dirty="0">
                <a:latin typeface="Arial"/>
                <a:cs typeface="Arial"/>
              </a:rPr>
              <a:t>pattern </a:t>
            </a:r>
            <a:r>
              <a:rPr sz="2400" spc="-125" dirty="0">
                <a:latin typeface="Arial"/>
                <a:cs typeface="Arial"/>
              </a:rPr>
              <a:t>is </a:t>
            </a:r>
            <a:r>
              <a:rPr sz="2400" spc="-100" dirty="0">
                <a:latin typeface="Arial"/>
                <a:cs typeface="Arial"/>
              </a:rPr>
              <a:t>called </a:t>
            </a:r>
            <a:r>
              <a:rPr sz="2400" spc="-190" dirty="0">
                <a:latin typeface="Arial"/>
                <a:cs typeface="Arial"/>
              </a:rPr>
              <a:t>a </a:t>
            </a:r>
            <a:r>
              <a:rPr sz="2400" b="1" spc="-195" dirty="0">
                <a:solidFill>
                  <a:srgbClr val="00AF50"/>
                </a:solidFill>
                <a:latin typeface="Arial"/>
                <a:cs typeface="Arial"/>
              </a:rPr>
              <a:t>cycle</a:t>
            </a:r>
            <a:r>
              <a:rPr sz="2400" spc="-195" dirty="0">
                <a:latin typeface="Arial"/>
                <a:cs typeface="Arial"/>
              </a:rPr>
              <a:t>.</a:t>
            </a:r>
            <a:endParaRPr sz="2400" dirty="0">
              <a:latin typeface="Arial"/>
              <a:cs typeface="Arial"/>
            </a:endParaRPr>
          </a:p>
          <a:p>
            <a:pPr>
              <a:lnSpc>
                <a:spcPct val="100000"/>
              </a:lnSpc>
              <a:spcBef>
                <a:spcPts val="5"/>
              </a:spcBef>
              <a:buFont typeface="Wingdings"/>
              <a:buChar char=""/>
            </a:pPr>
            <a:endParaRPr sz="2500" dirty="0">
              <a:latin typeface="Arial"/>
              <a:cs typeface="Arial"/>
            </a:endParaRPr>
          </a:p>
          <a:p>
            <a:pPr marL="469900" marR="10160" indent="-457200" algn="just">
              <a:lnSpc>
                <a:spcPct val="100000"/>
              </a:lnSpc>
              <a:buFont typeface="Wingdings"/>
              <a:buChar char=""/>
              <a:tabLst>
                <a:tab pos="469900" algn="l"/>
              </a:tabLst>
            </a:pPr>
            <a:r>
              <a:rPr sz="2400" spc="-215" dirty="0">
                <a:latin typeface="Arial"/>
                <a:cs typeface="Arial"/>
              </a:rPr>
              <a:t>A </a:t>
            </a:r>
            <a:r>
              <a:rPr sz="2400" spc="-80" dirty="0">
                <a:latin typeface="Arial"/>
                <a:cs typeface="Arial"/>
              </a:rPr>
              <a:t>non </a:t>
            </a:r>
            <a:r>
              <a:rPr sz="2400" spc="-60" dirty="0">
                <a:latin typeface="Arial"/>
                <a:cs typeface="Arial"/>
              </a:rPr>
              <a:t>periodic </a:t>
            </a:r>
            <a:r>
              <a:rPr sz="2400" spc="-120" dirty="0">
                <a:latin typeface="Arial"/>
                <a:cs typeface="Arial"/>
              </a:rPr>
              <a:t>signal </a:t>
            </a:r>
            <a:r>
              <a:rPr sz="2400" spc="-175" dirty="0">
                <a:latin typeface="Arial"/>
                <a:cs typeface="Arial"/>
              </a:rPr>
              <a:t>changes </a:t>
            </a:r>
            <a:r>
              <a:rPr sz="2400" dirty="0">
                <a:latin typeface="Arial"/>
                <a:cs typeface="Arial"/>
              </a:rPr>
              <a:t>without </a:t>
            </a:r>
            <a:r>
              <a:rPr sz="2400" spc="-65" dirty="0">
                <a:latin typeface="Arial"/>
                <a:cs typeface="Arial"/>
              </a:rPr>
              <a:t>exhibiting </a:t>
            </a:r>
            <a:r>
              <a:rPr sz="2400" spc="-190" dirty="0">
                <a:latin typeface="Arial"/>
                <a:cs typeface="Arial"/>
              </a:rPr>
              <a:t>a </a:t>
            </a:r>
            <a:r>
              <a:rPr sz="2400" spc="-40" dirty="0">
                <a:latin typeface="Arial"/>
                <a:cs typeface="Arial"/>
              </a:rPr>
              <a:t>pattern  </a:t>
            </a:r>
            <a:r>
              <a:rPr sz="2400" spc="-15" dirty="0">
                <a:latin typeface="Arial"/>
                <a:cs typeface="Arial"/>
              </a:rPr>
              <a:t>or </a:t>
            </a:r>
            <a:r>
              <a:rPr sz="2400" spc="-135" dirty="0">
                <a:latin typeface="Arial"/>
                <a:cs typeface="Arial"/>
              </a:rPr>
              <a:t>cycle </a:t>
            </a:r>
            <a:r>
              <a:rPr sz="2400" dirty="0">
                <a:latin typeface="Arial"/>
                <a:cs typeface="Arial"/>
              </a:rPr>
              <a:t>that</a:t>
            </a:r>
            <a:r>
              <a:rPr sz="2400" spc="-430" dirty="0">
                <a:latin typeface="Arial"/>
                <a:cs typeface="Arial"/>
              </a:rPr>
              <a:t> </a:t>
            </a:r>
            <a:r>
              <a:rPr sz="2400" spc="-95" dirty="0">
                <a:latin typeface="Arial"/>
                <a:cs typeface="Arial"/>
              </a:rPr>
              <a:t>repeats </a:t>
            </a:r>
            <a:r>
              <a:rPr sz="2400" spc="-80" dirty="0">
                <a:latin typeface="Arial"/>
                <a:cs typeface="Arial"/>
              </a:rPr>
              <a:t>over </a:t>
            </a:r>
            <a:r>
              <a:rPr sz="2400" spc="-25" dirty="0">
                <a:latin typeface="Arial"/>
                <a:cs typeface="Arial"/>
              </a:rPr>
              <a:t>time.</a:t>
            </a:r>
            <a:endParaRPr sz="2400" dirty="0">
              <a:latin typeface="Arial"/>
              <a:cs typeface="Arial"/>
            </a:endParaRPr>
          </a:p>
          <a:p>
            <a:pPr>
              <a:lnSpc>
                <a:spcPct val="100000"/>
              </a:lnSpc>
              <a:spcBef>
                <a:spcPts val="10"/>
              </a:spcBef>
              <a:buFont typeface="Wingdings"/>
              <a:buChar char=""/>
            </a:pPr>
            <a:endParaRPr sz="2500" dirty="0">
              <a:latin typeface="Arial"/>
              <a:cs typeface="Arial"/>
            </a:endParaRPr>
          </a:p>
          <a:p>
            <a:pPr marL="469900" indent="-457200">
              <a:lnSpc>
                <a:spcPct val="100000"/>
              </a:lnSpc>
              <a:buFont typeface="Wingdings"/>
              <a:buChar char=""/>
              <a:tabLst>
                <a:tab pos="469265" algn="l"/>
                <a:tab pos="469900" algn="l"/>
                <a:tab pos="1207770" algn="l"/>
                <a:tab pos="2179955" algn="l"/>
                <a:tab pos="2792730" algn="l"/>
                <a:tab pos="3695065" algn="l"/>
                <a:tab pos="4671060" algn="l"/>
                <a:tab pos="5247005" algn="l"/>
                <a:tab pos="5708015" algn="l"/>
                <a:tab pos="6863080" algn="l"/>
                <a:tab pos="7277734" algn="l"/>
              </a:tabLst>
            </a:pPr>
            <a:r>
              <a:rPr sz="2400" spc="-80" dirty="0">
                <a:latin typeface="Arial"/>
                <a:cs typeface="Arial"/>
              </a:rPr>
              <a:t>Both	</a:t>
            </a:r>
            <a:r>
              <a:rPr sz="2400" spc="-120" dirty="0">
                <a:latin typeface="Arial"/>
                <a:cs typeface="Arial"/>
              </a:rPr>
              <a:t>analog	and	</a:t>
            </a:r>
            <a:r>
              <a:rPr sz="2400" spc="-50" dirty="0">
                <a:latin typeface="Arial"/>
                <a:cs typeface="Arial"/>
              </a:rPr>
              <a:t>digital	</a:t>
            </a:r>
            <a:r>
              <a:rPr sz="2400" spc="-145" dirty="0">
                <a:latin typeface="Arial"/>
                <a:cs typeface="Arial"/>
              </a:rPr>
              <a:t>signals	</a:t>
            </a:r>
            <a:r>
              <a:rPr sz="2400" spc="-170" dirty="0">
                <a:latin typeface="Arial"/>
                <a:cs typeface="Arial"/>
              </a:rPr>
              <a:t>can	</a:t>
            </a:r>
            <a:r>
              <a:rPr sz="2400" spc="-105" dirty="0">
                <a:latin typeface="Arial"/>
                <a:cs typeface="Arial"/>
              </a:rPr>
              <a:t>be	</a:t>
            </a:r>
            <a:r>
              <a:rPr sz="2400" spc="-65" dirty="0">
                <a:latin typeface="Arial"/>
                <a:cs typeface="Arial"/>
              </a:rPr>
              <a:t>periodic	</a:t>
            </a:r>
            <a:r>
              <a:rPr sz="2400" spc="-15" dirty="0">
                <a:latin typeface="Arial"/>
                <a:cs typeface="Arial"/>
              </a:rPr>
              <a:t>or	</a:t>
            </a:r>
            <a:r>
              <a:rPr sz="2400" spc="-85" dirty="0">
                <a:latin typeface="Arial"/>
                <a:cs typeface="Arial"/>
              </a:rPr>
              <a:t>non</a:t>
            </a:r>
            <a:endParaRPr sz="2400" dirty="0">
              <a:latin typeface="Arial"/>
              <a:cs typeface="Arial"/>
            </a:endParaRPr>
          </a:p>
          <a:p>
            <a:pPr marL="469900">
              <a:lnSpc>
                <a:spcPct val="100000"/>
              </a:lnSpc>
            </a:pPr>
            <a:r>
              <a:rPr sz="2400" spc="-60" dirty="0">
                <a:latin typeface="Arial"/>
                <a:cs typeface="Arial"/>
              </a:rPr>
              <a:t>periodic.</a:t>
            </a:r>
            <a:endParaRPr sz="2400" dirty="0">
              <a:latin typeface="Arial"/>
              <a:cs typeface="Arial"/>
            </a:endParaRPr>
          </a:p>
          <a:p>
            <a:pPr>
              <a:lnSpc>
                <a:spcPct val="100000"/>
              </a:lnSpc>
              <a:spcBef>
                <a:spcPts val="10"/>
              </a:spcBef>
            </a:pPr>
            <a:endParaRPr sz="2500" dirty="0">
              <a:latin typeface="Arial"/>
              <a:cs typeface="Arial"/>
            </a:endParaRPr>
          </a:p>
          <a:p>
            <a:pPr marL="356870" marR="5080" indent="-344805" algn="just">
              <a:lnSpc>
                <a:spcPct val="100000"/>
              </a:lnSpc>
              <a:buFont typeface="Wingdings"/>
              <a:buChar char=""/>
              <a:tabLst>
                <a:tab pos="357505" algn="l"/>
              </a:tabLst>
            </a:pPr>
            <a:r>
              <a:rPr sz="2400" spc="-75" dirty="0">
                <a:latin typeface="Arial"/>
                <a:cs typeface="Arial"/>
              </a:rPr>
              <a:t>In </a:t>
            </a:r>
            <a:r>
              <a:rPr sz="2400" spc="-95" dirty="0">
                <a:latin typeface="Arial"/>
                <a:cs typeface="Arial"/>
              </a:rPr>
              <a:t>data </a:t>
            </a:r>
            <a:r>
              <a:rPr sz="2400" spc="-80" dirty="0">
                <a:latin typeface="Arial"/>
                <a:cs typeface="Arial"/>
              </a:rPr>
              <a:t>communication, </a:t>
            </a:r>
            <a:r>
              <a:rPr sz="2400" spc="-100" dirty="0">
                <a:latin typeface="Arial"/>
                <a:cs typeface="Arial"/>
              </a:rPr>
              <a:t>we </a:t>
            </a:r>
            <a:r>
              <a:rPr sz="2400" spc="-85" dirty="0">
                <a:latin typeface="Arial"/>
                <a:cs typeface="Arial"/>
              </a:rPr>
              <a:t>commonly </a:t>
            </a:r>
            <a:r>
              <a:rPr sz="2400" spc="-160" dirty="0">
                <a:latin typeface="Arial"/>
                <a:cs typeface="Arial"/>
              </a:rPr>
              <a:t>use </a:t>
            </a:r>
            <a:r>
              <a:rPr sz="2400" spc="-60" dirty="0">
                <a:latin typeface="Arial"/>
                <a:cs typeface="Arial"/>
              </a:rPr>
              <a:t>periodic </a:t>
            </a:r>
            <a:r>
              <a:rPr sz="2400" spc="-125" dirty="0">
                <a:latin typeface="Arial"/>
                <a:cs typeface="Arial"/>
              </a:rPr>
              <a:t>analog  </a:t>
            </a:r>
            <a:r>
              <a:rPr sz="2400" spc="-140" dirty="0">
                <a:latin typeface="Arial"/>
                <a:cs typeface="Arial"/>
              </a:rPr>
              <a:t>signals </a:t>
            </a:r>
            <a:r>
              <a:rPr sz="2400" spc="-110" dirty="0">
                <a:latin typeface="Arial"/>
                <a:cs typeface="Arial"/>
              </a:rPr>
              <a:t>and </a:t>
            </a:r>
            <a:r>
              <a:rPr sz="2400" spc="-75" dirty="0">
                <a:latin typeface="Arial"/>
                <a:cs typeface="Arial"/>
              </a:rPr>
              <a:t>non </a:t>
            </a:r>
            <a:r>
              <a:rPr sz="2400" spc="-60" dirty="0">
                <a:latin typeface="Arial"/>
                <a:cs typeface="Arial"/>
              </a:rPr>
              <a:t>periodic </a:t>
            </a:r>
            <a:r>
              <a:rPr sz="2400" spc="-45" dirty="0">
                <a:latin typeface="Arial"/>
                <a:cs typeface="Arial"/>
              </a:rPr>
              <a:t>digital</a:t>
            </a:r>
            <a:r>
              <a:rPr sz="2400" spc="-400" dirty="0">
                <a:latin typeface="Arial"/>
                <a:cs typeface="Arial"/>
              </a:rPr>
              <a:t> </a:t>
            </a:r>
            <a:r>
              <a:rPr sz="2400" spc="-130" dirty="0">
                <a:latin typeface="Arial"/>
                <a:cs typeface="Arial"/>
              </a:rPr>
              <a:t>signals.</a:t>
            </a:r>
            <a:endParaRPr sz="2400" dirty="0">
              <a:latin typeface="Arial"/>
              <a:cs typeface="Arial"/>
            </a:endParaRPr>
          </a:p>
          <a:p>
            <a:pPr marL="88900">
              <a:lnSpc>
                <a:spcPct val="100000"/>
              </a:lnSpc>
              <a:spcBef>
                <a:spcPts val="1765"/>
              </a:spcBef>
            </a:pPr>
            <a:r>
              <a:rPr sz="1200" spc="-60" dirty="0">
                <a:solidFill>
                  <a:srgbClr val="888888"/>
                </a:solidFill>
                <a:latin typeface="Arial"/>
                <a:cs typeface="Arial"/>
              </a:rPr>
              <a:t>3.85</a:t>
            </a:r>
            <a:endParaRPr sz="1200" dirty="0">
              <a:latin typeface="Arial"/>
              <a:cs typeface="Arial"/>
            </a:endParaRPr>
          </a:p>
        </p:txBody>
      </p:sp>
      <p:grpSp>
        <p:nvGrpSpPr>
          <p:cNvPr id="3" name="object 3"/>
          <p:cNvGrpSpPr/>
          <p:nvPr/>
        </p:nvGrpSpPr>
        <p:grpSpPr>
          <a:xfrm>
            <a:off x="76200" y="63"/>
            <a:ext cx="8593455" cy="1052830"/>
            <a:chOff x="76200" y="63"/>
            <a:chExt cx="8593455" cy="1052830"/>
          </a:xfrm>
        </p:grpSpPr>
        <p:sp>
          <p:nvSpPr>
            <p:cNvPr id="4" name="object 4"/>
            <p:cNvSpPr/>
            <p:nvPr/>
          </p:nvSpPr>
          <p:spPr>
            <a:xfrm>
              <a:off x="366712" y="108013"/>
              <a:ext cx="438150" cy="474980"/>
            </a:xfrm>
            <a:custGeom>
              <a:avLst/>
              <a:gdLst/>
              <a:ahLst/>
              <a:cxnLst/>
              <a:rect l="l" t="t" r="r" b="b"/>
              <a:pathLst>
                <a:path w="438150" h="474980">
                  <a:moveTo>
                    <a:pt x="438150" y="0"/>
                  </a:moveTo>
                  <a:lnTo>
                    <a:pt x="0" y="0"/>
                  </a:lnTo>
                  <a:lnTo>
                    <a:pt x="0" y="474662"/>
                  </a:lnTo>
                  <a:lnTo>
                    <a:pt x="438150" y="474662"/>
                  </a:lnTo>
                  <a:lnTo>
                    <a:pt x="438150" y="0"/>
                  </a:lnTo>
                  <a:close/>
                </a:path>
              </a:pathLst>
            </a:custGeom>
            <a:solidFill>
              <a:srgbClr val="C0504D"/>
            </a:solidFill>
          </p:spPr>
          <p:txBody>
            <a:bodyPr wrap="square" lIns="0" tIns="0" rIns="0" bIns="0" rtlCol="0"/>
            <a:lstStyle/>
            <a:p>
              <a:endParaRPr/>
            </a:p>
          </p:txBody>
        </p:sp>
        <p:sp>
          <p:nvSpPr>
            <p:cNvPr id="5" name="object 5"/>
            <p:cNvSpPr/>
            <p:nvPr/>
          </p:nvSpPr>
          <p:spPr>
            <a:xfrm>
              <a:off x="749300" y="108013"/>
              <a:ext cx="328612" cy="474662"/>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90537" y="530288"/>
              <a:ext cx="422275" cy="474980"/>
            </a:xfrm>
            <a:custGeom>
              <a:avLst/>
              <a:gdLst/>
              <a:ahLst/>
              <a:cxnLst/>
              <a:rect l="l" t="t" r="r" b="b"/>
              <a:pathLst>
                <a:path w="422275" h="474980">
                  <a:moveTo>
                    <a:pt x="422275" y="0"/>
                  </a:moveTo>
                  <a:lnTo>
                    <a:pt x="0" y="0"/>
                  </a:lnTo>
                  <a:lnTo>
                    <a:pt x="0" y="474662"/>
                  </a:lnTo>
                  <a:lnTo>
                    <a:pt x="422275" y="474662"/>
                  </a:lnTo>
                  <a:lnTo>
                    <a:pt x="422275" y="0"/>
                  </a:lnTo>
                  <a:close/>
                </a:path>
              </a:pathLst>
            </a:custGeom>
            <a:solidFill>
              <a:srgbClr val="800080"/>
            </a:solidFill>
          </p:spPr>
          <p:txBody>
            <a:bodyPr wrap="square" lIns="0" tIns="0" rIns="0" bIns="0" rtlCol="0"/>
            <a:lstStyle/>
            <a:p>
              <a:endParaRPr/>
            </a:p>
          </p:txBody>
        </p:sp>
        <p:sp>
          <p:nvSpPr>
            <p:cNvPr id="7" name="object 7"/>
            <p:cNvSpPr/>
            <p:nvPr/>
          </p:nvSpPr>
          <p:spPr>
            <a:xfrm>
              <a:off x="860425" y="530288"/>
              <a:ext cx="368300" cy="474662"/>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76200" y="457199"/>
              <a:ext cx="560387" cy="422275"/>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711200" y="63"/>
              <a:ext cx="31750" cy="1052830"/>
            </a:xfrm>
            <a:custGeom>
              <a:avLst/>
              <a:gdLst/>
              <a:ahLst/>
              <a:cxnLst/>
              <a:rect l="l" t="t" r="r" b="b"/>
              <a:pathLst>
                <a:path w="31750" h="1052830">
                  <a:moveTo>
                    <a:pt x="31750" y="0"/>
                  </a:moveTo>
                  <a:lnTo>
                    <a:pt x="0" y="0"/>
                  </a:lnTo>
                  <a:lnTo>
                    <a:pt x="0" y="1052512"/>
                  </a:lnTo>
                  <a:lnTo>
                    <a:pt x="31750" y="1052512"/>
                  </a:lnTo>
                  <a:lnTo>
                    <a:pt x="31750" y="0"/>
                  </a:lnTo>
                  <a:close/>
                </a:path>
              </a:pathLst>
            </a:custGeom>
            <a:solidFill>
              <a:srgbClr val="EDEBE0"/>
            </a:solidFill>
          </p:spPr>
          <p:txBody>
            <a:bodyPr wrap="square" lIns="0" tIns="0" rIns="0" bIns="0" rtlCol="0"/>
            <a:lstStyle/>
            <a:p>
              <a:endParaRPr/>
            </a:p>
          </p:txBody>
        </p:sp>
        <p:sp>
          <p:nvSpPr>
            <p:cNvPr id="10" name="object 10"/>
            <p:cNvSpPr/>
            <p:nvPr/>
          </p:nvSpPr>
          <p:spPr>
            <a:xfrm>
              <a:off x="442912" y="533399"/>
              <a:ext cx="8226425" cy="31750"/>
            </a:xfrm>
            <a:prstGeom prst="rect">
              <a:avLst/>
            </a:prstGeom>
            <a:blipFill>
              <a:blip r:embed="rId5" cstate="print"/>
              <a:stretch>
                <a:fillRect/>
              </a:stretch>
            </a:blipFill>
          </p:spPr>
          <p:txBody>
            <a:bodyPr wrap="square" lIns="0" tIns="0" rIns="0" bIns="0" rtlCol="0"/>
            <a:lstStyle/>
            <a:p>
              <a:endParaRPr/>
            </a:p>
          </p:txBody>
        </p:sp>
      </p:grpSp>
      <p:sp>
        <p:nvSpPr>
          <p:cNvPr id="11" name="object 11"/>
          <p:cNvSpPr txBox="1">
            <a:spLocks noGrp="1"/>
          </p:cNvSpPr>
          <p:nvPr>
            <p:ph type="title"/>
          </p:nvPr>
        </p:nvSpPr>
        <p:spPr>
          <a:xfrm>
            <a:off x="1222044" y="17729"/>
            <a:ext cx="5028565" cy="574675"/>
          </a:xfrm>
          <a:prstGeom prst="rect">
            <a:avLst/>
          </a:prstGeom>
        </p:spPr>
        <p:txBody>
          <a:bodyPr vert="horz" wrap="square" lIns="0" tIns="12700" rIns="0" bIns="0" rtlCol="0">
            <a:spAutoFit/>
          </a:bodyPr>
          <a:lstStyle/>
          <a:p>
            <a:pPr marL="12700">
              <a:lnSpc>
                <a:spcPct val="100000"/>
              </a:lnSpc>
              <a:spcBef>
                <a:spcPts val="100"/>
              </a:spcBef>
            </a:pPr>
            <a:r>
              <a:rPr sz="3600" b="1" dirty="0">
                <a:solidFill>
                  <a:srgbClr val="FF0000"/>
                </a:solidFill>
                <a:latin typeface="Times New Roman"/>
                <a:cs typeface="Times New Roman"/>
              </a:rPr>
              <a:t>Periodic and</a:t>
            </a:r>
            <a:r>
              <a:rPr sz="3600" b="1" spc="-120" dirty="0">
                <a:solidFill>
                  <a:srgbClr val="FF0000"/>
                </a:solidFill>
                <a:latin typeface="Times New Roman"/>
                <a:cs typeface="Times New Roman"/>
              </a:rPr>
              <a:t> </a:t>
            </a:r>
            <a:r>
              <a:rPr sz="3600" b="1" dirty="0">
                <a:solidFill>
                  <a:srgbClr val="FF0000"/>
                </a:solidFill>
                <a:latin typeface="Times New Roman"/>
                <a:cs typeface="Times New Roman"/>
              </a:rPr>
              <a:t>Nonperiodic</a:t>
            </a:r>
            <a:endParaRPr sz="3600">
              <a:latin typeface="Times New Roman"/>
              <a:cs typeface="Times New Roman"/>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76200" y="63"/>
            <a:ext cx="8686800" cy="1821180"/>
            <a:chOff x="76200" y="63"/>
            <a:chExt cx="8686800" cy="1821180"/>
          </a:xfrm>
        </p:grpSpPr>
        <p:sp>
          <p:nvSpPr>
            <p:cNvPr id="3" name="object 3"/>
            <p:cNvSpPr/>
            <p:nvPr/>
          </p:nvSpPr>
          <p:spPr>
            <a:xfrm>
              <a:off x="366712" y="108013"/>
              <a:ext cx="438150" cy="474980"/>
            </a:xfrm>
            <a:custGeom>
              <a:avLst/>
              <a:gdLst/>
              <a:ahLst/>
              <a:cxnLst/>
              <a:rect l="l" t="t" r="r" b="b"/>
              <a:pathLst>
                <a:path w="438150" h="474980">
                  <a:moveTo>
                    <a:pt x="438150" y="0"/>
                  </a:moveTo>
                  <a:lnTo>
                    <a:pt x="0" y="0"/>
                  </a:lnTo>
                  <a:lnTo>
                    <a:pt x="0" y="474662"/>
                  </a:lnTo>
                  <a:lnTo>
                    <a:pt x="438150" y="474662"/>
                  </a:lnTo>
                  <a:lnTo>
                    <a:pt x="438150" y="0"/>
                  </a:lnTo>
                  <a:close/>
                </a:path>
              </a:pathLst>
            </a:custGeom>
            <a:solidFill>
              <a:srgbClr val="C0504D"/>
            </a:solidFill>
          </p:spPr>
          <p:txBody>
            <a:bodyPr wrap="square" lIns="0" tIns="0" rIns="0" bIns="0" rtlCol="0"/>
            <a:lstStyle/>
            <a:p>
              <a:endParaRPr/>
            </a:p>
          </p:txBody>
        </p:sp>
        <p:sp>
          <p:nvSpPr>
            <p:cNvPr id="4" name="object 4"/>
            <p:cNvSpPr/>
            <p:nvPr/>
          </p:nvSpPr>
          <p:spPr>
            <a:xfrm>
              <a:off x="749300" y="108013"/>
              <a:ext cx="328612" cy="474662"/>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90537" y="530288"/>
              <a:ext cx="422275" cy="460375"/>
            </a:xfrm>
            <a:custGeom>
              <a:avLst/>
              <a:gdLst/>
              <a:ahLst/>
              <a:cxnLst/>
              <a:rect l="l" t="t" r="r" b="b"/>
              <a:pathLst>
                <a:path w="422275" h="460375">
                  <a:moveTo>
                    <a:pt x="0" y="460375"/>
                  </a:moveTo>
                  <a:lnTo>
                    <a:pt x="422275" y="460375"/>
                  </a:lnTo>
                  <a:lnTo>
                    <a:pt x="422275" y="0"/>
                  </a:lnTo>
                  <a:lnTo>
                    <a:pt x="0" y="0"/>
                  </a:lnTo>
                  <a:lnTo>
                    <a:pt x="0" y="460375"/>
                  </a:lnTo>
                  <a:close/>
                </a:path>
              </a:pathLst>
            </a:custGeom>
            <a:solidFill>
              <a:srgbClr val="800080"/>
            </a:solidFill>
          </p:spPr>
          <p:txBody>
            <a:bodyPr wrap="square" lIns="0" tIns="0" rIns="0" bIns="0" rtlCol="0"/>
            <a:lstStyle/>
            <a:p>
              <a:endParaRPr/>
            </a:p>
          </p:txBody>
        </p:sp>
        <p:sp>
          <p:nvSpPr>
            <p:cNvPr id="6" name="object 6"/>
            <p:cNvSpPr/>
            <p:nvPr/>
          </p:nvSpPr>
          <p:spPr>
            <a:xfrm>
              <a:off x="860425" y="530288"/>
              <a:ext cx="368300" cy="474662"/>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76200" y="457199"/>
              <a:ext cx="560387" cy="422275"/>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711200" y="63"/>
              <a:ext cx="31750" cy="990600"/>
            </a:xfrm>
            <a:custGeom>
              <a:avLst/>
              <a:gdLst/>
              <a:ahLst/>
              <a:cxnLst/>
              <a:rect l="l" t="t" r="r" b="b"/>
              <a:pathLst>
                <a:path w="31750" h="990600">
                  <a:moveTo>
                    <a:pt x="0" y="990600"/>
                  </a:moveTo>
                  <a:lnTo>
                    <a:pt x="31750" y="990600"/>
                  </a:lnTo>
                  <a:lnTo>
                    <a:pt x="31750" y="0"/>
                  </a:lnTo>
                  <a:lnTo>
                    <a:pt x="0" y="0"/>
                  </a:lnTo>
                  <a:lnTo>
                    <a:pt x="0" y="990600"/>
                  </a:lnTo>
                  <a:close/>
                </a:path>
              </a:pathLst>
            </a:custGeom>
            <a:solidFill>
              <a:srgbClr val="EDEBE0"/>
            </a:solidFill>
          </p:spPr>
          <p:txBody>
            <a:bodyPr wrap="square" lIns="0" tIns="0" rIns="0" bIns="0" rtlCol="0"/>
            <a:lstStyle/>
            <a:p>
              <a:endParaRPr/>
            </a:p>
          </p:txBody>
        </p:sp>
        <p:sp>
          <p:nvSpPr>
            <p:cNvPr id="9" name="object 9"/>
            <p:cNvSpPr/>
            <p:nvPr/>
          </p:nvSpPr>
          <p:spPr>
            <a:xfrm>
              <a:off x="442912" y="533399"/>
              <a:ext cx="8226425" cy="31750"/>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381000" y="990663"/>
              <a:ext cx="8382000" cy="830580"/>
            </a:xfrm>
            <a:custGeom>
              <a:avLst/>
              <a:gdLst/>
              <a:ahLst/>
              <a:cxnLst/>
              <a:rect l="l" t="t" r="r" b="b"/>
              <a:pathLst>
                <a:path w="8382000" h="830580">
                  <a:moveTo>
                    <a:pt x="8382000" y="0"/>
                  </a:moveTo>
                  <a:lnTo>
                    <a:pt x="0" y="0"/>
                  </a:lnTo>
                  <a:lnTo>
                    <a:pt x="0" y="830262"/>
                  </a:lnTo>
                  <a:lnTo>
                    <a:pt x="8382000" y="830262"/>
                  </a:lnTo>
                  <a:lnTo>
                    <a:pt x="8382000" y="0"/>
                  </a:lnTo>
                  <a:close/>
                </a:path>
              </a:pathLst>
            </a:custGeom>
            <a:solidFill>
              <a:srgbClr val="FFFFFF"/>
            </a:solidFill>
          </p:spPr>
          <p:txBody>
            <a:bodyPr wrap="square" lIns="0" tIns="0" rIns="0" bIns="0" rtlCol="0"/>
            <a:lstStyle/>
            <a:p>
              <a:endParaRPr/>
            </a:p>
          </p:txBody>
        </p:sp>
      </p:grpSp>
      <p:sp>
        <p:nvSpPr>
          <p:cNvPr id="11" name="object 11"/>
          <p:cNvSpPr txBox="1">
            <a:spLocks noGrp="1"/>
          </p:cNvSpPr>
          <p:nvPr>
            <p:ph type="title"/>
          </p:nvPr>
        </p:nvSpPr>
        <p:spPr>
          <a:xfrm>
            <a:off x="1222044" y="23825"/>
            <a:ext cx="1492885" cy="421005"/>
          </a:xfrm>
          <a:prstGeom prst="rect">
            <a:avLst/>
          </a:prstGeom>
        </p:spPr>
        <p:txBody>
          <a:bodyPr vert="horz" wrap="square" lIns="0" tIns="12065" rIns="0" bIns="0" rtlCol="0">
            <a:spAutoFit/>
          </a:bodyPr>
          <a:lstStyle/>
          <a:p>
            <a:pPr marL="12700">
              <a:lnSpc>
                <a:spcPct val="100000"/>
              </a:lnSpc>
              <a:spcBef>
                <a:spcPts val="95"/>
              </a:spcBef>
            </a:pPr>
            <a:r>
              <a:rPr sz="2600" b="1" spc="-5" dirty="0">
                <a:solidFill>
                  <a:srgbClr val="FF0000"/>
                </a:solidFill>
                <a:latin typeface="Times New Roman"/>
                <a:cs typeface="Times New Roman"/>
              </a:rPr>
              <a:t>Sine</a:t>
            </a:r>
            <a:r>
              <a:rPr sz="2600" b="1" spc="-120" dirty="0">
                <a:solidFill>
                  <a:srgbClr val="FF0000"/>
                </a:solidFill>
                <a:latin typeface="Times New Roman"/>
                <a:cs typeface="Times New Roman"/>
              </a:rPr>
              <a:t> </a:t>
            </a:r>
            <a:r>
              <a:rPr sz="2600" b="1" spc="-45" dirty="0">
                <a:solidFill>
                  <a:srgbClr val="FF0000"/>
                </a:solidFill>
                <a:latin typeface="Times New Roman"/>
                <a:cs typeface="Times New Roman"/>
              </a:rPr>
              <a:t>Wave</a:t>
            </a:r>
            <a:endParaRPr sz="2600">
              <a:latin typeface="Times New Roman"/>
              <a:cs typeface="Times New Roman"/>
            </a:endParaRPr>
          </a:p>
        </p:txBody>
      </p:sp>
      <p:sp>
        <p:nvSpPr>
          <p:cNvPr id="12" name="object 12"/>
          <p:cNvSpPr txBox="1"/>
          <p:nvPr/>
        </p:nvSpPr>
        <p:spPr>
          <a:xfrm>
            <a:off x="460044" y="1005966"/>
            <a:ext cx="8230234" cy="756920"/>
          </a:xfrm>
          <a:prstGeom prst="rect">
            <a:avLst/>
          </a:prstGeom>
        </p:spPr>
        <p:txBody>
          <a:bodyPr vert="horz" wrap="square" lIns="0" tIns="12700" rIns="0" bIns="0" rtlCol="0">
            <a:spAutoFit/>
          </a:bodyPr>
          <a:lstStyle/>
          <a:p>
            <a:pPr marL="469900" marR="5080" indent="-457200">
              <a:lnSpc>
                <a:spcPct val="100000"/>
              </a:lnSpc>
              <a:spcBef>
                <a:spcPts val="100"/>
              </a:spcBef>
              <a:buFont typeface="Wingdings"/>
              <a:buChar char=""/>
              <a:tabLst>
                <a:tab pos="469265" algn="l"/>
                <a:tab pos="469900" algn="l"/>
                <a:tab pos="1067435" algn="l"/>
                <a:tab pos="1701164" algn="l"/>
                <a:tab pos="2475865" algn="l"/>
                <a:tab pos="2792730" algn="l"/>
                <a:tab pos="3342004" algn="l"/>
                <a:tab pos="4095115" algn="l"/>
                <a:tab pos="5814695" algn="l"/>
                <a:tab pos="6543040" algn="l"/>
                <a:tab pos="6930390" algn="l"/>
                <a:tab pos="7207884" algn="l"/>
              </a:tabLst>
            </a:pPr>
            <a:r>
              <a:rPr sz="2400" spc="-300" dirty="0">
                <a:latin typeface="Arial"/>
                <a:cs typeface="Arial"/>
              </a:rPr>
              <a:t>T</a:t>
            </a:r>
            <a:r>
              <a:rPr sz="2400" spc="-70" dirty="0">
                <a:latin typeface="Arial"/>
                <a:cs typeface="Arial"/>
              </a:rPr>
              <a:t>h</a:t>
            </a:r>
            <a:r>
              <a:rPr sz="2400" spc="-145" dirty="0">
                <a:latin typeface="Arial"/>
                <a:cs typeface="Arial"/>
              </a:rPr>
              <a:t>e</a:t>
            </a:r>
            <a:r>
              <a:rPr sz="2400" dirty="0">
                <a:latin typeface="Arial"/>
                <a:cs typeface="Arial"/>
              </a:rPr>
              <a:t>	</a:t>
            </a:r>
            <a:r>
              <a:rPr sz="2400" spc="-175" dirty="0">
                <a:latin typeface="Arial"/>
                <a:cs typeface="Arial"/>
              </a:rPr>
              <a:t>s</a:t>
            </a:r>
            <a:r>
              <a:rPr sz="2400" spc="-105" dirty="0">
                <a:latin typeface="Arial"/>
                <a:cs typeface="Arial"/>
              </a:rPr>
              <a:t>i</a:t>
            </a:r>
            <a:r>
              <a:rPr sz="2400" spc="-70" dirty="0">
                <a:latin typeface="Arial"/>
                <a:cs typeface="Arial"/>
              </a:rPr>
              <a:t>n</a:t>
            </a:r>
            <a:r>
              <a:rPr sz="2400" spc="-145" dirty="0">
                <a:latin typeface="Arial"/>
                <a:cs typeface="Arial"/>
              </a:rPr>
              <a:t>e</a:t>
            </a:r>
            <a:r>
              <a:rPr sz="2400" dirty="0">
                <a:latin typeface="Arial"/>
                <a:cs typeface="Arial"/>
              </a:rPr>
              <a:t>	</a:t>
            </a:r>
            <a:r>
              <a:rPr sz="2400" spc="-60" dirty="0">
                <a:latin typeface="Arial"/>
                <a:cs typeface="Arial"/>
              </a:rPr>
              <a:t>w</a:t>
            </a:r>
            <a:r>
              <a:rPr sz="2400" spc="-240" dirty="0">
                <a:latin typeface="Arial"/>
                <a:cs typeface="Arial"/>
              </a:rPr>
              <a:t>a</a:t>
            </a:r>
            <a:r>
              <a:rPr sz="2400" spc="-150" dirty="0">
                <a:latin typeface="Arial"/>
                <a:cs typeface="Arial"/>
              </a:rPr>
              <a:t>v</a:t>
            </a:r>
            <a:r>
              <a:rPr sz="2400" spc="-145" dirty="0">
                <a:latin typeface="Arial"/>
                <a:cs typeface="Arial"/>
              </a:rPr>
              <a:t>e</a:t>
            </a:r>
            <a:r>
              <a:rPr sz="2400" dirty="0">
                <a:latin typeface="Arial"/>
                <a:cs typeface="Arial"/>
              </a:rPr>
              <a:t>	</a:t>
            </a:r>
            <a:r>
              <a:rPr sz="2400" spc="-125" dirty="0">
                <a:latin typeface="Arial"/>
                <a:cs typeface="Arial"/>
              </a:rPr>
              <a:t>is</a:t>
            </a:r>
            <a:r>
              <a:rPr sz="2400" dirty="0">
                <a:latin typeface="Arial"/>
                <a:cs typeface="Arial"/>
              </a:rPr>
              <a:t>	</a:t>
            </a:r>
            <a:r>
              <a:rPr sz="2400" spc="-15" dirty="0">
                <a:latin typeface="Arial"/>
                <a:cs typeface="Arial"/>
              </a:rPr>
              <a:t>th</a:t>
            </a:r>
            <a:r>
              <a:rPr sz="2400" spc="-35" dirty="0">
                <a:latin typeface="Arial"/>
                <a:cs typeface="Arial"/>
              </a:rPr>
              <a:t>e</a:t>
            </a:r>
            <a:r>
              <a:rPr sz="2400" dirty="0">
                <a:latin typeface="Arial"/>
                <a:cs typeface="Arial"/>
              </a:rPr>
              <a:t>	</a:t>
            </a:r>
            <a:r>
              <a:rPr sz="2400" spc="-110" dirty="0">
                <a:latin typeface="Arial"/>
                <a:cs typeface="Arial"/>
              </a:rPr>
              <a:t>m</a:t>
            </a:r>
            <a:r>
              <a:rPr sz="2400" spc="-70" dirty="0">
                <a:latin typeface="Arial"/>
                <a:cs typeface="Arial"/>
              </a:rPr>
              <a:t>o</a:t>
            </a:r>
            <a:r>
              <a:rPr sz="2400" spc="-295" dirty="0">
                <a:latin typeface="Arial"/>
                <a:cs typeface="Arial"/>
              </a:rPr>
              <a:t>s</a:t>
            </a:r>
            <a:r>
              <a:rPr sz="2400" spc="135" dirty="0">
                <a:latin typeface="Arial"/>
                <a:cs typeface="Arial"/>
              </a:rPr>
              <a:t>t</a:t>
            </a:r>
            <a:r>
              <a:rPr sz="2400" dirty="0">
                <a:latin typeface="Arial"/>
                <a:cs typeface="Arial"/>
              </a:rPr>
              <a:t>	</a:t>
            </a:r>
            <a:r>
              <a:rPr sz="2400" spc="50" dirty="0">
                <a:latin typeface="Arial"/>
                <a:cs typeface="Arial"/>
              </a:rPr>
              <a:t>f</a:t>
            </a:r>
            <a:r>
              <a:rPr sz="2400" spc="-70" dirty="0">
                <a:latin typeface="Arial"/>
                <a:cs typeface="Arial"/>
              </a:rPr>
              <a:t>und</a:t>
            </a:r>
            <a:r>
              <a:rPr sz="2400" spc="-215" dirty="0">
                <a:latin typeface="Arial"/>
                <a:cs typeface="Arial"/>
              </a:rPr>
              <a:t>a</a:t>
            </a:r>
            <a:r>
              <a:rPr sz="2400" spc="-110" dirty="0">
                <a:latin typeface="Arial"/>
                <a:cs typeface="Arial"/>
              </a:rPr>
              <a:t>me</a:t>
            </a:r>
            <a:r>
              <a:rPr sz="2400" spc="-114" dirty="0">
                <a:latin typeface="Arial"/>
                <a:cs typeface="Arial"/>
              </a:rPr>
              <a:t>n</a:t>
            </a:r>
            <a:r>
              <a:rPr sz="2400" spc="120" dirty="0">
                <a:latin typeface="Arial"/>
                <a:cs typeface="Arial"/>
              </a:rPr>
              <a:t>t</a:t>
            </a:r>
            <a:r>
              <a:rPr sz="2400" spc="-85" dirty="0">
                <a:latin typeface="Arial"/>
                <a:cs typeface="Arial"/>
              </a:rPr>
              <a:t>al</a:t>
            </a:r>
            <a:r>
              <a:rPr sz="2400" dirty="0">
                <a:latin typeface="Arial"/>
                <a:cs typeface="Arial"/>
              </a:rPr>
              <a:t>	f</a:t>
            </a:r>
            <a:r>
              <a:rPr sz="2400" spc="-70" dirty="0">
                <a:latin typeface="Arial"/>
                <a:cs typeface="Arial"/>
              </a:rPr>
              <a:t>o</a:t>
            </a:r>
            <a:r>
              <a:rPr sz="2400" spc="-25" dirty="0">
                <a:latin typeface="Arial"/>
                <a:cs typeface="Arial"/>
              </a:rPr>
              <a:t>rm</a:t>
            </a:r>
            <a:r>
              <a:rPr sz="2400" dirty="0">
                <a:latin typeface="Arial"/>
                <a:cs typeface="Arial"/>
              </a:rPr>
              <a:t>	</a:t>
            </a:r>
            <a:r>
              <a:rPr sz="2400" spc="-25" dirty="0">
                <a:latin typeface="Arial"/>
                <a:cs typeface="Arial"/>
              </a:rPr>
              <a:t>o</a:t>
            </a:r>
            <a:r>
              <a:rPr sz="2400" spc="-5" dirty="0">
                <a:latin typeface="Arial"/>
                <a:cs typeface="Arial"/>
              </a:rPr>
              <a:t>f</a:t>
            </a:r>
            <a:r>
              <a:rPr sz="2400" dirty="0">
                <a:latin typeface="Arial"/>
                <a:cs typeface="Arial"/>
              </a:rPr>
              <a:t>	</a:t>
            </a:r>
            <a:r>
              <a:rPr sz="2400" spc="-190" dirty="0">
                <a:latin typeface="Arial"/>
                <a:cs typeface="Arial"/>
              </a:rPr>
              <a:t>a</a:t>
            </a:r>
            <a:r>
              <a:rPr sz="2400" dirty="0">
                <a:latin typeface="Arial"/>
                <a:cs typeface="Arial"/>
              </a:rPr>
              <a:t>	</a:t>
            </a:r>
            <a:r>
              <a:rPr sz="2400" spc="-70" dirty="0">
                <a:latin typeface="Arial"/>
                <a:cs typeface="Arial"/>
              </a:rPr>
              <a:t>p</a:t>
            </a:r>
            <a:r>
              <a:rPr sz="2400" spc="-35" dirty="0">
                <a:latin typeface="Arial"/>
                <a:cs typeface="Arial"/>
              </a:rPr>
              <a:t>er</a:t>
            </a:r>
            <a:r>
              <a:rPr sz="2400" spc="-40" dirty="0">
                <a:latin typeface="Arial"/>
                <a:cs typeface="Arial"/>
              </a:rPr>
              <a:t>i</a:t>
            </a:r>
            <a:r>
              <a:rPr sz="2400" spc="-70" dirty="0">
                <a:latin typeface="Arial"/>
                <a:cs typeface="Arial"/>
              </a:rPr>
              <a:t>od</a:t>
            </a:r>
            <a:r>
              <a:rPr sz="2400" spc="-75" dirty="0">
                <a:latin typeface="Arial"/>
                <a:cs typeface="Arial"/>
              </a:rPr>
              <a:t>ic  </a:t>
            </a:r>
            <a:r>
              <a:rPr sz="2400" spc="-114" dirty="0">
                <a:latin typeface="Arial"/>
                <a:cs typeface="Arial"/>
              </a:rPr>
              <a:t>analog</a:t>
            </a:r>
            <a:r>
              <a:rPr sz="2400" spc="-190" dirty="0">
                <a:latin typeface="Arial"/>
                <a:cs typeface="Arial"/>
              </a:rPr>
              <a:t> </a:t>
            </a:r>
            <a:r>
              <a:rPr sz="2400" spc="-110" dirty="0">
                <a:latin typeface="Arial"/>
                <a:cs typeface="Arial"/>
              </a:rPr>
              <a:t>signal.</a:t>
            </a:r>
            <a:endParaRPr sz="2400">
              <a:latin typeface="Arial"/>
              <a:cs typeface="Arial"/>
            </a:endParaRPr>
          </a:p>
        </p:txBody>
      </p:sp>
      <p:grpSp>
        <p:nvGrpSpPr>
          <p:cNvPr id="13" name="object 13"/>
          <p:cNvGrpSpPr/>
          <p:nvPr/>
        </p:nvGrpSpPr>
        <p:grpSpPr>
          <a:xfrm>
            <a:off x="988191" y="3051725"/>
            <a:ext cx="6638290" cy="1749425"/>
            <a:chOff x="988191" y="3051725"/>
            <a:chExt cx="6638290" cy="1749425"/>
          </a:xfrm>
        </p:grpSpPr>
        <p:sp>
          <p:nvSpPr>
            <p:cNvPr id="14" name="object 14"/>
            <p:cNvSpPr/>
            <p:nvPr/>
          </p:nvSpPr>
          <p:spPr>
            <a:xfrm>
              <a:off x="1066800" y="3663950"/>
              <a:ext cx="5410200" cy="1136650"/>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1040688" y="4211041"/>
              <a:ext cx="6457315" cy="0"/>
            </a:xfrm>
            <a:custGeom>
              <a:avLst/>
              <a:gdLst/>
              <a:ahLst/>
              <a:cxnLst/>
              <a:rect l="l" t="t" r="r" b="b"/>
              <a:pathLst>
                <a:path w="6457315">
                  <a:moveTo>
                    <a:pt x="6456927" y="0"/>
                  </a:moveTo>
                  <a:lnTo>
                    <a:pt x="0" y="0"/>
                  </a:lnTo>
                </a:path>
              </a:pathLst>
            </a:custGeom>
            <a:ln w="15749">
              <a:solidFill>
                <a:srgbClr val="000000"/>
              </a:solidFill>
            </a:ln>
          </p:spPr>
          <p:txBody>
            <a:bodyPr wrap="square" lIns="0" tIns="0" rIns="0" bIns="0" rtlCol="0"/>
            <a:lstStyle/>
            <a:p>
              <a:endParaRPr/>
            </a:p>
          </p:txBody>
        </p:sp>
        <p:sp>
          <p:nvSpPr>
            <p:cNvPr id="16" name="object 16"/>
            <p:cNvSpPr/>
            <p:nvPr/>
          </p:nvSpPr>
          <p:spPr>
            <a:xfrm>
              <a:off x="7434406" y="4153073"/>
              <a:ext cx="191849" cy="116150"/>
            </a:xfrm>
            <a:prstGeom prst="rect">
              <a:avLst/>
            </a:prstGeom>
            <a:blipFill>
              <a:blip r:embed="rId7" cstate="print"/>
              <a:stretch>
                <a:fillRect/>
              </a:stretch>
            </a:blipFill>
          </p:spPr>
          <p:txBody>
            <a:bodyPr wrap="square" lIns="0" tIns="0" rIns="0" bIns="0" rtlCol="0"/>
            <a:lstStyle/>
            <a:p>
              <a:endParaRPr/>
            </a:p>
          </p:txBody>
        </p:sp>
        <p:sp>
          <p:nvSpPr>
            <p:cNvPr id="17" name="object 17"/>
            <p:cNvSpPr/>
            <p:nvPr/>
          </p:nvSpPr>
          <p:spPr>
            <a:xfrm>
              <a:off x="1045942" y="3180800"/>
              <a:ext cx="0" cy="1555115"/>
            </a:xfrm>
            <a:custGeom>
              <a:avLst/>
              <a:gdLst/>
              <a:ahLst/>
              <a:cxnLst/>
              <a:rect l="l" t="t" r="r" b="b"/>
              <a:pathLst>
                <a:path h="1555114">
                  <a:moveTo>
                    <a:pt x="0" y="1554775"/>
                  </a:moveTo>
                  <a:lnTo>
                    <a:pt x="0" y="0"/>
                  </a:lnTo>
                </a:path>
              </a:pathLst>
            </a:custGeom>
            <a:ln w="15750">
              <a:solidFill>
                <a:srgbClr val="000000"/>
              </a:solidFill>
            </a:ln>
          </p:spPr>
          <p:txBody>
            <a:bodyPr wrap="square" lIns="0" tIns="0" rIns="0" bIns="0" rtlCol="0"/>
            <a:lstStyle/>
            <a:p>
              <a:endParaRPr/>
            </a:p>
          </p:txBody>
        </p:sp>
        <p:sp>
          <p:nvSpPr>
            <p:cNvPr id="18" name="object 18"/>
            <p:cNvSpPr/>
            <p:nvPr/>
          </p:nvSpPr>
          <p:spPr>
            <a:xfrm>
              <a:off x="988191" y="3051725"/>
              <a:ext cx="115500" cy="192280"/>
            </a:xfrm>
            <a:prstGeom prst="rect">
              <a:avLst/>
            </a:prstGeom>
            <a:blipFill>
              <a:blip r:embed="rId8" cstate="print"/>
              <a:stretch>
                <a:fillRect/>
              </a:stretch>
            </a:blipFill>
          </p:spPr>
          <p:txBody>
            <a:bodyPr wrap="square" lIns="0" tIns="0" rIns="0" bIns="0" rtlCol="0"/>
            <a:lstStyle/>
            <a:p>
              <a:endParaRPr/>
            </a:p>
          </p:txBody>
        </p:sp>
      </p:grpSp>
      <p:sp>
        <p:nvSpPr>
          <p:cNvPr id="19" name="object 19"/>
          <p:cNvSpPr txBox="1"/>
          <p:nvPr/>
        </p:nvSpPr>
        <p:spPr>
          <a:xfrm>
            <a:off x="841044" y="3804267"/>
            <a:ext cx="8043545" cy="2018664"/>
          </a:xfrm>
          <a:prstGeom prst="rect">
            <a:avLst/>
          </a:prstGeom>
        </p:spPr>
        <p:txBody>
          <a:bodyPr vert="horz" wrap="square" lIns="0" tIns="106045" rIns="0" bIns="0" rtlCol="0">
            <a:spAutoFit/>
          </a:bodyPr>
          <a:lstStyle/>
          <a:p>
            <a:pPr marL="5906135">
              <a:lnSpc>
                <a:spcPct val="100000"/>
              </a:lnSpc>
              <a:spcBef>
                <a:spcPts val="835"/>
              </a:spcBef>
            </a:pPr>
            <a:r>
              <a:rPr sz="2000" spc="-5" dirty="0">
                <a:latin typeface="Times New Roman"/>
                <a:cs typeface="Times New Roman"/>
              </a:rPr>
              <a:t>• •</a:t>
            </a:r>
            <a:r>
              <a:rPr sz="2000" spc="-10" dirty="0">
                <a:latin typeface="Times New Roman"/>
                <a:cs typeface="Times New Roman"/>
              </a:rPr>
              <a:t> </a:t>
            </a:r>
            <a:r>
              <a:rPr sz="2000" spc="-5" dirty="0">
                <a:latin typeface="Times New Roman"/>
                <a:cs typeface="Times New Roman"/>
              </a:rPr>
              <a:t>•</a:t>
            </a:r>
            <a:endParaRPr sz="2000" dirty="0">
              <a:latin typeface="Times New Roman"/>
              <a:cs typeface="Times New Roman"/>
            </a:endParaRPr>
          </a:p>
          <a:p>
            <a:pPr marL="6422390">
              <a:lnSpc>
                <a:spcPct val="100000"/>
              </a:lnSpc>
              <a:spcBef>
                <a:spcPts val="740"/>
              </a:spcBef>
            </a:pPr>
            <a:r>
              <a:rPr sz="2000" spc="-25" dirty="0">
                <a:latin typeface="Times New Roman"/>
                <a:cs typeface="Times New Roman"/>
              </a:rPr>
              <a:t>Time</a:t>
            </a:r>
            <a:endParaRPr sz="2000" dirty="0">
              <a:latin typeface="Times New Roman"/>
              <a:cs typeface="Times New Roman"/>
            </a:endParaRPr>
          </a:p>
          <a:p>
            <a:pPr>
              <a:lnSpc>
                <a:spcPct val="100000"/>
              </a:lnSpc>
              <a:spcBef>
                <a:spcPts val="30"/>
              </a:spcBef>
            </a:pPr>
            <a:endParaRPr sz="3150" dirty="0">
              <a:latin typeface="Times New Roman"/>
              <a:cs typeface="Times New Roman"/>
            </a:endParaRPr>
          </a:p>
          <a:p>
            <a:pPr marL="299085" marR="5080" indent="-287020">
              <a:lnSpc>
                <a:spcPct val="100000"/>
              </a:lnSpc>
              <a:buFont typeface="Wingdings"/>
              <a:buChar char=""/>
              <a:tabLst>
                <a:tab pos="299720" algn="l"/>
              </a:tabLst>
            </a:pPr>
            <a:r>
              <a:rPr sz="2400" spc="-215" dirty="0">
                <a:latin typeface="Arial"/>
                <a:cs typeface="Arial"/>
              </a:rPr>
              <a:t>A </a:t>
            </a:r>
            <a:r>
              <a:rPr sz="2400" spc="-120" dirty="0">
                <a:latin typeface="Arial"/>
                <a:cs typeface="Arial"/>
              </a:rPr>
              <a:t>sine </a:t>
            </a:r>
            <a:r>
              <a:rPr sz="2400" spc="-145" dirty="0">
                <a:latin typeface="Arial"/>
                <a:cs typeface="Arial"/>
              </a:rPr>
              <a:t>wave </a:t>
            </a:r>
            <a:r>
              <a:rPr sz="2400" spc="-160" dirty="0">
                <a:latin typeface="Arial"/>
                <a:cs typeface="Arial"/>
              </a:rPr>
              <a:t>can </a:t>
            </a:r>
            <a:r>
              <a:rPr sz="2400" spc="-105" dirty="0">
                <a:latin typeface="Arial"/>
                <a:cs typeface="Arial"/>
              </a:rPr>
              <a:t>be </a:t>
            </a:r>
            <a:r>
              <a:rPr sz="2400" spc="-85" dirty="0">
                <a:latin typeface="Arial"/>
                <a:cs typeface="Arial"/>
              </a:rPr>
              <a:t>represented </a:t>
            </a:r>
            <a:r>
              <a:rPr sz="2400" spc="-95" dirty="0">
                <a:latin typeface="Arial"/>
                <a:cs typeface="Arial"/>
              </a:rPr>
              <a:t>by </a:t>
            </a:r>
            <a:r>
              <a:rPr sz="2400" spc="-40" dirty="0">
                <a:latin typeface="Arial"/>
                <a:cs typeface="Arial"/>
              </a:rPr>
              <a:t>three </a:t>
            </a:r>
            <a:r>
              <a:rPr sz="2400" spc="-95" dirty="0">
                <a:latin typeface="Arial"/>
                <a:cs typeface="Arial"/>
              </a:rPr>
              <a:t>parameters: </a:t>
            </a:r>
            <a:r>
              <a:rPr sz="2400" spc="-25" dirty="0">
                <a:latin typeface="Arial"/>
                <a:cs typeface="Arial"/>
              </a:rPr>
              <a:t>the</a:t>
            </a:r>
            <a:r>
              <a:rPr sz="2400" spc="-330" dirty="0">
                <a:latin typeface="Arial"/>
                <a:cs typeface="Arial"/>
              </a:rPr>
              <a:t> </a:t>
            </a:r>
            <a:r>
              <a:rPr sz="2400" i="1" spc="-130" dirty="0">
                <a:latin typeface="Arial"/>
                <a:cs typeface="Arial"/>
              </a:rPr>
              <a:t>peak  </a:t>
            </a:r>
            <a:r>
              <a:rPr sz="2400" i="1" spc="-65" dirty="0">
                <a:latin typeface="Arial"/>
                <a:cs typeface="Arial"/>
              </a:rPr>
              <a:t>amplitude, </a:t>
            </a:r>
            <a:r>
              <a:rPr sz="2400" spc="-25" dirty="0">
                <a:latin typeface="Arial"/>
                <a:cs typeface="Arial"/>
              </a:rPr>
              <a:t>the </a:t>
            </a:r>
            <a:r>
              <a:rPr sz="2400" i="1" spc="-105" dirty="0">
                <a:latin typeface="Arial"/>
                <a:cs typeface="Arial"/>
              </a:rPr>
              <a:t>frequency </a:t>
            </a:r>
            <a:r>
              <a:rPr sz="2400" i="1" spc="-100" dirty="0">
                <a:latin typeface="Arial"/>
                <a:cs typeface="Arial"/>
              </a:rPr>
              <a:t>,</a:t>
            </a:r>
            <a:r>
              <a:rPr sz="2400" spc="-100" dirty="0">
                <a:latin typeface="Arial"/>
                <a:cs typeface="Arial"/>
              </a:rPr>
              <a:t>and </a:t>
            </a:r>
            <a:r>
              <a:rPr sz="2400" spc="-25" dirty="0">
                <a:latin typeface="Arial"/>
                <a:cs typeface="Arial"/>
              </a:rPr>
              <a:t>the</a:t>
            </a:r>
            <a:r>
              <a:rPr sz="2400" spc="-345" dirty="0">
                <a:latin typeface="Arial"/>
                <a:cs typeface="Arial"/>
              </a:rPr>
              <a:t> </a:t>
            </a:r>
            <a:r>
              <a:rPr sz="2400" i="1" spc="-150" dirty="0">
                <a:latin typeface="Arial"/>
                <a:cs typeface="Arial"/>
              </a:rPr>
              <a:t>phase.</a:t>
            </a:r>
            <a:endParaRPr sz="2400" dirty="0">
              <a:latin typeface="Arial"/>
              <a:cs typeface="Arial"/>
            </a:endParaRPr>
          </a:p>
        </p:txBody>
      </p:sp>
      <p:sp>
        <p:nvSpPr>
          <p:cNvPr id="20" name="object 20"/>
          <p:cNvSpPr txBox="1"/>
          <p:nvPr/>
        </p:nvSpPr>
        <p:spPr>
          <a:xfrm>
            <a:off x="746456" y="2689676"/>
            <a:ext cx="601980" cy="329565"/>
          </a:xfrm>
          <a:prstGeom prst="rect">
            <a:avLst/>
          </a:prstGeom>
        </p:spPr>
        <p:txBody>
          <a:bodyPr vert="horz" wrap="square" lIns="0" tIns="11430" rIns="0" bIns="0" rtlCol="0">
            <a:spAutoFit/>
          </a:bodyPr>
          <a:lstStyle/>
          <a:p>
            <a:pPr marL="12700">
              <a:lnSpc>
                <a:spcPct val="100000"/>
              </a:lnSpc>
              <a:spcBef>
                <a:spcPts val="90"/>
              </a:spcBef>
            </a:pPr>
            <a:r>
              <a:rPr sz="2000" spc="-235" dirty="0">
                <a:latin typeface="Times New Roman"/>
                <a:cs typeface="Times New Roman"/>
              </a:rPr>
              <a:t>V</a:t>
            </a:r>
            <a:r>
              <a:rPr sz="2000" spc="-5" dirty="0">
                <a:latin typeface="Times New Roman"/>
                <a:cs typeface="Times New Roman"/>
              </a:rPr>
              <a:t>a</a:t>
            </a:r>
            <a:r>
              <a:rPr sz="2000" dirty="0">
                <a:latin typeface="Times New Roman"/>
                <a:cs typeface="Times New Roman"/>
              </a:rPr>
              <a:t>l</a:t>
            </a:r>
            <a:r>
              <a:rPr sz="2000" spc="-5" dirty="0">
                <a:latin typeface="Times New Roman"/>
                <a:cs typeface="Times New Roman"/>
              </a:rPr>
              <a:t>ue</a:t>
            </a:r>
            <a:endParaRPr sz="2000">
              <a:latin typeface="Times New Roman"/>
              <a:cs typeface="Times New Roman"/>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006144" y="6469265"/>
            <a:ext cx="5934710" cy="283210"/>
          </a:xfrm>
          <a:prstGeom prst="rect">
            <a:avLst/>
          </a:prstGeom>
        </p:spPr>
        <p:txBody>
          <a:bodyPr vert="horz" wrap="square" lIns="0" tIns="0" rIns="0" bIns="0" rtlCol="0">
            <a:spAutoFit/>
          </a:bodyPr>
          <a:lstStyle/>
          <a:p>
            <a:pPr>
              <a:lnSpc>
                <a:spcPts val="2205"/>
              </a:lnSpc>
              <a:tabLst>
                <a:tab pos="1344295" algn="l"/>
              </a:tabLst>
            </a:pPr>
            <a:r>
              <a:rPr sz="2000" spc="-10" dirty="0">
                <a:solidFill>
                  <a:srgbClr val="FF0000"/>
                </a:solidFill>
                <a:latin typeface="Arial"/>
                <a:cs typeface="Arial"/>
              </a:rPr>
              <a:t>Figure</a:t>
            </a:r>
            <a:r>
              <a:rPr sz="2000" spc="5" dirty="0">
                <a:solidFill>
                  <a:srgbClr val="FF0000"/>
                </a:solidFill>
                <a:latin typeface="Arial"/>
                <a:cs typeface="Arial"/>
              </a:rPr>
              <a:t> </a:t>
            </a:r>
            <a:r>
              <a:rPr sz="2000" spc="-10" dirty="0">
                <a:solidFill>
                  <a:srgbClr val="FF0000"/>
                </a:solidFill>
                <a:latin typeface="Arial"/>
                <a:cs typeface="Arial"/>
              </a:rPr>
              <a:t>3.4:	</a:t>
            </a:r>
            <a:r>
              <a:rPr sz="2000" spc="-45" dirty="0">
                <a:latin typeface="Arial"/>
                <a:cs typeface="Arial"/>
              </a:rPr>
              <a:t>Two </a:t>
            </a:r>
            <a:r>
              <a:rPr sz="2000" spc="-10" dirty="0">
                <a:latin typeface="Arial"/>
                <a:cs typeface="Arial"/>
              </a:rPr>
              <a:t>signals </a:t>
            </a:r>
            <a:r>
              <a:rPr sz="2000" spc="-15" dirty="0">
                <a:latin typeface="Arial"/>
                <a:cs typeface="Arial"/>
              </a:rPr>
              <a:t>with two </a:t>
            </a:r>
            <a:r>
              <a:rPr sz="2000" spc="-10" dirty="0">
                <a:latin typeface="Arial"/>
                <a:cs typeface="Arial"/>
              </a:rPr>
              <a:t>different</a:t>
            </a:r>
            <a:r>
              <a:rPr sz="2000" spc="185" dirty="0">
                <a:latin typeface="Arial"/>
                <a:cs typeface="Arial"/>
              </a:rPr>
              <a:t> </a:t>
            </a:r>
            <a:r>
              <a:rPr sz="2000" spc="-5" dirty="0">
                <a:latin typeface="Arial"/>
                <a:cs typeface="Arial"/>
              </a:rPr>
              <a:t>amplitudes</a:t>
            </a:r>
            <a:endParaRPr sz="2000">
              <a:latin typeface="Arial"/>
              <a:cs typeface="Arial"/>
            </a:endParaRPr>
          </a:p>
        </p:txBody>
      </p:sp>
      <p:grpSp>
        <p:nvGrpSpPr>
          <p:cNvPr id="3" name="object 3"/>
          <p:cNvGrpSpPr/>
          <p:nvPr/>
        </p:nvGrpSpPr>
        <p:grpSpPr>
          <a:xfrm>
            <a:off x="644525" y="1492216"/>
            <a:ext cx="8185784" cy="5250815"/>
            <a:chOff x="644525" y="1492216"/>
            <a:chExt cx="8185784" cy="5250815"/>
          </a:xfrm>
        </p:grpSpPr>
        <p:sp>
          <p:nvSpPr>
            <p:cNvPr id="4" name="object 4"/>
            <p:cNvSpPr/>
            <p:nvPr/>
          </p:nvSpPr>
          <p:spPr>
            <a:xfrm>
              <a:off x="644525" y="1492216"/>
              <a:ext cx="8185777" cy="525023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909118" y="5651991"/>
              <a:ext cx="663575" cy="314960"/>
            </a:xfrm>
            <a:custGeom>
              <a:avLst/>
              <a:gdLst/>
              <a:ahLst/>
              <a:cxnLst/>
              <a:rect l="l" t="t" r="r" b="b"/>
              <a:pathLst>
                <a:path w="663575" h="314960">
                  <a:moveTo>
                    <a:pt x="663191" y="0"/>
                  </a:moveTo>
                  <a:lnTo>
                    <a:pt x="0" y="314890"/>
                  </a:lnTo>
                </a:path>
              </a:pathLst>
            </a:custGeom>
            <a:ln w="23839">
              <a:solidFill>
                <a:srgbClr val="000000"/>
              </a:solidFill>
            </a:ln>
          </p:spPr>
          <p:txBody>
            <a:bodyPr wrap="square" lIns="0" tIns="0" rIns="0" bIns="0" rtlCol="0"/>
            <a:lstStyle/>
            <a:p>
              <a:endParaRPr/>
            </a:p>
          </p:txBody>
        </p:sp>
        <p:sp>
          <p:nvSpPr>
            <p:cNvPr id="6" name="object 6"/>
            <p:cNvSpPr/>
            <p:nvPr/>
          </p:nvSpPr>
          <p:spPr>
            <a:xfrm>
              <a:off x="1803400" y="5895375"/>
              <a:ext cx="179698" cy="121800"/>
            </a:xfrm>
            <a:prstGeom prst="rect">
              <a:avLst/>
            </a:prstGeom>
            <a:blipFill>
              <a:blip r:embed="rId3" cstate="print"/>
              <a:stretch>
                <a:fillRect/>
              </a:stretch>
            </a:blipFill>
          </p:spPr>
          <p:txBody>
            <a:bodyPr wrap="square" lIns="0" tIns="0" rIns="0" bIns="0" rtlCol="0"/>
            <a:lstStyle/>
            <a:p>
              <a:endParaRPr/>
            </a:p>
          </p:txBody>
        </p:sp>
      </p:grpSp>
      <p:sp>
        <p:nvSpPr>
          <p:cNvPr id="7" name="object 7"/>
          <p:cNvSpPr txBox="1"/>
          <p:nvPr/>
        </p:nvSpPr>
        <p:spPr>
          <a:xfrm>
            <a:off x="2095152" y="5010387"/>
            <a:ext cx="1043940" cy="584200"/>
          </a:xfrm>
          <a:prstGeom prst="rect">
            <a:avLst/>
          </a:prstGeom>
        </p:spPr>
        <p:txBody>
          <a:bodyPr vert="horz" wrap="square" lIns="0" tIns="63500" rIns="0" bIns="0" rtlCol="0">
            <a:spAutoFit/>
          </a:bodyPr>
          <a:lstStyle/>
          <a:p>
            <a:pPr marL="12700" marR="5080" indent="260350">
              <a:lnSpc>
                <a:spcPts val="2000"/>
              </a:lnSpc>
              <a:spcBef>
                <a:spcPts val="500"/>
              </a:spcBef>
            </a:pPr>
            <a:r>
              <a:rPr sz="2000" spc="-5" dirty="0">
                <a:latin typeface="Times New Roman"/>
                <a:cs typeface="Times New Roman"/>
              </a:rPr>
              <a:t>Peak  </a:t>
            </a:r>
            <a:r>
              <a:rPr sz="2000" dirty="0">
                <a:latin typeface="Times New Roman"/>
                <a:cs typeface="Times New Roman"/>
              </a:rPr>
              <a:t>amplitude</a:t>
            </a:r>
            <a:endParaRPr sz="2000">
              <a:latin typeface="Times New Roman"/>
              <a:cs typeface="Times New Roman"/>
            </a:endParaRPr>
          </a:p>
        </p:txBody>
      </p:sp>
      <p:grpSp>
        <p:nvGrpSpPr>
          <p:cNvPr id="8" name="object 8"/>
          <p:cNvGrpSpPr/>
          <p:nvPr/>
        </p:nvGrpSpPr>
        <p:grpSpPr>
          <a:xfrm>
            <a:off x="1790700" y="2287274"/>
            <a:ext cx="780415" cy="377190"/>
            <a:chOff x="1790700" y="2287274"/>
            <a:chExt cx="780415" cy="377190"/>
          </a:xfrm>
        </p:grpSpPr>
        <p:sp>
          <p:nvSpPr>
            <p:cNvPr id="9" name="object 9"/>
            <p:cNvSpPr/>
            <p:nvPr/>
          </p:nvSpPr>
          <p:spPr>
            <a:xfrm>
              <a:off x="1896293" y="2299191"/>
              <a:ext cx="662940" cy="314960"/>
            </a:xfrm>
            <a:custGeom>
              <a:avLst/>
              <a:gdLst/>
              <a:ahLst/>
              <a:cxnLst/>
              <a:rect l="l" t="t" r="r" b="b"/>
              <a:pathLst>
                <a:path w="662939" h="314960">
                  <a:moveTo>
                    <a:pt x="662408" y="0"/>
                  </a:moveTo>
                  <a:lnTo>
                    <a:pt x="0" y="314890"/>
                  </a:lnTo>
                </a:path>
              </a:pathLst>
            </a:custGeom>
            <a:ln w="23834">
              <a:solidFill>
                <a:srgbClr val="000000"/>
              </a:solidFill>
            </a:ln>
          </p:spPr>
          <p:txBody>
            <a:bodyPr wrap="square" lIns="0" tIns="0" rIns="0" bIns="0" rtlCol="0"/>
            <a:lstStyle/>
            <a:p>
              <a:endParaRPr/>
            </a:p>
          </p:txBody>
        </p:sp>
        <p:sp>
          <p:nvSpPr>
            <p:cNvPr id="10" name="object 10"/>
            <p:cNvSpPr/>
            <p:nvPr/>
          </p:nvSpPr>
          <p:spPr>
            <a:xfrm>
              <a:off x="1790700" y="2542575"/>
              <a:ext cx="179486" cy="121800"/>
            </a:xfrm>
            <a:prstGeom prst="rect">
              <a:avLst/>
            </a:prstGeom>
            <a:blipFill>
              <a:blip r:embed="rId4" cstate="print"/>
              <a:stretch>
                <a:fillRect/>
              </a:stretch>
            </a:blipFill>
          </p:spPr>
          <p:txBody>
            <a:bodyPr wrap="square" lIns="0" tIns="0" rIns="0" bIns="0" rtlCol="0"/>
            <a:lstStyle/>
            <a:p>
              <a:endParaRPr/>
            </a:p>
          </p:txBody>
        </p:sp>
      </p:grpSp>
      <p:sp>
        <p:nvSpPr>
          <p:cNvPr id="11" name="object 11"/>
          <p:cNvSpPr txBox="1">
            <a:spLocks noGrp="1"/>
          </p:cNvSpPr>
          <p:nvPr>
            <p:ph type="title"/>
          </p:nvPr>
        </p:nvSpPr>
        <p:spPr>
          <a:xfrm>
            <a:off x="383540" y="167081"/>
            <a:ext cx="2038350" cy="391795"/>
          </a:xfrm>
          <a:prstGeom prst="rect">
            <a:avLst/>
          </a:prstGeom>
        </p:spPr>
        <p:txBody>
          <a:bodyPr vert="horz" wrap="square" lIns="0" tIns="12700" rIns="0" bIns="0" rtlCol="0">
            <a:spAutoFit/>
          </a:bodyPr>
          <a:lstStyle/>
          <a:p>
            <a:pPr marL="12700">
              <a:lnSpc>
                <a:spcPct val="100000"/>
              </a:lnSpc>
              <a:spcBef>
                <a:spcPts val="100"/>
              </a:spcBef>
            </a:pPr>
            <a:r>
              <a:rPr sz="2400" b="1" spc="-215" dirty="0">
                <a:latin typeface="Arial"/>
                <a:cs typeface="Arial"/>
              </a:rPr>
              <a:t>Peak</a:t>
            </a:r>
            <a:r>
              <a:rPr sz="2400" b="1" spc="-195" dirty="0">
                <a:latin typeface="Arial"/>
                <a:cs typeface="Arial"/>
              </a:rPr>
              <a:t> </a:t>
            </a:r>
            <a:r>
              <a:rPr sz="2400" b="1" spc="-135" dirty="0">
                <a:latin typeface="Arial"/>
                <a:cs typeface="Arial"/>
              </a:rPr>
              <a:t>Amplitude</a:t>
            </a:r>
            <a:endParaRPr sz="2400">
              <a:latin typeface="Arial"/>
              <a:cs typeface="Arial"/>
            </a:endParaRPr>
          </a:p>
        </p:txBody>
      </p:sp>
      <p:sp>
        <p:nvSpPr>
          <p:cNvPr id="12" name="object 12"/>
          <p:cNvSpPr txBox="1"/>
          <p:nvPr/>
        </p:nvSpPr>
        <p:spPr>
          <a:xfrm>
            <a:off x="383540" y="533146"/>
            <a:ext cx="8307705" cy="1708785"/>
          </a:xfrm>
          <a:prstGeom prst="rect">
            <a:avLst/>
          </a:prstGeom>
        </p:spPr>
        <p:txBody>
          <a:bodyPr vert="horz" wrap="square" lIns="0" tIns="12700" rIns="0" bIns="0" rtlCol="0">
            <a:spAutoFit/>
          </a:bodyPr>
          <a:lstStyle/>
          <a:p>
            <a:pPr marL="299085" marR="5080" indent="-287020">
              <a:lnSpc>
                <a:spcPct val="100000"/>
              </a:lnSpc>
              <a:spcBef>
                <a:spcPts val="100"/>
              </a:spcBef>
              <a:buFont typeface="Wingdings"/>
              <a:buChar char=""/>
              <a:tabLst>
                <a:tab pos="299720" algn="l"/>
                <a:tab pos="915035" algn="l"/>
                <a:tab pos="1668145" algn="l"/>
                <a:tab pos="3082925" algn="l"/>
                <a:tab pos="3491229" algn="l"/>
                <a:tab pos="3790315" algn="l"/>
                <a:tab pos="4652645" algn="l"/>
                <a:tab pos="4991735" algn="l"/>
                <a:tab pos="5561330" algn="l"/>
                <a:tab pos="6777990" algn="l"/>
                <a:tab pos="7592059" algn="l"/>
                <a:tab pos="8001000" algn="l"/>
              </a:tabLst>
            </a:pPr>
            <a:r>
              <a:rPr sz="2400" spc="-295" dirty="0">
                <a:latin typeface="Arial"/>
                <a:cs typeface="Arial"/>
              </a:rPr>
              <a:t>T</a:t>
            </a:r>
            <a:r>
              <a:rPr sz="2400" spc="-65" dirty="0">
                <a:latin typeface="Arial"/>
                <a:cs typeface="Arial"/>
              </a:rPr>
              <a:t>h</a:t>
            </a:r>
            <a:r>
              <a:rPr sz="2400" spc="-145" dirty="0">
                <a:latin typeface="Arial"/>
                <a:cs typeface="Arial"/>
              </a:rPr>
              <a:t>e</a:t>
            </a:r>
            <a:r>
              <a:rPr sz="2400" dirty="0">
                <a:latin typeface="Arial"/>
                <a:cs typeface="Arial"/>
              </a:rPr>
              <a:t>	</a:t>
            </a:r>
            <a:r>
              <a:rPr sz="2400" spc="-65" dirty="0">
                <a:latin typeface="Arial"/>
                <a:cs typeface="Arial"/>
              </a:rPr>
              <a:t>p</a:t>
            </a:r>
            <a:r>
              <a:rPr sz="2400" spc="-165" dirty="0">
                <a:latin typeface="Arial"/>
                <a:cs typeface="Arial"/>
              </a:rPr>
              <a:t>e</a:t>
            </a:r>
            <a:r>
              <a:rPr sz="2400" spc="-155" dirty="0">
                <a:latin typeface="Arial"/>
                <a:cs typeface="Arial"/>
              </a:rPr>
              <a:t>a</a:t>
            </a:r>
            <a:r>
              <a:rPr sz="2400" spc="-110" dirty="0">
                <a:latin typeface="Arial"/>
                <a:cs typeface="Arial"/>
              </a:rPr>
              <a:t>k</a:t>
            </a:r>
            <a:r>
              <a:rPr sz="2400" dirty="0">
                <a:latin typeface="Arial"/>
                <a:cs typeface="Arial"/>
              </a:rPr>
              <a:t>	</a:t>
            </a:r>
            <a:r>
              <a:rPr sz="2400" spc="-210" dirty="0">
                <a:latin typeface="Arial"/>
                <a:cs typeface="Arial"/>
              </a:rPr>
              <a:t>a</a:t>
            </a:r>
            <a:r>
              <a:rPr sz="2400" spc="-95" dirty="0">
                <a:latin typeface="Arial"/>
                <a:cs typeface="Arial"/>
              </a:rPr>
              <a:t>m</a:t>
            </a:r>
            <a:r>
              <a:rPr sz="2400" spc="-50" dirty="0">
                <a:latin typeface="Arial"/>
                <a:cs typeface="Arial"/>
              </a:rPr>
              <a:t>p</a:t>
            </a:r>
            <a:r>
              <a:rPr sz="2400" spc="15" dirty="0">
                <a:latin typeface="Arial"/>
                <a:cs typeface="Arial"/>
              </a:rPr>
              <a:t>l</a:t>
            </a:r>
            <a:r>
              <a:rPr sz="2400" spc="-5" dirty="0">
                <a:latin typeface="Arial"/>
                <a:cs typeface="Arial"/>
              </a:rPr>
              <a:t>i</a:t>
            </a:r>
            <a:r>
              <a:rPr sz="2400" spc="145" dirty="0">
                <a:latin typeface="Arial"/>
                <a:cs typeface="Arial"/>
              </a:rPr>
              <a:t>t</a:t>
            </a:r>
            <a:r>
              <a:rPr sz="2400" spc="-90" dirty="0">
                <a:latin typeface="Arial"/>
                <a:cs typeface="Arial"/>
              </a:rPr>
              <a:t>u</a:t>
            </a:r>
            <a:r>
              <a:rPr sz="2400" spc="-65" dirty="0">
                <a:latin typeface="Arial"/>
                <a:cs typeface="Arial"/>
              </a:rPr>
              <a:t>d</a:t>
            </a:r>
            <a:r>
              <a:rPr sz="2400" spc="-145" dirty="0">
                <a:latin typeface="Arial"/>
                <a:cs typeface="Arial"/>
              </a:rPr>
              <a:t>e</a:t>
            </a:r>
            <a:r>
              <a:rPr sz="2400" dirty="0">
                <a:latin typeface="Arial"/>
                <a:cs typeface="Arial"/>
              </a:rPr>
              <a:t>	o</a:t>
            </a:r>
            <a:r>
              <a:rPr sz="2400" spc="-5" dirty="0">
                <a:latin typeface="Arial"/>
                <a:cs typeface="Arial"/>
              </a:rPr>
              <a:t>f</a:t>
            </a:r>
            <a:r>
              <a:rPr sz="2400" dirty="0">
                <a:latin typeface="Arial"/>
                <a:cs typeface="Arial"/>
              </a:rPr>
              <a:t>	</a:t>
            </a:r>
            <a:r>
              <a:rPr sz="2400" spc="-190" dirty="0">
                <a:latin typeface="Arial"/>
                <a:cs typeface="Arial"/>
              </a:rPr>
              <a:t>a</a:t>
            </a:r>
            <a:r>
              <a:rPr sz="2400" dirty="0">
                <a:latin typeface="Arial"/>
                <a:cs typeface="Arial"/>
              </a:rPr>
              <a:t>	</a:t>
            </a:r>
            <a:r>
              <a:rPr sz="2400" spc="-130" dirty="0">
                <a:latin typeface="Arial"/>
                <a:cs typeface="Arial"/>
              </a:rPr>
              <a:t>sig</a:t>
            </a:r>
            <a:r>
              <a:rPr sz="2400" spc="-150" dirty="0">
                <a:latin typeface="Arial"/>
                <a:cs typeface="Arial"/>
              </a:rPr>
              <a:t>n</a:t>
            </a:r>
            <a:r>
              <a:rPr sz="2400" spc="-85" dirty="0">
                <a:latin typeface="Arial"/>
                <a:cs typeface="Arial"/>
              </a:rPr>
              <a:t>al</a:t>
            </a:r>
            <a:r>
              <a:rPr sz="2400" dirty="0">
                <a:latin typeface="Arial"/>
                <a:cs typeface="Arial"/>
              </a:rPr>
              <a:t>	</a:t>
            </a:r>
            <a:r>
              <a:rPr sz="2400" spc="-125" dirty="0">
                <a:latin typeface="Arial"/>
                <a:cs typeface="Arial"/>
              </a:rPr>
              <a:t>is</a:t>
            </a:r>
            <a:r>
              <a:rPr sz="2400" dirty="0">
                <a:latin typeface="Arial"/>
                <a:cs typeface="Arial"/>
              </a:rPr>
              <a:t>	</a:t>
            </a:r>
            <a:r>
              <a:rPr sz="2400" spc="-15" dirty="0">
                <a:latin typeface="Arial"/>
                <a:cs typeface="Arial"/>
              </a:rPr>
              <a:t>th</a:t>
            </a:r>
            <a:r>
              <a:rPr sz="2400" spc="-35" dirty="0">
                <a:latin typeface="Arial"/>
                <a:cs typeface="Arial"/>
              </a:rPr>
              <a:t>e</a:t>
            </a:r>
            <a:r>
              <a:rPr sz="2400" dirty="0">
                <a:latin typeface="Arial"/>
                <a:cs typeface="Arial"/>
              </a:rPr>
              <a:t>	</a:t>
            </a:r>
            <a:r>
              <a:rPr sz="2400" spc="-210" dirty="0">
                <a:latin typeface="Arial"/>
                <a:cs typeface="Arial"/>
              </a:rPr>
              <a:t>a</a:t>
            </a:r>
            <a:r>
              <a:rPr sz="2400" spc="-65" dirty="0">
                <a:latin typeface="Arial"/>
                <a:cs typeface="Arial"/>
              </a:rPr>
              <a:t>b</a:t>
            </a:r>
            <a:r>
              <a:rPr sz="2400" spc="-165" dirty="0">
                <a:latin typeface="Arial"/>
                <a:cs typeface="Arial"/>
              </a:rPr>
              <a:t>s</a:t>
            </a:r>
            <a:r>
              <a:rPr sz="2400" spc="-170" dirty="0">
                <a:latin typeface="Arial"/>
                <a:cs typeface="Arial"/>
              </a:rPr>
              <a:t>o</a:t>
            </a:r>
            <a:r>
              <a:rPr sz="2400" spc="-10" dirty="0">
                <a:latin typeface="Arial"/>
                <a:cs typeface="Arial"/>
              </a:rPr>
              <a:t>l</a:t>
            </a:r>
            <a:r>
              <a:rPr sz="2400" spc="-90" dirty="0">
                <a:latin typeface="Arial"/>
                <a:cs typeface="Arial"/>
              </a:rPr>
              <a:t>u</a:t>
            </a:r>
            <a:r>
              <a:rPr sz="2400" spc="125" dirty="0">
                <a:latin typeface="Arial"/>
                <a:cs typeface="Arial"/>
              </a:rPr>
              <a:t>t</a:t>
            </a:r>
            <a:r>
              <a:rPr sz="2400" spc="-145" dirty="0">
                <a:latin typeface="Arial"/>
                <a:cs typeface="Arial"/>
              </a:rPr>
              <a:t>e</a:t>
            </a:r>
            <a:r>
              <a:rPr sz="2400" dirty="0">
                <a:latin typeface="Arial"/>
                <a:cs typeface="Arial"/>
              </a:rPr>
              <a:t>	</a:t>
            </a:r>
            <a:r>
              <a:rPr sz="2400" spc="-150" dirty="0">
                <a:latin typeface="Arial"/>
                <a:cs typeface="Arial"/>
              </a:rPr>
              <a:t>v</a:t>
            </a:r>
            <a:r>
              <a:rPr sz="2400" spc="-85" dirty="0">
                <a:latin typeface="Arial"/>
                <a:cs typeface="Arial"/>
              </a:rPr>
              <a:t>al</a:t>
            </a:r>
            <a:r>
              <a:rPr sz="2400" spc="-65" dirty="0">
                <a:latin typeface="Arial"/>
                <a:cs typeface="Arial"/>
              </a:rPr>
              <a:t>u</a:t>
            </a:r>
            <a:r>
              <a:rPr sz="2400" spc="-145" dirty="0">
                <a:latin typeface="Arial"/>
                <a:cs typeface="Arial"/>
              </a:rPr>
              <a:t>e</a:t>
            </a:r>
            <a:r>
              <a:rPr sz="2400" dirty="0">
                <a:latin typeface="Arial"/>
                <a:cs typeface="Arial"/>
              </a:rPr>
              <a:t>	o</a:t>
            </a:r>
            <a:r>
              <a:rPr sz="2400" spc="-5" dirty="0">
                <a:latin typeface="Arial"/>
                <a:cs typeface="Arial"/>
              </a:rPr>
              <a:t>f</a:t>
            </a:r>
            <a:r>
              <a:rPr sz="2400" dirty="0">
                <a:latin typeface="Arial"/>
                <a:cs typeface="Arial"/>
              </a:rPr>
              <a:t>	</a:t>
            </a:r>
            <a:r>
              <a:rPr sz="2400" spc="65" dirty="0">
                <a:latin typeface="Arial"/>
                <a:cs typeface="Arial"/>
              </a:rPr>
              <a:t>i</a:t>
            </a:r>
            <a:r>
              <a:rPr sz="2400" spc="100" dirty="0">
                <a:latin typeface="Arial"/>
                <a:cs typeface="Arial"/>
              </a:rPr>
              <a:t>t</a:t>
            </a:r>
            <a:r>
              <a:rPr sz="2400" spc="-185" dirty="0">
                <a:latin typeface="Arial"/>
                <a:cs typeface="Arial"/>
              </a:rPr>
              <a:t>s  </a:t>
            </a:r>
            <a:r>
              <a:rPr sz="2400" spc="-90" dirty="0">
                <a:latin typeface="Arial"/>
                <a:cs typeface="Arial"/>
              </a:rPr>
              <a:t>highest</a:t>
            </a:r>
            <a:r>
              <a:rPr sz="2400" spc="-190" dirty="0">
                <a:latin typeface="Arial"/>
                <a:cs typeface="Arial"/>
              </a:rPr>
              <a:t> </a:t>
            </a:r>
            <a:r>
              <a:rPr sz="2400" spc="-60" dirty="0">
                <a:latin typeface="Arial"/>
                <a:cs typeface="Arial"/>
              </a:rPr>
              <a:t>intensity,</a:t>
            </a:r>
            <a:r>
              <a:rPr sz="2400" spc="-204" dirty="0">
                <a:latin typeface="Arial"/>
                <a:cs typeface="Arial"/>
              </a:rPr>
              <a:t> </a:t>
            </a:r>
            <a:r>
              <a:rPr sz="2400" spc="-35" dirty="0">
                <a:latin typeface="Arial"/>
                <a:cs typeface="Arial"/>
              </a:rPr>
              <a:t>proportional</a:t>
            </a:r>
            <a:r>
              <a:rPr sz="2400" spc="-210" dirty="0">
                <a:latin typeface="Arial"/>
                <a:cs typeface="Arial"/>
              </a:rPr>
              <a:t> </a:t>
            </a:r>
            <a:r>
              <a:rPr sz="2400" spc="25" dirty="0">
                <a:latin typeface="Arial"/>
                <a:cs typeface="Arial"/>
              </a:rPr>
              <a:t>to</a:t>
            </a:r>
            <a:r>
              <a:rPr sz="2400" spc="-140" dirty="0">
                <a:latin typeface="Arial"/>
                <a:cs typeface="Arial"/>
              </a:rPr>
              <a:t> </a:t>
            </a:r>
            <a:r>
              <a:rPr sz="2400" spc="-20" dirty="0">
                <a:latin typeface="Arial"/>
                <a:cs typeface="Arial"/>
              </a:rPr>
              <a:t>the</a:t>
            </a:r>
            <a:r>
              <a:rPr sz="2400" spc="-165" dirty="0">
                <a:latin typeface="Arial"/>
                <a:cs typeface="Arial"/>
              </a:rPr>
              <a:t> </a:t>
            </a:r>
            <a:r>
              <a:rPr sz="2400" spc="-105" dirty="0">
                <a:latin typeface="Arial"/>
                <a:cs typeface="Arial"/>
              </a:rPr>
              <a:t>energy</a:t>
            </a:r>
            <a:r>
              <a:rPr sz="2400" spc="-160" dirty="0">
                <a:latin typeface="Arial"/>
                <a:cs typeface="Arial"/>
              </a:rPr>
              <a:t> </a:t>
            </a:r>
            <a:r>
              <a:rPr sz="2400" spc="75" dirty="0">
                <a:latin typeface="Arial"/>
                <a:cs typeface="Arial"/>
              </a:rPr>
              <a:t>it</a:t>
            </a:r>
            <a:r>
              <a:rPr sz="2400" spc="-155" dirty="0">
                <a:latin typeface="Arial"/>
                <a:cs typeface="Arial"/>
              </a:rPr>
              <a:t> </a:t>
            </a:r>
            <a:r>
              <a:rPr sz="2400" spc="-100" dirty="0">
                <a:latin typeface="Arial"/>
                <a:cs typeface="Arial"/>
              </a:rPr>
              <a:t>carries</a:t>
            </a:r>
            <a:endParaRPr sz="2400" dirty="0">
              <a:latin typeface="Arial"/>
              <a:cs typeface="Arial"/>
            </a:endParaRPr>
          </a:p>
          <a:p>
            <a:pPr>
              <a:lnSpc>
                <a:spcPct val="100000"/>
              </a:lnSpc>
              <a:spcBef>
                <a:spcPts val="40"/>
              </a:spcBef>
            </a:pPr>
            <a:endParaRPr sz="3000" dirty="0">
              <a:latin typeface="Arial"/>
              <a:cs typeface="Arial"/>
            </a:endParaRPr>
          </a:p>
          <a:p>
            <a:pPr marL="1710689" marR="5570855" indent="260350">
              <a:lnSpc>
                <a:spcPts val="2000"/>
              </a:lnSpc>
            </a:pPr>
            <a:r>
              <a:rPr sz="2000" spc="-5" dirty="0">
                <a:latin typeface="Times New Roman"/>
                <a:cs typeface="Times New Roman"/>
              </a:rPr>
              <a:t>Peak  amplitude</a:t>
            </a:r>
            <a:endParaRPr sz="2000" dirty="0">
              <a:latin typeface="Times New Roman"/>
              <a:cs typeface="Times New Roman"/>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6244" y="319785"/>
            <a:ext cx="2773045" cy="391160"/>
          </a:xfrm>
          <a:prstGeom prst="rect">
            <a:avLst/>
          </a:prstGeom>
        </p:spPr>
        <p:txBody>
          <a:bodyPr vert="horz" wrap="square" lIns="0" tIns="12700" rIns="0" bIns="0" rtlCol="0">
            <a:spAutoFit/>
          </a:bodyPr>
          <a:lstStyle/>
          <a:p>
            <a:pPr marL="12700">
              <a:lnSpc>
                <a:spcPct val="100000"/>
              </a:lnSpc>
              <a:spcBef>
                <a:spcPts val="100"/>
              </a:spcBef>
            </a:pPr>
            <a:r>
              <a:rPr sz="2400" b="1" spc="-170" dirty="0">
                <a:latin typeface="Arial"/>
                <a:cs typeface="Arial"/>
              </a:rPr>
              <a:t>Period </a:t>
            </a:r>
            <a:r>
              <a:rPr sz="2400" b="1" spc="-175" dirty="0">
                <a:latin typeface="Arial"/>
                <a:cs typeface="Arial"/>
              </a:rPr>
              <a:t>and</a:t>
            </a:r>
            <a:r>
              <a:rPr sz="2400" b="1" spc="-185" dirty="0">
                <a:latin typeface="Arial"/>
                <a:cs typeface="Arial"/>
              </a:rPr>
              <a:t> </a:t>
            </a:r>
            <a:r>
              <a:rPr sz="2400" b="1" spc="-200" dirty="0">
                <a:latin typeface="Arial"/>
                <a:cs typeface="Arial"/>
              </a:rPr>
              <a:t>Frequency</a:t>
            </a:r>
            <a:endParaRPr sz="2400">
              <a:latin typeface="Arial"/>
              <a:cs typeface="Arial"/>
            </a:endParaRPr>
          </a:p>
        </p:txBody>
      </p:sp>
      <p:sp>
        <p:nvSpPr>
          <p:cNvPr id="3" name="object 3"/>
          <p:cNvSpPr txBox="1"/>
          <p:nvPr/>
        </p:nvSpPr>
        <p:spPr>
          <a:xfrm>
            <a:off x="536244" y="685545"/>
            <a:ext cx="6630034" cy="1369060"/>
          </a:xfrm>
          <a:prstGeom prst="rect">
            <a:avLst/>
          </a:prstGeom>
        </p:spPr>
        <p:txBody>
          <a:bodyPr vert="horz" wrap="square" lIns="0" tIns="13335" rIns="0" bIns="0" rtlCol="0">
            <a:spAutoFit/>
          </a:bodyPr>
          <a:lstStyle/>
          <a:p>
            <a:pPr marL="262255" marR="5080" indent="-250190">
              <a:lnSpc>
                <a:spcPct val="100000"/>
              </a:lnSpc>
              <a:spcBef>
                <a:spcPts val="105"/>
              </a:spcBef>
              <a:buFont typeface="Wingdings"/>
              <a:buChar char=""/>
              <a:tabLst>
                <a:tab pos="296545" algn="l"/>
              </a:tabLst>
            </a:pPr>
            <a:r>
              <a:rPr dirty="0"/>
              <a:t>	</a:t>
            </a:r>
            <a:r>
              <a:rPr sz="2200" spc="-95" dirty="0">
                <a:latin typeface="Arial"/>
                <a:cs typeface="Arial"/>
              </a:rPr>
              <a:t>Period</a:t>
            </a:r>
            <a:r>
              <a:rPr sz="2200" spc="-165" dirty="0">
                <a:latin typeface="Arial"/>
                <a:cs typeface="Arial"/>
              </a:rPr>
              <a:t> </a:t>
            </a:r>
            <a:r>
              <a:rPr sz="2200" spc="-85" dirty="0">
                <a:latin typeface="Arial"/>
                <a:cs typeface="Arial"/>
              </a:rPr>
              <a:t>refers</a:t>
            </a:r>
            <a:r>
              <a:rPr sz="2200" spc="-135" dirty="0">
                <a:latin typeface="Arial"/>
                <a:cs typeface="Arial"/>
              </a:rPr>
              <a:t> </a:t>
            </a:r>
            <a:r>
              <a:rPr sz="2200" spc="20" dirty="0">
                <a:latin typeface="Arial"/>
                <a:cs typeface="Arial"/>
              </a:rPr>
              <a:t>to</a:t>
            </a:r>
            <a:r>
              <a:rPr sz="2200" spc="-125" dirty="0">
                <a:latin typeface="Arial"/>
                <a:cs typeface="Arial"/>
              </a:rPr>
              <a:t> </a:t>
            </a:r>
            <a:r>
              <a:rPr sz="2200" spc="-20" dirty="0">
                <a:latin typeface="Arial"/>
                <a:cs typeface="Arial"/>
              </a:rPr>
              <a:t>the</a:t>
            </a:r>
            <a:r>
              <a:rPr sz="2200" spc="-114" dirty="0">
                <a:latin typeface="Arial"/>
                <a:cs typeface="Arial"/>
              </a:rPr>
              <a:t> </a:t>
            </a:r>
            <a:r>
              <a:rPr sz="2200" spc="-55" dirty="0">
                <a:latin typeface="Arial"/>
                <a:cs typeface="Arial"/>
              </a:rPr>
              <a:t>amount</a:t>
            </a:r>
            <a:r>
              <a:rPr sz="2200" spc="-155" dirty="0">
                <a:latin typeface="Arial"/>
                <a:cs typeface="Arial"/>
              </a:rPr>
              <a:t> </a:t>
            </a:r>
            <a:r>
              <a:rPr sz="2200" spc="5" dirty="0">
                <a:latin typeface="Arial"/>
                <a:cs typeface="Arial"/>
              </a:rPr>
              <a:t>of</a:t>
            </a:r>
            <a:r>
              <a:rPr sz="2200" spc="-135" dirty="0">
                <a:latin typeface="Arial"/>
                <a:cs typeface="Arial"/>
              </a:rPr>
              <a:t> </a:t>
            </a:r>
            <a:r>
              <a:rPr sz="2200" spc="-20" dirty="0">
                <a:latin typeface="Arial"/>
                <a:cs typeface="Arial"/>
              </a:rPr>
              <a:t>time,</a:t>
            </a:r>
            <a:r>
              <a:rPr sz="2200" spc="-130" dirty="0">
                <a:latin typeface="Arial"/>
                <a:cs typeface="Arial"/>
              </a:rPr>
              <a:t> </a:t>
            </a:r>
            <a:r>
              <a:rPr sz="2200" spc="-25" dirty="0">
                <a:latin typeface="Arial"/>
                <a:cs typeface="Arial"/>
              </a:rPr>
              <a:t>in</a:t>
            </a:r>
            <a:r>
              <a:rPr sz="2200" spc="-145" dirty="0">
                <a:latin typeface="Arial"/>
                <a:cs typeface="Arial"/>
              </a:rPr>
              <a:t> </a:t>
            </a:r>
            <a:r>
              <a:rPr sz="2200" spc="-135" dirty="0">
                <a:latin typeface="Arial"/>
                <a:cs typeface="Arial"/>
              </a:rPr>
              <a:t>seconds, </a:t>
            </a:r>
            <a:r>
              <a:rPr sz="2200" spc="-170" dirty="0">
                <a:latin typeface="Arial"/>
                <a:cs typeface="Arial"/>
              </a:rPr>
              <a:t>a</a:t>
            </a:r>
            <a:r>
              <a:rPr sz="2200" spc="-135" dirty="0">
                <a:latin typeface="Arial"/>
                <a:cs typeface="Arial"/>
              </a:rPr>
              <a:t> </a:t>
            </a:r>
            <a:r>
              <a:rPr sz="2200" spc="-110" dirty="0">
                <a:latin typeface="Arial"/>
                <a:cs typeface="Arial"/>
              </a:rPr>
              <a:t>signal  </a:t>
            </a:r>
            <a:r>
              <a:rPr sz="2200" spc="-130" dirty="0">
                <a:latin typeface="Arial"/>
                <a:cs typeface="Arial"/>
              </a:rPr>
              <a:t>needs </a:t>
            </a:r>
            <a:r>
              <a:rPr sz="2200" spc="25" dirty="0">
                <a:latin typeface="Arial"/>
                <a:cs typeface="Arial"/>
              </a:rPr>
              <a:t>to </a:t>
            </a:r>
            <a:r>
              <a:rPr sz="2200" spc="-70" dirty="0">
                <a:latin typeface="Arial"/>
                <a:cs typeface="Arial"/>
              </a:rPr>
              <a:t>complete </a:t>
            </a:r>
            <a:r>
              <a:rPr sz="2200" spc="-105" dirty="0">
                <a:latin typeface="Arial"/>
                <a:cs typeface="Arial"/>
              </a:rPr>
              <a:t>1</a:t>
            </a:r>
            <a:r>
              <a:rPr sz="2200" spc="-350" dirty="0">
                <a:latin typeface="Arial"/>
                <a:cs typeface="Arial"/>
              </a:rPr>
              <a:t> </a:t>
            </a:r>
            <a:r>
              <a:rPr sz="2200" spc="-105" dirty="0">
                <a:latin typeface="Arial"/>
                <a:cs typeface="Arial"/>
              </a:rPr>
              <a:t>cycle.</a:t>
            </a:r>
            <a:endParaRPr sz="2200" dirty="0">
              <a:latin typeface="Arial"/>
              <a:cs typeface="Arial"/>
            </a:endParaRPr>
          </a:p>
          <a:p>
            <a:pPr marL="235585" indent="-223520">
              <a:lnSpc>
                <a:spcPct val="100000"/>
              </a:lnSpc>
              <a:spcBef>
                <a:spcPts val="5"/>
              </a:spcBef>
              <a:buFont typeface="Wingdings"/>
              <a:buChar char=""/>
              <a:tabLst>
                <a:tab pos="236220" algn="l"/>
              </a:tabLst>
            </a:pPr>
            <a:r>
              <a:rPr sz="2200" spc="-120" dirty="0">
                <a:latin typeface="Arial"/>
                <a:cs typeface="Arial"/>
              </a:rPr>
              <a:t>Frequency</a:t>
            </a:r>
            <a:r>
              <a:rPr sz="2200" spc="-180" dirty="0">
                <a:latin typeface="Arial"/>
                <a:cs typeface="Arial"/>
              </a:rPr>
              <a:t> </a:t>
            </a:r>
            <a:r>
              <a:rPr sz="2200" spc="-85" dirty="0">
                <a:latin typeface="Arial"/>
                <a:cs typeface="Arial"/>
              </a:rPr>
              <a:t>refers</a:t>
            </a:r>
            <a:r>
              <a:rPr sz="2200" spc="-135" dirty="0">
                <a:latin typeface="Arial"/>
                <a:cs typeface="Arial"/>
              </a:rPr>
              <a:t> </a:t>
            </a:r>
            <a:r>
              <a:rPr sz="2200" spc="20" dirty="0">
                <a:latin typeface="Arial"/>
                <a:cs typeface="Arial"/>
              </a:rPr>
              <a:t>to</a:t>
            </a:r>
            <a:r>
              <a:rPr sz="2200" spc="-105" dirty="0">
                <a:latin typeface="Arial"/>
                <a:cs typeface="Arial"/>
              </a:rPr>
              <a:t> </a:t>
            </a:r>
            <a:r>
              <a:rPr sz="2200" spc="-25" dirty="0">
                <a:latin typeface="Arial"/>
                <a:cs typeface="Arial"/>
              </a:rPr>
              <a:t>the</a:t>
            </a:r>
            <a:r>
              <a:rPr sz="2200" spc="-130" dirty="0">
                <a:latin typeface="Arial"/>
                <a:cs typeface="Arial"/>
              </a:rPr>
              <a:t> </a:t>
            </a:r>
            <a:r>
              <a:rPr sz="2200" spc="-65" dirty="0">
                <a:latin typeface="Arial"/>
                <a:cs typeface="Arial"/>
              </a:rPr>
              <a:t>number</a:t>
            </a:r>
            <a:r>
              <a:rPr sz="2200" spc="-155" dirty="0">
                <a:latin typeface="Arial"/>
                <a:cs typeface="Arial"/>
              </a:rPr>
              <a:t> </a:t>
            </a:r>
            <a:r>
              <a:rPr sz="2200" spc="5" dirty="0">
                <a:latin typeface="Arial"/>
                <a:cs typeface="Arial"/>
              </a:rPr>
              <a:t>of</a:t>
            </a:r>
            <a:r>
              <a:rPr sz="2200" spc="-114" dirty="0">
                <a:latin typeface="Arial"/>
                <a:cs typeface="Arial"/>
              </a:rPr>
              <a:t> </a:t>
            </a:r>
            <a:r>
              <a:rPr sz="2200" spc="-75" dirty="0">
                <a:latin typeface="Arial"/>
                <a:cs typeface="Arial"/>
              </a:rPr>
              <a:t>periods</a:t>
            </a:r>
            <a:r>
              <a:rPr sz="2200" spc="-155" dirty="0">
                <a:latin typeface="Arial"/>
                <a:cs typeface="Arial"/>
              </a:rPr>
              <a:t> </a:t>
            </a:r>
            <a:r>
              <a:rPr sz="2200" spc="-25" dirty="0">
                <a:latin typeface="Arial"/>
                <a:cs typeface="Arial"/>
              </a:rPr>
              <a:t>in</a:t>
            </a:r>
            <a:r>
              <a:rPr sz="2200" spc="-125" dirty="0">
                <a:latin typeface="Arial"/>
                <a:cs typeface="Arial"/>
              </a:rPr>
              <a:t> </a:t>
            </a:r>
            <a:r>
              <a:rPr sz="2200" spc="-105" dirty="0">
                <a:latin typeface="Arial"/>
                <a:cs typeface="Arial"/>
              </a:rPr>
              <a:t>1</a:t>
            </a:r>
            <a:r>
              <a:rPr sz="2200" spc="-125" dirty="0">
                <a:latin typeface="Arial"/>
                <a:cs typeface="Arial"/>
              </a:rPr>
              <a:t> </a:t>
            </a:r>
            <a:r>
              <a:rPr sz="2200" spc="-155" dirty="0">
                <a:latin typeface="Arial"/>
                <a:cs typeface="Arial"/>
              </a:rPr>
              <a:t>s.</a:t>
            </a:r>
            <a:endParaRPr sz="2200" dirty="0">
              <a:latin typeface="Arial"/>
              <a:cs typeface="Arial"/>
            </a:endParaRPr>
          </a:p>
          <a:p>
            <a:pPr marL="236220" indent="-224154">
              <a:lnSpc>
                <a:spcPct val="100000"/>
              </a:lnSpc>
              <a:buFont typeface="Wingdings"/>
              <a:buChar char=""/>
              <a:tabLst>
                <a:tab pos="236854" algn="l"/>
              </a:tabLst>
            </a:pPr>
            <a:r>
              <a:rPr sz="2200" spc="-120" dirty="0">
                <a:latin typeface="Arial"/>
                <a:cs typeface="Arial"/>
              </a:rPr>
              <a:t>Frequency</a:t>
            </a:r>
            <a:r>
              <a:rPr sz="2200" spc="-180" dirty="0">
                <a:latin typeface="Arial"/>
                <a:cs typeface="Arial"/>
              </a:rPr>
              <a:t> </a:t>
            </a:r>
            <a:r>
              <a:rPr sz="2200" spc="-105" dirty="0">
                <a:latin typeface="Arial"/>
                <a:cs typeface="Arial"/>
              </a:rPr>
              <a:t>and</a:t>
            </a:r>
            <a:r>
              <a:rPr sz="2200" spc="-125" dirty="0">
                <a:latin typeface="Arial"/>
                <a:cs typeface="Arial"/>
              </a:rPr>
              <a:t> </a:t>
            </a:r>
            <a:r>
              <a:rPr sz="2200" spc="-45" dirty="0">
                <a:latin typeface="Arial"/>
                <a:cs typeface="Arial"/>
              </a:rPr>
              <a:t>period</a:t>
            </a:r>
            <a:r>
              <a:rPr sz="2200" spc="-170" dirty="0">
                <a:latin typeface="Arial"/>
                <a:cs typeface="Arial"/>
              </a:rPr>
              <a:t> </a:t>
            </a:r>
            <a:r>
              <a:rPr sz="2200" spc="-100" dirty="0">
                <a:latin typeface="Arial"/>
                <a:cs typeface="Arial"/>
              </a:rPr>
              <a:t>are</a:t>
            </a:r>
            <a:r>
              <a:rPr sz="2200" spc="-130" dirty="0">
                <a:latin typeface="Arial"/>
                <a:cs typeface="Arial"/>
              </a:rPr>
              <a:t> </a:t>
            </a:r>
            <a:r>
              <a:rPr sz="2200" spc="-20" dirty="0">
                <a:latin typeface="Arial"/>
                <a:cs typeface="Arial"/>
              </a:rPr>
              <a:t>the</a:t>
            </a:r>
            <a:r>
              <a:rPr sz="2200" spc="-135" dirty="0">
                <a:latin typeface="Arial"/>
                <a:cs typeface="Arial"/>
              </a:rPr>
              <a:t> </a:t>
            </a:r>
            <a:r>
              <a:rPr sz="2200" spc="-105" dirty="0">
                <a:latin typeface="Arial"/>
                <a:cs typeface="Arial"/>
              </a:rPr>
              <a:t>inverse</a:t>
            </a:r>
            <a:r>
              <a:rPr sz="2200" spc="-110" dirty="0">
                <a:latin typeface="Arial"/>
                <a:cs typeface="Arial"/>
              </a:rPr>
              <a:t> </a:t>
            </a:r>
            <a:r>
              <a:rPr sz="2200" spc="5" dirty="0">
                <a:latin typeface="Arial"/>
                <a:cs typeface="Arial"/>
              </a:rPr>
              <a:t>of</a:t>
            </a:r>
            <a:r>
              <a:rPr sz="2200" spc="-135" dirty="0">
                <a:latin typeface="Arial"/>
                <a:cs typeface="Arial"/>
              </a:rPr>
              <a:t> </a:t>
            </a:r>
            <a:r>
              <a:rPr sz="2200" spc="-130" dirty="0">
                <a:latin typeface="Arial"/>
                <a:cs typeface="Arial"/>
              </a:rPr>
              <a:t>each</a:t>
            </a:r>
            <a:r>
              <a:rPr sz="2200" spc="-145" dirty="0">
                <a:latin typeface="Arial"/>
                <a:cs typeface="Arial"/>
              </a:rPr>
              <a:t> </a:t>
            </a:r>
            <a:r>
              <a:rPr sz="2200" spc="-60" dirty="0">
                <a:latin typeface="Arial"/>
                <a:cs typeface="Arial"/>
              </a:rPr>
              <a:t>other.</a:t>
            </a:r>
            <a:endParaRPr sz="2200" dirty="0">
              <a:latin typeface="Arial"/>
              <a:cs typeface="Arial"/>
            </a:endParaRPr>
          </a:p>
        </p:txBody>
      </p:sp>
      <p:grpSp>
        <p:nvGrpSpPr>
          <p:cNvPr id="4" name="object 4"/>
          <p:cNvGrpSpPr/>
          <p:nvPr/>
        </p:nvGrpSpPr>
        <p:grpSpPr>
          <a:xfrm>
            <a:off x="685800" y="2286000"/>
            <a:ext cx="6705600" cy="4238625"/>
            <a:chOff x="685800" y="2286000"/>
            <a:chExt cx="6705600" cy="4238625"/>
          </a:xfrm>
        </p:grpSpPr>
        <p:sp>
          <p:nvSpPr>
            <p:cNvPr id="5" name="object 5"/>
            <p:cNvSpPr/>
            <p:nvPr/>
          </p:nvSpPr>
          <p:spPr>
            <a:xfrm>
              <a:off x="2757022" y="2542309"/>
              <a:ext cx="2181803" cy="42718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685800" y="2286000"/>
              <a:ext cx="6705600" cy="4238625"/>
            </a:xfrm>
            <a:prstGeom prst="rect">
              <a:avLst/>
            </a:prstGeom>
            <a:blipFill>
              <a:blip r:embed="rId3" cstate="print"/>
              <a:stretch>
                <a:fillRect/>
              </a:stretch>
            </a:blipFill>
          </p:spPr>
          <p:txBody>
            <a:bodyPr wrap="square" lIns="0" tIns="0" rIns="0" bIns="0" rtlCol="0"/>
            <a:lstStyle/>
            <a:p>
              <a:endParaRPr/>
            </a:p>
          </p:txBody>
        </p:sp>
      </p:gr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8644" y="548385"/>
            <a:ext cx="776605" cy="391160"/>
          </a:xfrm>
          <a:prstGeom prst="rect">
            <a:avLst/>
          </a:prstGeom>
        </p:spPr>
        <p:txBody>
          <a:bodyPr vert="horz" wrap="square" lIns="0" tIns="12700" rIns="0" bIns="0" rtlCol="0">
            <a:spAutoFit/>
          </a:bodyPr>
          <a:lstStyle/>
          <a:p>
            <a:pPr marL="12700">
              <a:lnSpc>
                <a:spcPct val="100000"/>
              </a:lnSpc>
              <a:spcBef>
                <a:spcPts val="100"/>
              </a:spcBef>
            </a:pPr>
            <a:r>
              <a:rPr sz="2400" b="1" spc="-240" dirty="0">
                <a:latin typeface="Arial"/>
                <a:cs typeface="Arial"/>
              </a:rPr>
              <a:t>Phase</a:t>
            </a:r>
            <a:endParaRPr sz="2400">
              <a:latin typeface="Arial"/>
              <a:cs typeface="Arial"/>
            </a:endParaRPr>
          </a:p>
        </p:txBody>
      </p:sp>
      <p:sp>
        <p:nvSpPr>
          <p:cNvPr id="3" name="object 3"/>
          <p:cNvSpPr txBox="1"/>
          <p:nvPr/>
        </p:nvSpPr>
        <p:spPr>
          <a:xfrm>
            <a:off x="688644" y="914222"/>
            <a:ext cx="7066280" cy="697865"/>
          </a:xfrm>
          <a:prstGeom prst="rect">
            <a:avLst/>
          </a:prstGeom>
        </p:spPr>
        <p:txBody>
          <a:bodyPr vert="horz" wrap="square" lIns="0" tIns="13970" rIns="0" bIns="0" rtlCol="0">
            <a:spAutoFit/>
          </a:bodyPr>
          <a:lstStyle/>
          <a:p>
            <a:pPr marL="236220" indent="-224154">
              <a:lnSpc>
                <a:spcPct val="100000"/>
              </a:lnSpc>
              <a:spcBef>
                <a:spcPts val="110"/>
              </a:spcBef>
              <a:buSzPct val="95454"/>
              <a:buFont typeface="Wingdings"/>
              <a:buChar char=""/>
              <a:tabLst>
                <a:tab pos="236854" algn="l"/>
              </a:tabLst>
            </a:pPr>
            <a:r>
              <a:rPr sz="2200" spc="-155" dirty="0">
                <a:latin typeface="Arial"/>
                <a:cs typeface="Arial"/>
              </a:rPr>
              <a:t>The</a:t>
            </a:r>
            <a:r>
              <a:rPr sz="2200" spc="-160" dirty="0">
                <a:latin typeface="Arial"/>
                <a:cs typeface="Arial"/>
              </a:rPr>
              <a:t> </a:t>
            </a:r>
            <a:r>
              <a:rPr sz="2200" spc="-15" dirty="0">
                <a:latin typeface="Arial"/>
                <a:cs typeface="Arial"/>
              </a:rPr>
              <a:t>term</a:t>
            </a:r>
            <a:r>
              <a:rPr sz="2200" spc="-125" dirty="0">
                <a:latin typeface="Arial"/>
                <a:cs typeface="Arial"/>
              </a:rPr>
              <a:t> phase,</a:t>
            </a:r>
            <a:r>
              <a:rPr sz="2200" spc="-135" dirty="0">
                <a:latin typeface="Arial"/>
                <a:cs typeface="Arial"/>
              </a:rPr>
              <a:t> </a:t>
            </a:r>
            <a:r>
              <a:rPr sz="2200" spc="-10" dirty="0">
                <a:latin typeface="Arial"/>
                <a:cs typeface="Arial"/>
              </a:rPr>
              <a:t>or</a:t>
            </a:r>
            <a:r>
              <a:rPr sz="2200" spc="-135" dirty="0">
                <a:latin typeface="Arial"/>
                <a:cs typeface="Arial"/>
              </a:rPr>
              <a:t> phase</a:t>
            </a:r>
            <a:r>
              <a:rPr sz="2200" spc="-130" dirty="0">
                <a:latin typeface="Arial"/>
                <a:cs typeface="Arial"/>
              </a:rPr>
              <a:t> </a:t>
            </a:r>
            <a:r>
              <a:rPr sz="2200" spc="-30" dirty="0">
                <a:latin typeface="Arial"/>
                <a:cs typeface="Arial"/>
              </a:rPr>
              <a:t>shift,</a:t>
            </a:r>
            <a:r>
              <a:rPr sz="2200" spc="-110" dirty="0">
                <a:latin typeface="Arial"/>
                <a:cs typeface="Arial"/>
              </a:rPr>
              <a:t> describes</a:t>
            </a:r>
            <a:r>
              <a:rPr sz="2200" spc="-150" dirty="0">
                <a:latin typeface="Arial"/>
                <a:cs typeface="Arial"/>
              </a:rPr>
              <a:t> </a:t>
            </a:r>
            <a:r>
              <a:rPr sz="2200" spc="-20" dirty="0">
                <a:latin typeface="Arial"/>
                <a:cs typeface="Arial"/>
              </a:rPr>
              <a:t>the</a:t>
            </a:r>
            <a:r>
              <a:rPr sz="2200" spc="-135" dirty="0">
                <a:latin typeface="Arial"/>
                <a:cs typeface="Arial"/>
              </a:rPr>
              <a:t> </a:t>
            </a:r>
            <a:r>
              <a:rPr sz="2200" spc="-45" dirty="0">
                <a:latin typeface="Arial"/>
                <a:cs typeface="Arial"/>
              </a:rPr>
              <a:t>position</a:t>
            </a:r>
            <a:r>
              <a:rPr sz="2200" spc="-155" dirty="0">
                <a:latin typeface="Arial"/>
                <a:cs typeface="Arial"/>
              </a:rPr>
              <a:t> </a:t>
            </a:r>
            <a:r>
              <a:rPr sz="2200" spc="5" dirty="0">
                <a:latin typeface="Arial"/>
                <a:cs typeface="Arial"/>
              </a:rPr>
              <a:t>of</a:t>
            </a:r>
            <a:r>
              <a:rPr sz="2200" spc="-114" dirty="0">
                <a:latin typeface="Arial"/>
                <a:cs typeface="Arial"/>
              </a:rPr>
              <a:t> </a:t>
            </a:r>
            <a:r>
              <a:rPr sz="2200" spc="-20" dirty="0">
                <a:latin typeface="Arial"/>
                <a:cs typeface="Arial"/>
              </a:rPr>
              <a:t>the</a:t>
            </a:r>
            <a:endParaRPr sz="2200">
              <a:latin typeface="Arial"/>
              <a:cs typeface="Arial"/>
            </a:endParaRPr>
          </a:p>
          <a:p>
            <a:pPr marL="326390">
              <a:lnSpc>
                <a:spcPct val="100000"/>
              </a:lnSpc>
            </a:pPr>
            <a:r>
              <a:rPr sz="2200" spc="-75" dirty="0">
                <a:latin typeface="Arial"/>
                <a:cs typeface="Arial"/>
              </a:rPr>
              <a:t>waveform </a:t>
            </a:r>
            <a:r>
              <a:rPr sz="2200" spc="-50" dirty="0">
                <a:latin typeface="Arial"/>
                <a:cs typeface="Arial"/>
              </a:rPr>
              <a:t>relative </a:t>
            </a:r>
            <a:r>
              <a:rPr sz="2200" spc="20" dirty="0">
                <a:latin typeface="Arial"/>
                <a:cs typeface="Arial"/>
              </a:rPr>
              <a:t>to </a:t>
            </a:r>
            <a:r>
              <a:rPr sz="2200" spc="-10" dirty="0">
                <a:latin typeface="Arial"/>
                <a:cs typeface="Arial"/>
              </a:rPr>
              <a:t>time</a:t>
            </a:r>
            <a:r>
              <a:rPr sz="2200" spc="-475" dirty="0">
                <a:latin typeface="Arial"/>
                <a:cs typeface="Arial"/>
              </a:rPr>
              <a:t> </a:t>
            </a:r>
            <a:r>
              <a:rPr sz="2200" spc="-80" dirty="0">
                <a:latin typeface="Arial"/>
                <a:cs typeface="Arial"/>
              </a:rPr>
              <a:t>0.</a:t>
            </a:r>
            <a:endParaRPr sz="2200">
              <a:latin typeface="Arial"/>
              <a:cs typeface="Arial"/>
            </a:endParaRPr>
          </a:p>
        </p:txBody>
      </p:sp>
      <p:sp>
        <p:nvSpPr>
          <p:cNvPr id="4" name="object 4"/>
          <p:cNvSpPr/>
          <p:nvPr/>
        </p:nvSpPr>
        <p:spPr>
          <a:xfrm>
            <a:off x="849521" y="1829183"/>
            <a:ext cx="7143980" cy="410270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07340" y="0"/>
            <a:ext cx="8295640" cy="6565900"/>
          </a:xfrm>
          <a:prstGeom prst="rect">
            <a:avLst/>
          </a:prstGeom>
        </p:spPr>
        <p:txBody>
          <a:bodyPr vert="horz" wrap="square" lIns="0" tIns="12065" rIns="0" bIns="0" rtlCol="0">
            <a:spAutoFit/>
          </a:bodyPr>
          <a:lstStyle/>
          <a:p>
            <a:pPr marL="174625" marR="288290" indent="-174625">
              <a:lnSpc>
                <a:spcPct val="150000"/>
              </a:lnSpc>
              <a:spcBef>
                <a:spcPts val="95"/>
              </a:spcBef>
              <a:buChar char="•"/>
              <a:tabLst>
                <a:tab pos="174625" algn="l"/>
              </a:tabLst>
            </a:pPr>
            <a:r>
              <a:rPr sz="2200" spc="-190" dirty="0">
                <a:latin typeface="Arial"/>
                <a:cs typeface="Arial"/>
              </a:rPr>
              <a:t>A </a:t>
            </a:r>
            <a:r>
              <a:rPr sz="2200" spc="-110" dirty="0">
                <a:latin typeface="Arial"/>
                <a:cs typeface="Arial"/>
              </a:rPr>
              <a:t>sine </a:t>
            </a:r>
            <a:r>
              <a:rPr sz="2200" spc="-130" dirty="0">
                <a:latin typeface="Arial"/>
                <a:cs typeface="Arial"/>
              </a:rPr>
              <a:t>wave </a:t>
            </a:r>
            <a:r>
              <a:rPr sz="2200" spc="10" dirty="0">
                <a:latin typeface="Arial"/>
                <a:cs typeface="Arial"/>
              </a:rPr>
              <a:t>with </a:t>
            </a:r>
            <a:r>
              <a:rPr sz="2200" spc="-170" dirty="0">
                <a:latin typeface="Arial"/>
                <a:cs typeface="Arial"/>
              </a:rPr>
              <a:t>a </a:t>
            </a:r>
            <a:r>
              <a:rPr sz="2200" spc="-135" dirty="0">
                <a:latin typeface="Arial"/>
                <a:cs typeface="Arial"/>
              </a:rPr>
              <a:t>phase </a:t>
            </a:r>
            <a:r>
              <a:rPr sz="2200" spc="-10" dirty="0">
                <a:latin typeface="Arial"/>
                <a:cs typeface="Arial"/>
              </a:rPr>
              <a:t>of </a:t>
            </a:r>
            <a:r>
              <a:rPr sz="2200" spc="-65" dirty="0">
                <a:latin typeface="Arial"/>
                <a:cs typeface="Arial"/>
              </a:rPr>
              <a:t>0° </a:t>
            </a:r>
            <a:r>
              <a:rPr sz="2200" spc="-70" dirty="0">
                <a:latin typeface="Arial"/>
                <a:cs typeface="Arial"/>
              </a:rPr>
              <a:t>starts </a:t>
            </a:r>
            <a:r>
              <a:rPr sz="2200" spc="-35" dirty="0">
                <a:latin typeface="Arial"/>
                <a:cs typeface="Arial"/>
              </a:rPr>
              <a:t>at </a:t>
            </a:r>
            <a:r>
              <a:rPr sz="2200" spc="-15" dirty="0">
                <a:latin typeface="Arial"/>
                <a:cs typeface="Arial"/>
              </a:rPr>
              <a:t>time </a:t>
            </a:r>
            <a:r>
              <a:rPr sz="2200" spc="-105" dirty="0">
                <a:latin typeface="Arial"/>
                <a:cs typeface="Arial"/>
              </a:rPr>
              <a:t>0 </a:t>
            </a:r>
            <a:r>
              <a:rPr sz="2200" spc="15" dirty="0">
                <a:latin typeface="Arial"/>
                <a:cs typeface="Arial"/>
              </a:rPr>
              <a:t>with</a:t>
            </a:r>
            <a:r>
              <a:rPr sz="2200" spc="-434" dirty="0">
                <a:latin typeface="Arial"/>
                <a:cs typeface="Arial"/>
              </a:rPr>
              <a:t> </a:t>
            </a:r>
            <a:r>
              <a:rPr sz="2200" spc="-170" dirty="0">
                <a:latin typeface="Arial"/>
                <a:cs typeface="Arial"/>
              </a:rPr>
              <a:t>a </a:t>
            </a:r>
            <a:r>
              <a:rPr sz="2200" spc="-120" dirty="0">
                <a:latin typeface="Arial"/>
                <a:cs typeface="Arial"/>
              </a:rPr>
              <a:t>zero </a:t>
            </a:r>
            <a:r>
              <a:rPr sz="2200" spc="-55" dirty="0">
                <a:latin typeface="Arial"/>
                <a:cs typeface="Arial"/>
              </a:rPr>
              <a:t>amplitude.  </a:t>
            </a:r>
            <a:r>
              <a:rPr sz="2200" spc="-160" dirty="0">
                <a:highlight>
                  <a:srgbClr val="FFFF00"/>
                </a:highlight>
                <a:latin typeface="Arial"/>
                <a:cs typeface="Arial"/>
              </a:rPr>
              <a:t>The </a:t>
            </a:r>
            <a:r>
              <a:rPr sz="2200" spc="-50" dirty="0">
                <a:highlight>
                  <a:srgbClr val="FFFF00"/>
                </a:highlight>
                <a:latin typeface="Arial"/>
                <a:cs typeface="Arial"/>
              </a:rPr>
              <a:t>amplitude </a:t>
            </a:r>
            <a:r>
              <a:rPr sz="2200" spc="-114" dirty="0">
                <a:highlight>
                  <a:srgbClr val="FFFF00"/>
                </a:highlight>
                <a:latin typeface="Arial"/>
                <a:cs typeface="Arial"/>
              </a:rPr>
              <a:t>is</a:t>
            </a:r>
            <a:r>
              <a:rPr sz="2200" spc="-210" dirty="0">
                <a:highlight>
                  <a:srgbClr val="FFFF00"/>
                </a:highlight>
                <a:latin typeface="Arial"/>
                <a:cs typeface="Arial"/>
              </a:rPr>
              <a:t> </a:t>
            </a:r>
            <a:r>
              <a:rPr sz="2200" spc="-95" dirty="0">
                <a:highlight>
                  <a:srgbClr val="FFFF00"/>
                </a:highlight>
                <a:latin typeface="Arial"/>
                <a:cs typeface="Arial"/>
              </a:rPr>
              <a:t>increasing.</a:t>
            </a:r>
            <a:endParaRPr sz="2200" dirty="0">
              <a:highlight>
                <a:srgbClr val="FFFF00"/>
              </a:highlight>
              <a:latin typeface="Arial"/>
              <a:cs typeface="Arial"/>
            </a:endParaRPr>
          </a:p>
          <a:p>
            <a:pPr marL="173990" indent="-161925">
              <a:lnSpc>
                <a:spcPct val="100000"/>
              </a:lnSpc>
              <a:spcBef>
                <a:spcPts val="1325"/>
              </a:spcBef>
              <a:buChar char="•"/>
              <a:tabLst>
                <a:tab pos="174625" algn="l"/>
              </a:tabLst>
            </a:pPr>
            <a:r>
              <a:rPr sz="2200" spc="-190" dirty="0">
                <a:latin typeface="Arial"/>
                <a:cs typeface="Arial"/>
              </a:rPr>
              <a:t>A </a:t>
            </a:r>
            <a:r>
              <a:rPr sz="2200" spc="-110" dirty="0">
                <a:latin typeface="Arial"/>
                <a:cs typeface="Arial"/>
              </a:rPr>
              <a:t>sine </a:t>
            </a:r>
            <a:r>
              <a:rPr sz="2200" spc="-130" dirty="0">
                <a:latin typeface="Arial"/>
                <a:cs typeface="Arial"/>
              </a:rPr>
              <a:t>wave </a:t>
            </a:r>
            <a:r>
              <a:rPr sz="2200" spc="10" dirty="0">
                <a:latin typeface="Arial"/>
                <a:cs typeface="Arial"/>
              </a:rPr>
              <a:t>with </a:t>
            </a:r>
            <a:r>
              <a:rPr sz="2200" spc="-170" dirty="0">
                <a:latin typeface="Arial"/>
                <a:cs typeface="Arial"/>
              </a:rPr>
              <a:t>a </a:t>
            </a:r>
            <a:r>
              <a:rPr sz="2200" spc="-135" dirty="0">
                <a:latin typeface="Arial"/>
                <a:cs typeface="Arial"/>
              </a:rPr>
              <a:t>phase </a:t>
            </a:r>
            <a:r>
              <a:rPr sz="2200" spc="-10" dirty="0">
                <a:latin typeface="Arial"/>
                <a:cs typeface="Arial"/>
              </a:rPr>
              <a:t>of </a:t>
            </a:r>
            <a:r>
              <a:rPr sz="2200" spc="-75" dirty="0">
                <a:latin typeface="Arial"/>
                <a:cs typeface="Arial"/>
              </a:rPr>
              <a:t>90° </a:t>
            </a:r>
            <a:r>
              <a:rPr sz="2200" spc="-65" dirty="0">
                <a:latin typeface="Arial"/>
                <a:cs typeface="Arial"/>
              </a:rPr>
              <a:t>starts </a:t>
            </a:r>
            <a:r>
              <a:rPr sz="2200" spc="-35" dirty="0">
                <a:latin typeface="Arial"/>
                <a:cs typeface="Arial"/>
              </a:rPr>
              <a:t>at </a:t>
            </a:r>
            <a:r>
              <a:rPr sz="2200" spc="-20" dirty="0">
                <a:latin typeface="Arial"/>
                <a:cs typeface="Arial"/>
              </a:rPr>
              <a:t>time </a:t>
            </a:r>
            <a:r>
              <a:rPr sz="2200" spc="-105" dirty="0">
                <a:latin typeface="Arial"/>
                <a:cs typeface="Arial"/>
              </a:rPr>
              <a:t>0 </a:t>
            </a:r>
            <a:r>
              <a:rPr sz="2200" spc="15" dirty="0">
                <a:latin typeface="Arial"/>
                <a:cs typeface="Arial"/>
              </a:rPr>
              <a:t>with</a:t>
            </a:r>
            <a:r>
              <a:rPr sz="2200" spc="-425" dirty="0">
                <a:latin typeface="Arial"/>
                <a:cs typeface="Arial"/>
              </a:rPr>
              <a:t> </a:t>
            </a:r>
            <a:r>
              <a:rPr sz="2200" spc="-170" dirty="0">
                <a:latin typeface="Arial"/>
                <a:cs typeface="Arial"/>
              </a:rPr>
              <a:t>a </a:t>
            </a:r>
            <a:r>
              <a:rPr sz="2200" spc="-120" dirty="0">
                <a:latin typeface="Arial"/>
                <a:cs typeface="Arial"/>
              </a:rPr>
              <a:t>peak </a:t>
            </a:r>
            <a:r>
              <a:rPr sz="2200" spc="-55" dirty="0">
                <a:latin typeface="Arial"/>
                <a:cs typeface="Arial"/>
              </a:rPr>
              <a:t>amplitude.</a:t>
            </a:r>
            <a:endParaRPr sz="2200" dirty="0">
              <a:latin typeface="Arial"/>
              <a:cs typeface="Arial"/>
            </a:endParaRPr>
          </a:p>
          <a:p>
            <a:pPr marL="201930">
              <a:lnSpc>
                <a:spcPct val="100000"/>
              </a:lnSpc>
              <a:spcBef>
                <a:spcPts val="1320"/>
              </a:spcBef>
            </a:pPr>
            <a:r>
              <a:rPr sz="2200" spc="-155" dirty="0">
                <a:highlight>
                  <a:srgbClr val="FFFF00"/>
                </a:highlight>
                <a:latin typeface="Arial"/>
                <a:cs typeface="Arial"/>
              </a:rPr>
              <a:t>The </a:t>
            </a:r>
            <a:r>
              <a:rPr sz="2200" spc="-50" dirty="0">
                <a:highlight>
                  <a:srgbClr val="FFFF00"/>
                </a:highlight>
                <a:latin typeface="Arial"/>
                <a:cs typeface="Arial"/>
              </a:rPr>
              <a:t>amplitude </a:t>
            </a:r>
            <a:r>
              <a:rPr sz="2200" spc="-114" dirty="0">
                <a:highlight>
                  <a:srgbClr val="FFFF00"/>
                </a:highlight>
                <a:latin typeface="Arial"/>
                <a:cs typeface="Arial"/>
              </a:rPr>
              <a:t>is</a:t>
            </a:r>
            <a:r>
              <a:rPr sz="2200" spc="-215" dirty="0">
                <a:highlight>
                  <a:srgbClr val="FFFF00"/>
                </a:highlight>
                <a:latin typeface="Arial"/>
                <a:cs typeface="Arial"/>
              </a:rPr>
              <a:t> </a:t>
            </a:r>
            <a:r>
              <a:rPr sz="2200" spc="-110" dirty="0">
                <a:highlight>
                  <a:srgbClr val="FFFF00"/>
                </a:highlight>
                <a:latin typeface="Arial"/>
                <a:cs typeface="Arial"/>
              </a:rPr>
              <a:t>decreasing</a:t>
            </a:r>
            <a:r>
              <a:rPr sz="2200" spc="-110" dirty="0">
                <a:latin typeface="Arial"/>
                <a:cs typeface="Arial"/>
              </a:rPr>
              <a:t>.</a:t>
            </a:r>
            <a:endParaRPr sz="2200" dirty="0">
              <a:latin typeface="Arial"/>
              <a:cs typeface="Arial"/>
            </a:endParaRPr>
          </a:p>
          <a:p>
            <a:pPr marL="137160" marR="5080" indent="-125095">
              <a:lnSpc>
                <a:spcPts val="3960"/>
              </a:lnSpc>
              <a:spcBef>
                <a:spcPts val="355"/>
              </a:spcBef>
              <a:buFont typeface="Arial"/>
              <a:buChar char="•"/>
              <a:tabLst>
                <a:tab pos="174625" algn="l"/>
              </a:tabLst>
            </a:pPr>
            <a:r>
              <a:rPr dirty="0"/>
              <a:t>	</a:t>
            </a:r>
            <a:r>
              <a:rPr sz="2200" spc="-190" dirty="0">
                <a:latin typeface="Arial"/>
                <a:cs typeface="Arial"/>
              </a:rPr>
              <a:t>A </a:t>
            </a:r>
            <a:r>
              <a:rPr sz="2200" spc="-110" dirty="0">
                <a:latin typeface="Arial"/>
                <a:cs typeface="Arial"/>
              </a:rPr>
              <a:t>sine </a:t>
            </a:r>
            <a:r>
              <a:rPr sz="2200" spc="-130" dirty="0">
                <a:latin typeface="Arial"/>
                <a:cs typeface="Arial"/>
              </a:rPr>
              <a:t>wave </a:t>
            </a:r>
            <a:r>
              <a:rPr sz="2200" spc="10" dirty="0">
                <a:latin typeface="Arial"/>
                <a:cs typeface="Arial"/>
              </a:rPr>
              <a:t>with </a:t>
            </a:r>
            <a:r>
              <a:rPr sz="2200" spc="-170" dirty="0">
                <a:latin typeface="Arial"/>
                <a:cs typeface="Arial"/>
              </a:rPr>
              <a:t>a </a:t>
            </a:r>
            <a:r>
              <a:rPr sz="2200" spc="-135" dirty="0">
                <a:latin typeface="Arial"/>
                <a:cs typeface="Arial"/>
              </a:rPr>
              <a:t>phase </a:t>
            </a:r>
            <a:r>
              <a:rPr sz="2200" spc="-10" dirty="0">
                <a:latin typeface="Arial"/>
                <a:cs typeface="Arial"/>
              </a:rPr>
              <a:t>of </a:t>
            </a:r>
            <a:r>
              <a:rPr sz="2200" spc="-85" dirty="0">
                <a:latin typeface="Arial"/>
                <a:cs typeface="Arial"/>
              </a:rPr>
              <a:t>180° </a:t>
            </a:r>
            <a:r>
              <a:rPr sz="2200" spc="-65" dirty="0">
                <a:latin typeface="Arial"/>
                <a:cs typeface="Arial"/>
              </a:rPr>
              <a:t>starts </a:t>
            </a:r>
            <a:r>
              <a:rPr sz="2200" spc="-45" dirty="0">
                <a:latin typeface="Arial"/>
                <a:cs typeface="Arial"/>
              </a:rPr>
              <a:t>at </a:t>
            </a:r>
            <a:r>
              <a:rPr sz="2200" spc="-20" dirty="0">
                <a:latin typeface="Arial"/>
                <a:cs typeface="Arial"/>
              </a:rPr>
              <a:t>time </a:t>
            </a:r>
            <a:r>
              <a:rPr sz="2200" spc="-105" dirty="0">
                <a:latin typeface="Arial"/>
                <a:cs typeface="Arial"/>
              </a:rPr>
              <a:t>0 </a:t>
            </a:r>
            <a:r>
              <a:rPr sz="2200" spc="10" dirty="0">
                <a:latin typeface="Arial"/>
                <a:cs typeface="Arial"/>
              </a:rPr>
              <a:t>with</a:t>
            </a:r>
            <a:r>
              <a:rPr sz="2200" spc="-405" dirty="0">
                <a:latin typeface="Arial"/>
                <a:cs typeface="Arial"/>
              </a:rPr>
              <a:t> </a:t>
            </a:r>
            <a:r>
              <a:rPr sz="2200" spc="-170" dirty="0">
                <a:latin typeface="Arial"/>
                <a:cs typeface="Arial"/>
              </a:rPr>
              <a:t>a </a:t>
            </a:r>
            <a:r>
              <a:rPr sz="2200" spc="-114" dirty="0">
                <a:latin typeface="Arial"/>
                <a:cs typeface="Arial"/>
              </a:rPr>
              <a:t>zero </a:t>
            </a:r>
            <a:r>
              <a:rPr sz="2200" spc="-55" dirty="0">
                <a:latin typeface="Arial"/>
                <a:cs typeface="Arial"/>
              </a:rPr>
              <a:t>amplitude.  </a:t>
            </a:r>
            <a:r>
              <a:rPr sz="2200" spc="-160" dirty="0">
                <a:highlight>
                  <a:srgbClr val="FFFF00"/>
                </a:highlight>
                <a:latin typeface="Arial"/>
                <a:cs typeface="Arial"/>
              </a:rPr>
              <a:t>The </a:t>
            </a:r>
            <a:r>
              <a:rPr sz="2200" spc="-50" dirty="0">
                <a:highlight>
                  <a:srgbClr val="FFFF00"/>
                </a:highlight>
                <a:latin typeface="Arial"/>
                <a:cs typeface="Arial"/>
              </a:rPr>
              <a:t>amplitude </a:t>
            </a:r>
            <a:r>
              <a:rPr sz="2200" spc="-114" dirty="0">
                <a:highlight>
                  <a:srgbClr val="FFFF00"/>
                </a:highlight>
                <a:latin typeface="Arial"/>
                <a:cs typeface="Arial"/>
              </a:rPr>
              <a:t>is</a:t>
            </a:r>
            <a:r>
              <a:rPr sz="2200" spc="-185" dirty="0">
                <a:highlight>
                  <a:srgbClr val="FFFF00"/>
                </a:highlight>
                <a:latin typeface="Arial"/>
                <a:cs typeface="Arial"/>
              </a:rPr>
              <a:t> </a:t>
            </a:r>
            <a:r>
              <a:rPr sz="2200" spc="-110" dirty="0">
                <a:highlight>
                  <a:srgbClr val="FFFF00"/>
                </a:highlight>
                <a:latin typeface="Arial"/>
                <a:cs typeface="Arial"/>
              </a:rPr>
              <a:t>decreasing</a:t>
            </a:r>
            <a:r>
              <a:rPr sz="2200" spc="-110" dirty="0">
                <a:latin typeface="Arial"/>
                <a:cs typeface="Arial"/>
              </a:rPr>
              <a:t>.</a:t>
            </a:r>
            <a:endParaRPr sz="2200" dirty="0">
              <a:latin typeface="Arial"/>
              <a:cs typeface="Arial"/>
            </a:endParaRPr>
          </a:p>
          <a:p>
            <a:pPr marL="236854" marR="661035" indent="-236854">
              <a:lnSpc>
                <a:spcPts val="3960"/>
              </a:lnSpc>
              <a:spcBef>
                <a:spcPts val="5"/>
              </a:spcBef>
              <a:buSzPct val="95454"/>
              <a:buFont typeface="Wingdings"/>
              <a:buChar char=""/>
              <a:tabLst>
                <a:tab pos="236854" algn="l"/>
              </a:tabLst>
            </a:pPr>
            <a:r>
              <a:rPr sz="2200" spc="-50" dirty="0">
                <a:latin typeface="Arial"/>
                <a:cs typeface="Arial"/>
              </a:rPr>
              <a:t>Another</a:t>
            </a:r>
            <a:r>
              <a:rPr sz="2200" spc="-155" dirty="0">
                <a:latin typeface="Arial"/>
                <a:cs typeface="Arial"/>
              </a:rPr>
              <a:t> </a:t>
            </a:r>
            <a:r>
              <a:rPr sz="2200" spc="-120" dirty="0">
                <a:latin typeface="Arial"/>
                <a:cs typeface="Arial"/>
              </a:rPr>
              <a:t>way</a:t>
            </a:r>
            <a:r>
              <a:rPr sz="2200" spc="-130" dirty="0">
                <a:latin typeface="Arial"/>
                <a:cs typeface="Arial"/>
              </a:rPr>
              <a:t> </a:t>
            </a:r>
            <a:r>
              <a:rPr sz="2200" spc="20" dirty="0">
                <a:latin typeface="Arial"/>
                <a:cs typeface="Arial"/>
              </a:rPr>
              <a:t>to</a:t>
            </a:r>
            <a:r>
              <a:rPr sz="2200" spc="-120" dirty="0">
                <a:latin typeface="Arial"/>
                <a:cs typeface="Arial"/>
              </a:rPr>
              <a:t> </a:t>
            </a:r>
            <a:r>
              <a:rPr sz="2200" spc="-50" dirty="0">
                <a:latin typeface="Arial"/>
                <a:cs typeface="Arial"/>
              </a:rPr>
              <a:t>look</a:t>
            </a:r>
            <a:r>
              <a:rPr sz="2200" spc="-150" dirty="0">
                <a:latin typeface="Arial"/>
                <a:cs typeface="Arial"/>
              </a:rPr>
              <a:t> </a:t>
            </a:r>
            <a:r>
              <a:rPr sz="2200" spc="-35" dirty="0">
                <a:latin typeface="Arial"/>
                <a:cs typeface="Arial"/>
              </a:rPr>
              <a:t>at</a:t>
            </a:r>
            <a:r>
              <a:rPr sz="2200" spc="-125" dirty="0">
                <a:latin typeface="Arial"/>
                <a:cs typeface="Arial"/>
              </a:rPr>
              <a:t> </a:t>
            </a:r>
            <a:r>
              <a:rPr sz="2200" spc="-20" dirty="0">
                <a:latin typeface="Arial"/>
                <a:cs typeface="Arial"/>
              </a:rPr>
              <a:t>the</a:t>
            </a:r>
            <a:r>
              <a:rPr sz="2200" spc="-110" dirty="0">
                <a:latin typeface="Arial"/>
                <a:cs typeface="Arial"/>
              </a:rPr>
              <a:t> </a:t>
            </a:r>
            <a:r>
              <a:rPr sz="2200" spc="-135" dirty="0">
                <a:latin typeface="Arial"/>
                <a:cs typeface="Arial"/>
              </a:rPr>
              <a:t>phase</a:t>
            </a:r>
            <a:r>
              <a:rPr sz="2200" spc="-130" dirty="0">
                <a:latin typeface="Arial"/>
                <a:cs typeface="Arial"/>
              </a:rPr>
              <a:t> </a:t>
            </a:r>
            <a:r>
              <a:rPr sz="2200" spc="-114" dirty="0">
                <a:latin typeface="Arial"/>
                <a:cs typeface="Arial"/>
              </a:rPr>
              <a:t>is</a:t>
            </a:r>
            <a:r>
              <a:rPr sz="2200" spc="-105" dirty="0">
                <a:latin typeface="Arial"/>
                <a:cs typeface="Arial"/>
              </a:rPr>
              <a:t> </a:t>
            </a:r>
            <a:r>
              <a:rPr sz="2200" spc="-25" dirty="0">
                <a:latin typeface="Arial"/>
                <a:cs typeface="Arial"/>
              </a:rPr>
              <a:t>in</a:t>
            </a:r>
            <a:r>
              <a:rPr sz="2200" spc="-145" dirty="0">
                <a:latin typeface="Arial"/>
                <a:cs typeface="Arial"/>
              </a:rPr>
              <a:t> </a:t>
            </a:r>
            <a:r>
              <a:rPr sz="2200" spc="-55" dirty="0">
                <a:latin typeface="Arial"/>
                <a:cs typeface="Arial"/>
              </a:rPr>
              <a:t>terms</a:t>
            </a:r>
            <a:r>
              <a:rPr sz="2200" spc="-130" dirty="0">
                <a:latin typeface="Arial"/>
                <a:cs typeface="Arial"/>
              </a:rPr>
              <a:t> </a:t>
            </a:r>
            <a:r>
              <a:rPr sz="2200" spc="5" dirty="0">
                <a:latin typeface="Arial"/>
                <a:cs typeface="Arial"/>
              </a:rPr>
              <a:t>of</a:t>
            </a:r>
            <a:r>
              <a:rPr sz="2200" spc="-135" dirty="0">
                <a:latin typeface="Arial"/>
                <a:cs typeface="Arial"/>
              </a:rPr>
              <a:t> </a:t>
            </a:r>
            <a:r>
              <a:rPr sz="2200" spc="-25" dirty="0">
                <a:latin typeface="Arial"/>
                <a:cs typeface="Arial"/>
              </a:rPr>
              <a:t>shift</a:t>
            </a:r>
            <a:r>
              <a:rPr sz="2200" spc="-110" dirty="0">
                <a:latin typeface="Arial"/>
                <a:cs typeface="Arial"/>
              </a:rPr>
              <a:t> </a:t>
            </a:r>
            <a:r>
              <a:rPr sz="2200" spc="-5" dirty="0">
                <a:latin typeface="Arial"/>
                <a:cs typeface="Arial"/>
              </a:rPr>
              <a:t>or</a:t>
            </a:r>
            <a:r>
              <a:rPr sz="2200" spc="-130" dirty="0">
                <a:latin typeface="Arial"/>
                <a:cs typeface="Arial"/>
              </a:rPr>
              <a:t> </a:t>
            </a:r>
            <a:r>
              <a:rPr sz="2200" spc="-45" dirty="0">
                <a:latin typeface="Arial"/>
                <a:cs typeface="Arial"/>
              </a:rPr>
              <a:t>offset.</a:t>
            </a:r>
            <a:r>
              <a:rPr sz="2200" spc="-140" dirty="0">
                <a:latin typeface="Arial"/>
                <a:cs typeface="Arial"/>
              </a:rPr>
              <a:t> </a:t>
            </a:r>
            <a:r>
              <a:rPr sz="2200" spc="-190" dirty="0">
                <a:latin typeface="Arial"/>
                <a:cs typeface="Arial"/>
              </a:rPr>
              <a:t>We  </a:t>
            </a:r>
            <a:r>
              <a:rPr sz="2200" spc="-140" dirty="0">
                <a:latin typeface="Arial"/>
                <a:cs typeface="Arial"/>
              </a:rPr>
              <a:t>can </a:t>
            </a:r>
            <a:r>
              <a:rPr sz="2200" spc="-190" dirty="0">
                <a:latin typeface="Arial"/>
                <a:cs typeface="Arial"/>
              </a:rPr>
              <a:t>say</a:t>
            </a:r>
            <a:r>
              <a:rPr sz="2200" spc="-114" dirty="0">
                <a:latin typeface="Arial"/>
                <a:cs typeface="Arial"/>
              </a:rPr>
              <a:t> </a:t>
            </a:r>
            <a:r>
              <a:rPr sz="2200" spc="-5" dirty="0">
                <a:latin typeface="Arial"/>
                <a:cs typeface="Arial"/>
              </a:rPr>
              <a:t>that</a:t>
            </a:r>
            <a:endParaRPr sz="2200" dirty="0">
              <a:latin typeface="Arial"/>
              <a:cs typeface="Arial"/>
            </a:endParaRPr>
          </a:p>
          <a:p>
            <a:pPr marL="527685" lvl="1" indent="-290195">
              <a:lnSpc>
                <a:spcPct val="100000"/>
              </a:lnSpc>
              <a:spcBef>
                <a:spcPts val="969"/>
              </a:spcBef>
              <a:buChar char="•"/>
              <a:tabLst>
                <a:tab pos="527685" algn="l"/>
                <a:tab pos="528320" algn="l"/>
              </a:tabLst>
            </a:pPr>
            <a:r>
              <a:rPr sz="2200" spc="-190" dirty="0">
                <a:latin typeface="Arial"/>
                <a:cs typeface="Arial"/>
              </a:rPr>
              <a:t>A </a:t>
            </a:r>
            <a:r>
              <a:rPr sz="2200" spc="-110" dirty="0">
                <a:latin typeface="Arial"/>
                <a:cs typeface="Arial"/>
              </a:rPr>
              <a:t>sine </a:t>
            </a:r>
            <a:r>
              <a:rPr sz="2200" spc="-130" dirty="0">
                <a:latin typeface="Arial"/>
                <a:cs typeface="Arial"/>
              </a:rPr>
              <a:t>wave </a:t>
            </a:r>
            <a:r>
              <a:rPr sz="2200" spc="10" dirty="0">
                <a:latin typeface="Arial"/>
                <a:cs typeface="Arial"/>
              </a:rPr>
              <a:t>with </a:t>
            </a:r>
            <a:r>
              <a:rPr sz="2200" spc="-170" dirty="0">
                <a:latin typeface="Arial"/>
                <a:cs typeface="Arial"/>
              </a:rPr>
              <a:t>a </a:t>
            </a:r>
            <a:r>
              <a:rPr sz="2200" spc="-135" dirty="0">
                <a:latin typeface="Arial"/>
                <a:cs typeface="Arial"/>
              </a:rPr>
              <a:t>phase </a:t>
            </a:r>
            <a:r>
              <a:rPr sz="2200" spc="-10" dirty="0">
                <a:latin typeface="Arial"/>
                <a:cs typeface="Arial"/>
              </a:rPr>
              <a:t>of </a:t>
            </a:r>
            <a:r>
              <a:rPr sz="2200" spc="-65" dirty="0">
                <a:latin typeface="Arial"/>
                <a:cs typeface="Arial"/>
              </a:rPr>
              <a:t>0° </a:t>
            </a:r>
            <a:r>
              <a:rPr sz="2200" spc="-114" dirty="0">
                <a:latin typeface="Arial"/>
                <a:cs typeface="Arial"/>
              </a:rPr>
              <a:t>is </a:t>
            </a:r>
            <a:r>
              <a:rPr sz="2200" spc="-10" dirty="0">
                <a:latin typeface="Arial"/>
                <a:cs typeface="Arial"/>
              </a:rPr>
              <a:t>not</a:t>
            </a:r>
            <a:r>
              <a:rPr sz="2200" spc="-229" dirty="0">
                <a:latin typeface="Arial"/>
                <a:cs typeface="Arial"/>
              </a:rPr>
              <a:t> </a:t>
            </a:r>
            <a:r>
              <a:rPr sz="2200" spc="-55" dirty="0">
                <a:latin typeface="Arial"/>
                <a:cs typeface="Arial"/>
              </a:rPr>
              <a:t>shifted.</a:t>
            </a:r>
            <a:endParaRPr sz="2200" dirty="0">
              <a:latin typeface="Arial"/>
              <a:cs typeface="Arial"/>
            </a:endParaRPr>
          </a:p>
          <a:p>
            <a:pPr marL="527685" lvl="1" indent="-290195">
              <a:lnSpc>
                <a:spcPct val="100000"/>
              </a:lnSpc>
              <a:spcBef>
                <a:spcPts val="1320"/>
              </a:spcBef>
              <a:buChar char="•"/>
              <a:tabLst>
                <a:tab pos="527685" algn="l"/>
                <a:tab pos="528320" algn="l"/>
              </a:tabLst>
            </a:pPr>
            <a:r>
              <a:rPr sz="2200" spc="-190" dirty="0">
                <a:latin typeface="Arial"/>
                <a:cs typeface="Arial"/>
              </a:rPr>
              <a:t>A </a:t>
            </a:r>
            <a:r>
              <a:rPr sz="2200" spc="-110" dirty="0">
                <a:latin typeface="Arial"/>
                <a:cs typeface="Arial"/>
              </a:rPr>
              <a:t>sine </a:t>
            </a:r>
            <a:r>
              <a:rPr sz="2200" spc="-130" dirty="0">
                <a:latin typeface="Arial"/>
                <a:cs typeface="Arial"/>
              </a:rPr>
              <a:t>wave </a:t>
            </a:r>
            <a:r>
              <a:rPr sz="2200" spc="10" dirty="0">
                <a:latin typeface="Arial"/>
                <a:cs typeface="Arial"/>
              </a:rPr>
              <a:t>with </a:t>
            </a:r>
            <a:r>
              <a:rPr sz="2200" spc="-170" dirty="0">
                <a:latin typeface="Arial"/>
                <a:cs typeface="Arial"/>
              </a:rPr>
              <a:t>a </a:t>
            </a:r>
            <a:r>
              <a:rPr sz="2200" spc="-135" dirty="0">
                <a:latin typeface="Arial"/>
                <a:cs typeface="Arial"/>
              </a:rPr>
              <a:t>phase </a:t>
            </a:r>
            <a:r>
              <a:rPr sz="2200" spc="-10" dirty="0">
                <a:latin typeface="Arial"/>
                <a:cs typeface="Arial"/>
              </a:rPr>
              <a:t>of </a:t>
            </a:r>
            <a:r>
              <a:rPr sz="2200" spc="-75" dirty="0">
                <a:latin typeface="Arial"/>
                <a:cs typeface="Arial"/>
              </a:rPr>
              <a:t>90° </a:t>
            </a:r>
            <a:r>
              <a:rPr sz="2200" spc="-114" dirty="0">
                <a:highlight>
                  <a:srgbClr val="FFFF00"/>
                </a:highlight>
                <a:latin typeface="Arial"/>
                <a:cs typeface="Arial"/>
              </a:rPr>
              <a:t>is </a:t>
            </a:r>
            <a:r>
              <a:rPr sz="2200" spc="-50" dirty="0">
                <a:highlight>
                  <a:srgbClr val="FFFF00"/>
                </a:highlight>
                <a:latin typeface="Arial"/>
                <a:cs typeface="Arial"/>
              </a:rPr>
              <a:t>shifted </a:t>
            </a:r>
            <a:r>
              <a:rPr sz="2200" spc="10" dirty="0">
                <a:highlight>
                  <a:srgbClr val="FFFF00"/>
                </a:highlight>
                <a:latin typeface="Arial"/>
                <a:cs typeface="Arial"/>
              </a:rPr>
              <a:t>to </a:t>
            </a:r>
            <a:r>
              <a:rPr sz="2200" spc="-30" dirty="0">
                <a:highlight>
                  <a:srgbClr val="FFFF00"/>
                </a:highlight>
                <a:latin typeface="Arial"/>
                <a:cs typeface="Arial"/>
              </a:rPr>
              <a:t>the </a:t>
            </a:r>
            <a:r>
              <a:rPr sz="2200" spc="10" dirty="0">
                <a:highlight>
                  <a:srgbClr val="FFFF00"/>
                </a:highlight>
                <a:latin typeface="Arial"/>
                <a:cs typeface="Arial"/>
              </a:rPr>
              <a:t>left</a:t>
            </a:r>
            <a:r>
              <a:rPr sz="2200" spc="-375" dirty="0">
                <a:highlight>
                  <a:srgbClr val="FFFF00"/>
                </a:highlight>
                <a:latin typeface="Arial"/>
                <a:cs typeface="Arial"/>
              </a:rPr>
              <a:t> </a:t>
            </a:r>
            <a:r>
              <a:rPr sz="2200" spc="-100" dirty="0">
                <a:highlight>
                  <a:srgbClr val="FFFF00"/>
                </a:highlight>
                <a:latin typeface="Arial"/>
                <a:cs typeface="Arial"/>
              </a:rPr>
              <a:t>by </a:t>
            </a:r>
            <a:r>
              <a:rPr sz="2200" spc="-430" dirty="0">
                <a:highlight>
                  <a:srgbClr val="FFFF00"/>
                </a:highlight>
                <a:latin typeface="Arial"/>
                <a:cs typeface="Arial"/>
              </a:rPr>
              <a:t>¼ </a:t>
            </a:r>
            <a:r>
              <a:rPr sz="2200" spc="-120" dirty="0">
                <a:highlight>
                  <a:srgbClr val="FFFF00"/>
                </a:highlight>
                <a:latin typeface="Arial"/>
                <a:cs typeface="Arial"/>
              </a:rPr>
              <a:t>cycle</a:t>
            </a:r>
            <a:endParaRPr sz="2200" dirty="0">
              <a:highlight>
                <a:srgbClr val="FFFF00"/>
              </a:highlight>
              <a:latin typeface="Arial"/>
              <a:cs typeface="Arial"/>
            </a:endParaRPr>
          </a:p>
          <a:p>
            <a:pPr marL="588645">
              <a:lnSpc>
                <a:spcPct val="100000"/>
              </a:lnSpc>
              <a:spcBef>
                <a:spcPts val="1325"/>
              </a:spcBef>
            </a:pPr>
            <a:r>
              <a:rPr sz="2200" spc="-114" dirty="0">
                <a:latin typeface="Arial"/>
                <a:cs typeface="Arial"/>
              </a:rPr>
              <a:t>However,</a:t>
            </a:r>
            <a:r>
              <a:rPr sz="2200" spc="-180" dirty="0">
                <a:latin typeface="Arial"/>
                <a:cs typeface="Arial"/>
              </a:rPr>
              <a:t> </a:t>
            </a:r>
            <a:r>
              <a:rPr sz="2200" spc="-35" dirty="0">
                <a:latin typeface="Arial"/>
                <a:cs typeface="Arial"/>
              </a:rPr>
              <a:t>note</a:t>
            </a:r>
            <a:r>
              <a:rPr sz="2200" spc="-125" dirty="0">
                <a:latin typeface="Arial"/>
                <a:cs typeface="Arial"/>
              </a:rPr>
              <a:t> </a:t>
            </a:r>
            <a:r>
              <a:rPr sz="2200" spc="-5" dirty="0">
                <a:latin typeface="Arial"/>
                <a:cs typeface="Arial"/>
              </a:rPr>
              <a:t>that</a:t>
            </a:r>
            <a:r>
              <a:rPr sz="2200" spc="-130" dirty="0">
                <a:latin typeface="Arial"/>
                <a:cs typeface="Arial"/>
              </a:rPr>
              <a:t> </a:t>
            </a:r>
            <a:r>
              <a:rPr sz="2200" spc="-20" dirty="0">
                <a:latin typeface="Arial"/>
                <a:cs typeface="Arial"/>
              </a:rPr>
              <a:t>the</a:t>
            </a:r>
            <a:r>
              <a:rPr sz="2200" spc="-125" dirty="0">
                <a:latin typeface="Arial"/>
                <a:cs typeface="Arial"/>
              </a:rPr>
              <a:t> </a:t>
            </a:r>
            <a:r>
              <a:rPr sz="2200" spc="-110" dirty="0">
                <a:latin typeface="Arial"/>
                <a:cs typeface="Arial"/>
              </a:rPr>
              <a:t>signal </a:t>
            </a:r>
            <a:r>
              <a:rPr sz="2200" spc="-125" dirty="0">
                <a:latin typeface="Arial"/>
                <a:cs typeface="Arial"/>
              </a:rPr>
              <a:t>does</a:t>
            </a:r>
            <a:r>
              <a:rPr sz="2200" spc="-145" dirty="0">
                <a:latin typeface="Arial"/>
                <a:cs typeface="Arial"/>
              </a:rPr>
              <a:t> </a:t>
            </a:r>
            <a:r>
              <a:rPr sz="2200" dirty="0">
                <a:latin typeface="Arial"/>
                <a:cs typeface="Arial"/>
              </a:rPr>
              <a:t>not</a:t>
            </a:r>
            <a:r>
              <a:rPr sz="2200" spc="-125" dirty="0">
                <a:latin typeface="Arial"/>
                <a:cs typeface="Arial"/>
              </a:rPr>
              <a:t> </a:t>
            </a:r>
            <a:r>
              <a:rPr sz="2200" spc="-60" dirty="0">
                <a:latin typeface="Arial"/>
                <a:cs typeface="Arial"/>
              </a:rPr>
              <a:t>really</a:t>
            </a:r>
            <a:r>
              <a:rPr sz="2200" spc="-125" dirty="0">
                <a:latin typeface="Arial"/>
                <a:cs typeface="Arial"/>
              </a:rPr>
              <a:t> </a:t>
            </a:r>
            <a:r>
              <a:rPr sz="2200" spc="-85" dirty="0">
                <a:latin typeface="Arial"/>
                <a:cs typeface="Arial"/>
              </a:rPr>
              <a:t>exist</a:t>
            </a:r>
            <a:r>
              <a:rPr sz="2200" spc="-145" dirty="0">
                <a:latin typeface="Arial"/>
                <a:cs typeface="Arial"/>
              </a:rPr>
              <a:t> </a:t>
            </a:r>
            <a:r>
              <a:rPr sz="2200" spc="-65" dirty="0">
                <a:latin typeface="Arial"/>
                <a:cs typeface="Arial"/>
              </a:rPr>
              <a:t>before</a:t>
            </a:r>
            <a:r>
              <a:rPr sz="2200" spc="-125" dirty="0">
                <a:latin typeface="Arial"/>
                <a:cs typeface="Arial"/>
              </a:rPr>
              <a:t> </a:t>
            </a:r>
            <a:r>
              <a:rPr sz="2200" spc="-10" dirty="0">
                <a:latin typeface="Arial"/>
                <a:cs typeface="Arial"/>
              </a:rPr>
              <a:t>time</a:t>
            </a:r>
            <a:r>
              <a:rPr sz="2200" spc="-130" dirty="0">
                <a:latin typeface="Arial"/>
                <a:cs typeface="Arial"/>
              </a:rPr>
              <a:t> </a:t>
            </a:r>
            <a:r>
              <a:rPr sz="2200" spc="-75" dirty="0">
                <a:latin typeface="Arial"/>
                <a:cs typeface="Arial"/>
              </a:rPr>
              <a:t>0.</a:t>
            </a:r>
            <a:endParaRPr sz="2200" dirty="0">
              <a:latin typeface="Arial"/>
              <a:cs typeface="Arial"/>
            </a:endParaRPr>
          </a:p>
          <a:p>
            <a:pPr marL="588645" marR="371475" lvl="1" indent="-350520">
              <a:lnSpc>
                <a:spcPct val="150000"/>
              </a:lnSpc>
              <a:buChar char="•"/>
              <a:tabLst>
                <a:tab pos="527685" algn="l"/>
                <a:tab pos="528320" algn="l"/>
              </a:tabLst>
            </a:pPr>
            <a:r>
              <a:rPr sz="2200" spc="-190" dirty="0">
                <a:latin typeface="Arial"/>
                <a:cs typeface="Arial"/>
              </a:rPr>
              <a:t>A </a:t>
            </a:r>
            <a:r>
              <a:rPr sz="2200" spc="-110" dirty="0">
                <a:latin typeface="Arial"/>
                <a:cs typeface="Arial"/>
              </a:rPr>
              <a:t>sine </a:t>
            </a:r>
            <a:r>
              <a:rPr sz="2200" spc="-130" dirty="0">
                <a:latin typeface="Arial"/>
                <a:cs typeface="Arial"/>
              </a:rPr>
              <a:t>wave </a:t>
            </a:r>
            <a:r>
              <a:rPr sz="2200" spc="10" dirty="0">
                <a:latin typeface="Arial"/>
                <a:cs typeface="Arial"/>
              </a:rPr>
              <a:t>with </a:t>
            </a:r>
            <a:r>
              <a:rPr sz="2200" spc="-170" dirty="0">
                <a:latin typeface="Arial"/>
                <a:cs typeface="Arial"/>
              </a:rPr>
              <a:t>a </a:t>
            </a:r>
            <a:r>
              <a:rPr sz="2200" spc="-135" dirty="0">
                <a:latin typeface="Arial"/>
                <a:cs typeface="Arial"/>
              </a:rPr>
              <a:t>phase </a:t>
            </a:r>
            <a:r>
              <a:rPr sz="2200" spc="-10" dirty="0">
                <a:latin typeface="Arial"/>
                <a:cs typeface="Arial"/>
              </a:rPr>
              <a:t>of </a:t>
            </a:r>
            <a:r>
              <a:rPr sz="2200" spc="-85" dirty="0">
                <a:latin typeface="Arial"/>
                <a:cs typeface="Arial"/>
              </a:rPr>
              <a:t>180° </a:t>
            </a:r>
            <a:r>
              <a:rPr sz="2200" spc="-114" dirty="0">
                <a:latin typeface="Arial"/>
                <a:cs typeface="Arial"/>
              </a:rPr>
              <a:t>is </a:t>
            </a:r>
            <a:r>
              <a:rPr sz="2200" spc="-50" dirty="0">
                <a:latin typeface="Arial"/>
                <a:cs typeface="Arial"/>
              </a:rPr>
              <a:t>shifted </a:t>
            </a:r>
            <a:r>
              <a:rPr sz="2200" spc="10" dirty="0">
                <a:latin typeface="Arial"/>
                <a:cs typeface="Arial"/>
              </a:rPr>
              <a:t>to </a:t>
            </a:r>
            <a:r>
              <a:rPr sz="2200" spc="-20" dirty="0">
                <a:latin typeface="Arial"/>
                <a:cs typeface="Arial"/>
              </a:rPr>
              <a:t>the </a:t>
            </a:r>
            <a:r>
              <a:rPr sz="2200" spc="10" dirty="0">
                <a:highlight>
                  <a:srgbClr val="FFFF00"/>
                </a:highlight>
                <a:latin typeface="Arial"/>
                <a:cs typeface="Arial"/>
              </a:rPr>
              <a:t>left </a:t>
            </a:r>
            <a:r>
              <a:rPr sz="2200" spc="-90" dirty="0">
                <a:highlight>
                  <a:srgbClr val="FFFF00"/>
                </a:highlight>
                <a:latin typeface="Arial"/>
                <a:cs typeface="Arial"/>
              </a:rPr>
              <a:t>by </a:t>
            </a:r>
            <a:r>
              <a:rPr sz="2200" spc="-355" dirty="0">
                <a:highlight>
                  <a:srgbClr val="FFFF00"/>
                </a:highlight>
                <a:latin typeface="Arial"/>
                <a:cs typeface="Arial"/>
              </a:rPr>
              <a:t>½ </a:t>
            </a:r>
            <a:r>
              <a:rPr sz="2200" spc="-110" dirty="0">
                <a:highlight>
                  <a:srgbClr val="FFFF00"/>
                </a:highlight>
                <a:latin typeface="Arial"/>
                <a:cs typeface="Arial"/>
              </a:rPr>
              <a:t>cycle.  </a:t>
            </a:r>
            <a:r>
              <a:rPr sz="2200" spc="-110" dirty="0">
                <a:latin typeface="Arial"/>
                <a:cs typeface="Arial"/>
              </a:rPr>
              <a:t>However,</a:t>
            </a:r>
            <a:r>
              <a:rPr sz="2200" spc="-185" dirty="0">
                <a:latin typeface="Arial"/>
                <a:cs typeface="Arial"/>
              </a:rPr>
              <a:t> </a:t>
            </a:r>
            <a:r>
              <a:rPr sz="2200" spc="-35" dirty="0">
                <a:latin typeface="Arial"/>
                <a:cs typeface="Arial"/>
              </a:rPr>
              <a:t>note</a:t>
            </a:r>
            <a:r>
              <a:rPr sz="2200" spc="-125" dirty="0">
                <a:latin typeface="Arial"/>
                <a:cs typeface="Arial"/>
              </a:rPr>
              <a:t> </a:t>
            </a:r>
            <a:r>
              <a:rPr sz="2200" spc="-5" dirty="0">
                <a:latin typeface="Arial"/>
                <a:cs typeface="Arial"/>
              </a:rPr>
              <a:t>that</a:t>
            </a:r>
            <a:r>
              <a:rPr sz="2200" spc="-130" dirty="0">
                <a:latin typeface="Arial"/>
                <a:cs typeface="Arial"/>
              </a:rPr>
              <a:t> </a:t>
            </a:r>
            <a:r>
              <a:rPr sz="2200" spc="-20" dirty="0">
                <a:latin typeface="Arial"/>
                <a:cs typeface="Arial"/>
              </a:rPr>
              <a:t>the</a:t>
            </a:r>
            <a:r>
              <a:rPr sz="2200" spc="-130" dirty="0">
                <a:latin typeface="Arial"/>
                <a:cs typeface="Arial"/>
              </a:rPr>
              <a:t> </a:t>
            </a:r>
            <a:r>
              <a:rPr sz="2200" spc="-110" dirty="0">
                <a:latin typeface="Arial"/>
                <a:cs typeface="Arial"/>
              </a:rPr>
              <a:t>signal </a:t>
            </a:r>
            <a:r>
              <a:rPr sz="2200" spc="-125" dirty="0">
                <a:latin typeface="Arial"/>
                <a:cs typeface="Arial"/>
              </a:rPr>
              <a:t>does</a:t>
            </a:r>
            <a:r>
              <a:rPr sz="2200" spc="-150" dirty="0">
                <a:latin typeface="Arial"/>
                <a:cs typeface="Arial"/>
              </a:rPr>
              <a:t> </a:t>
            </a:r>
            <a:r>
              <a:rPr sz="2200" dirty="0">
                <a:latin typeface="Arial"/>
                <a:cs typeface="Arial"/>
              </a:rPr>
              <a:t>not</a:t>
            </a:r>
            <a:r>
              <a:rPr sz="2200" spc="-125" dirty="0">
                <a:latin typeface="Arial"/>
                <a:cs typeface="Arial"/>
              </a:rPr>
              <a:t> </a:t>
            </a:r>
            <a:r>
              <a:rPr sz="2200" spc="-60" dirty="0">
                <a:latin typeface="Arial"/>
                <a:cs typeface="Arial"/>
              </a:rPr>
              <a:t>really</a:t>
            </a:r>
            <a:r>
              <a:rPr sz="2200" spc="-130" dirty="0">
                <a:latin typeface="Arial"/>
                <a:cs typeface="Arial"/>
              </a:rPr>
              <a:t> </a:t>
            </a:r>
            <a:r>
              <a:rPr sz="2200" spc="-85" dirty="0">
                <a:latin typeface="Arial"/>
                <a:cs typeface="Arial"/>
              </a:rPr>
              <a:t>exist</a:t>
            </a:r>
            <a:r>
              <a:rPr sz="2200" spc="-150" dirty="0">
                <a:latin typeface="Arial"/>
                <a:cs typeface="Arial"/>
              </a:rPr>
              <a:t> </a:t>
            </a:r>
            <a:r>
              <a:rPr sz="2200" spc="-65" dirty="0">
                <a:latin typeface="Arial"/>
                <a:cs typeface="Arial"/>
              </a:rPr>
              <a:t>before</a:t>
            </a:r>
            <a:r>
              <a:rPr sz="2200" spc="-125" dirty="0">
                <a:latin typeface="Arial"/>
                <a:cs typeface="Arial"/>
              </a:rPr>
              <a:t> </a:t>
            </a:r>
            <a:r>
              <a:rPr sz="2200" spc="-10" dirty="0">
                <a:latin typeface="Arial"/>
                <a:cs typeface="Arial"/>
              </a:rPr>
              <a:t>time</a:t>
            </a:r>
            <a:r>
              <a:rPr sz="2200" spc="-130" dirty="0">
                <a:latin typeface="Arial"/>
                <a:cs typeface="Arial"/>
              </a:rPr>
              <a:t> </a:t>
            </a:r>
            <a:r>
              <a:rPr sz="2200" spc="-75" dirty="0">
                <a:latin typeface="Arial"/>
                <a:cs typeface="Arial"/>
              </a:rPr>
              <a:t>0.</a:t>
            </a:r>
            <a:endParaRPr sz="2200" dirty="0">
              <a:latin typeface="Arial"/>
              <a:cs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8644" y="395985"/>
            <a:ext cx="1779905" cy="391160"/>
          </a:xfrm>
          <a:prstGeom prst="rect">
            <a:avLst/>
          </a:prstGeom>
        </p:spPr>
        <p:txBody>
          <a:bodyPr vert="horz" wrap="square" lIns="0" tIns="12700" rIns="0" bIns="0" rtlCol="0">
            <a:spAutoFit/>
          </a:bodyPr>
          <a:lstStyle/>
          <a:p>
            <a:pPr marL="12700">
              <a:lnSpc>
                <a:spcPct val="100000"/>
              </a:lnSpc>
              <a:spcBef>
                <a:spcPts val="100"/>
              </a:spcBef>
            </a:pPr>
            <a:r>
              <a:rPr sz="2400" b="1" spc="-135" dirty="0">
                <a:solidFill>
                  <a:srgbClr val="1F487C"/>
                </a:solidFill>
                <a:latin typeface="Arial"/>
                <a:cs typeface="Arial"/>
              </a:rPr>
              <a:t>Digital</a:t>
            </a:r>
            <a:r>
              <a:rPr sz="2400" b="1" spc="-210" dirty="0">
                <a:solidFill>
                  <a:srgbClr val="1F487C"/>
                </a:solidFill>
                <a:latin typeface="Arial"/>
                <a:cs typeface="Arial"/>
              </a:rPr>
              <a:t> </a:t>
            </a:r>
            <a:r>
              <a:rPr sz="2400" b="1" spc="-240" dirty="0">
                <a:solidFill>
                  <a:srgbClr val="1F487C"/>
                </a:solidFill>
                <a:latin typeface="Arial"/>
                <a:cs typeface="Arial"/>
              </a:rPr>
              <a:t>Signals</a:t>
            </a:r>
            <a:endParaRPr sz="2400">
              <a:latin typeface="Arial"/>
              <a:cs typeface="Arial"/>
            </a:endParaRPr>
          </a:p>
        </p:txBody>
      </p:sp>
      <p:sp>
        <p:nvSpPr>
          <p:cNvPr id="3" name="object 3"/>
          <p:cNvSpPr txBox="1"/>
          <p:nvPr/>
        </p:nvSpPr>
        <p:spPr>
          <a:xfrm>
            <a:off x="154939" y="1108001"/>
            <a:ext cx="8613140" cy="3044190"/>
          </a:xfrm>
          <a:prstGeom prst="rect">
            <a:avLst/>
          </a:prstGeom>
        </p:spPr>
        <p:txBody>
          <a:bodyPr vert="horz" wrap="square" lIns="0" tIns="179705" rIns="0" bIns="0" rtlCol="0">
            <a:spAutoFit/>
          </a:bodyPr>
          <a:lstStyle/>
          <a:p>
            <a:pPr marL="356870" indent="-344805">
              <a:lnSpc>
                <a:spcPct val="100000"/>
              </a:lnSpc>
              <a:spcBef>
                <a:spcPts val="1415"/>
              </a:spcBef>
              <a:buFont typeface="Wingdings"/>
              <a:buChar char=""/>
              <a:tabLst>
                <a:tab pos="357505" algn="l"/>
              </a:tabLst>
            </a:pPr>
            <a:r>
              <a:rPr sz="2200" spc="-65" dirty="0">
                <a:latin typeface="Arial"/>
                <a:cs typeface="Arial"/>
              </a:rPr>
              <a:t>In </a:t>
            </a:r>
            <a:r>
              <a:rPr sz="2200" spc="-40" dirty="0">
                <a:latin typeface="Arial"/>
                <a:cs typeface="Arial"/>
              </a:rPr>
              <a:t>addition </a:t>
            </a:r>
            <a:r>
              <a:rPr sz="2200" spc="10" dirty="0">
                <a:latin typeface="Arial"/>
                <a:cs typeface="Arial"/>
              </a:rPr>
              <a:t>to </a:t>
            </a:r>
            <a:r>
              <a:rPr sz="2200" spc="-90" dirty="0">
                <a:latin typeface="Arial"/>
                <a:cs typeface="Arial"/>
              </a:rPr>
              <a:t>being </a:t>
            </a:r>
            <a:r>
              <a:rPr sz="2200" spc="-85" dirty="0">
                <a:latin typeface="Arial"/>
                <a:cs typeface="Arial"/>
              </a:rPr>
              <a:t>represented </a:t>
            </a:r>
            <a:r>
              <a:rPr sz="2200" spc="-90" dirty="0">
                <a:latin typeface="Arial"/>
                <a:cs typeface="Arial"/>
              </a:rPr>
              <a:t>by </a:t>
            </a:r>
            <a:r>
              <a:rPr sz="2200" spc="-120" dirty="0">
                <a:latin typeface="Arial"/>
                <a:cs typeface="Arial"/>
              </a:rPr>
              <a:t>an </a:t>
            </a:r>
            <a:r>
              <a:rPr sz="2200" spc="-110" dirty="0">
                <a:latin typeface="Arial"/>
                <a:cs typeface="Arial"/>
              </a:rPr>
              <a:t>analog signal, </a:t>
            </a:r>
            <a:r>
              <a:rPr sz="2200" spc="-35" dirty="0">
                <a:latin typeface="Arial"/>
                <a:cs typeface="Arial"/>
              </a:rPr>
              <a:t>information</a:t>
            </a:r>
            <a:r>
              <a:rPr sz="2200" spc="484" dirty="0">
                <a:latin typeface="Arial"/>
                <a:cs typeface="Arial"/>
              </a:rPr>
              <a:t> </a:t>
            </a:r>
            <a:r>
              <a:rPr sz="2200" spc="-145" dirty="0">
                <a:latin typeface="Arial"/>
                <a:cs typeface="Arial"/>
              </a:rPr>
              <a:t>can</a:t>
            </a:r>
            <a:endParaRPr sz="2200" dirty="0">
              <a:latin typeface="Arial"/>
              <a:cs typeface="Arial"/>
            </a:endParaRPr>
          </a:p>
          <a:p>
            <a:pPr marL="356870">
              <a:lnSpc>
                <a:spcPct val="100000"/>
              </a:lnSpc>
              <a:spcBef>
                <a:spcPts val="1320"/>
              </a:spcBef>
            </a:pPr>
            <a:r>
              <a:rPr sz="2200" spc="-114" dirty="0">
                <a:latin typeface="Arial"/>
                <a:cs typeface="Arial"/>
              </a:rPr>
              <a:t>also </a:t>
            </a:r>
            <a:r>
              <a:rPr sz="2200" spc="-100" dirty="0">
                <a:latin typeface="Arial"/>
                <a:cs typeface="Arial"/>
              </a:rPr>
              <a:t>be </a:t>
            </a:r>
            <a:r>
              <a:rPr sz="2200" spc="-80" dirty="0">
                <a:latin typeface="Arial"/>
                <a:cs typeface="Arial"/>
              </a:rPr>
              <a:t>represented </a:t>
            </a:r>
            <a:r>
              <a:rPr sz="2200" spc="-90" dirty="0">
                <a:latin typeface="Arial"/>
                <a:cs typeface="Arial"/>
              </a:rPr>
              <a:t>by </a:t>
            </a:r>
            <a:r>
              <a:rPr sz="2200" spc="-165" dirty="0">
                <a:latin typeface="Arial"/>
                <a:cs typeface="Arial"/>
              </a:rPr>
              <a:t>a </a:t>
            </a:r>
            <a:r>
              <a:rPr sz="2200" spc="-40" dirty="0">
                <a:latin typeface="Arial"/>
                <a:cs typeface="Arial"/>
              </a:rPr>
              <a:t>digital</a:t>
            </a:r>
            <a:r>
              <a:rPr sz="2200" spc="-265" dirty="0">
                <a:latin typeface="Arial"/>
                <a:cs typeface="Arial"/>
              </a:rPr>
              <a:t> </a:t>
            </a:r>
            <a:r>
              <a:rPr sz="2200" spc="-105" dirty="0">
                <a:latin typeface="Arial"/>
                <a:cs typeface="Arial"/>
              </a:rPr>
              <a:t>signal.</a:t>
            </a:r>
            <a:endParaRPr sz="2200" dirty="0">
              <a:latin typeface="Arial"/>
              <a:cs typeface="Arial"/>
            </a:endParaRPr>
          </a:p>
          <a:p>
            <a:pPr marL="356870" indent="-344805">
              <a:lnSpc>
                <a:spcPct val="100000"/>
              </a:lnSpc>
              <a:spcBef>
                <a:spcPts val="1325"/>
              </a:spcBef>
              <a:buFont typeface="Wingdings"/>
              <a:buChar char=""/>
              <a:tabLst>
                <a:tab pos="357505" algn="l"/>
              </a:tabLst>
            </a:pPr>
            <a:r>
              <a:rPr sz="2200" spc="-130" dirty="0">
                <a:latin typeface="Arial"/>
                <a:cs typeface="Arial"/>
              </a:rPr>
              <a:t>For</a:t>
            </a:r>
            <a:r>
              <a:rPr sz="2200" spc="225" dirty="0">
                <a:latin typeface="Arial"/>
                <a:cs typeface="Arial"/>
              </a:rPr>
              <a:t> </a:t>
            </a:r>
            <a:r>
              <a:rPr sz="2200" spc="-105" dirty="0">
                <a:latin typeface="Arial"/>
                <a:cs typeface="Arial"/>
              </a:rPr>
              <a:t>example,</a:t>
            </a:r>
            <a:r>
              <a:rPr sz="2200" spc="235" dirty="0">
                <a:latin typeface="Arial"/>
                <a:cs typeface="Arial"/>
              </a:rPr>
              <a:t> </a:t>
            </a:r>
            <a:r>
              <a:rPr sz="2200" spc="-105" dirty="0">
                <a:latin typeface="Arial"/>
                <a:cs typeface="Arial"/>
              </a:rPr>
              <a:t>1</a:t>
            </a:r>
            <a:r>
              <a:rPr sz="2200" spc="240" dirty="0">
                <a:latin typeface="Arial"/>
                <a:cs typeface="Arial"/>
              </a:rPr>
              <a:t> </a:t>
            </a:r>
            <a:r>
              <a:rPr sz="2200" spc="-140" dirty="0">
                <a:latin typeface="Arial"/>
                <a:cs typeface="Arial"/>
              </a:rPr>
              <a:t>can</a:t>
            </a:r>
            <a:r>
              <a:rPr sz="2200" spc="215" dirty="0">
                <a:latin typeface="Arial"/>
                <a:cs typeface="Arial"/>
              </a:rPr>
              <a:t> </a:t>
            </a:r>
            <a:r>
              <a:rPr sz="2200" spc="-100" dirty="0">
                <a:latin typeface="Arial"/>
                <a:cs typeface="Arial"/>
              </a:rPr>
              <a:t>be</a:t>
            </a:r>
            <a:r>
              <a:rPr sz="2200" spc="260" dirty="0">
                <a:latin typeface="Arial"/>
                <a:cs typeface="Arial"/>
              </a:rPr>
              <a:t> </a:t>
            </a:r>
            <a:r>
              <a:rPr sz="2200" spc="-105" dirty="0">
                <a:latin typeface="Arial"/>
                <a:cs typeface="Arial"/>
              </a:rPr>
              <a:t>encoded</a:t>
            </a:r>
            <a:r>
              <a:rPr sz="2200" spc="229" dirty="0">
                <a:latin typeface="Arial"/>
                <a:cs typeface="Arial"/>
              </a:rPr>
              <a:t> </a:t>
            </a:r>
            <a:r>
              <a:rPr sz="2200" spc="-204" dirty="0">
                <a:latin typeface="Arial"/>
                <a:cs typeface="Arial"/>
              </a:rPr>
              <a:t>as</a:t>
            </a:r>
            <a:r>
              <a:rPr sz="2200" spc="-155" dirty="0">
                <a:latin typeface="Arial"/>
                <a:cs typeface="Arial"/>
              </a:rPr>
              <a:t> </a:t>
            </a:r>
            <a:r>
              <a:rPr sz="2200" spc="-165" dirty="0">
                <a:latin typeface="Arial"/>
                <a:cs typeface="Arial"/>
              </a:rPr>
              <a:t>a</a:t>
            </a:r>
            <a:r>
              <a:rPr sz="2200" spc="229" dirty="0">
                <a:latin typeface="Arial"/>
                <a:cs typeface="Arial"/>
              </a:rPr>
              <a:t> </a:t>
            </a:r>
            <a:r>
              <a:rPr sz="2200" spc="-65" dirty="0">
                <a:latin typeface="Arial"/>
                <a:cs typeface="Arial"/>
              </a:rPr>
              <a:t>positive</a:t>
            </a:r>
            <a:r>
              <a:rPr sz="2200" spc="240" dirty="0">
                <a:latin typeface="Arial"/>
                <a:cs typeface="Arial"/>
              </a:rPr>
              <a:t> </a:t>
            </a:r>
            <a:r>
              <a:rPr sz="2200" spc="-90" dirty="0">
                <a:latin typeface="Arial"/>
                <a:cs typeface="Arial"/>
              </a:rPr>
              <a:t>voltage</a:t>
            </a:r>
            <a:r>
              <a:rPr sz="2200" spc="265" dirty="0">
                <a:latin typeface="Arial"/>
                <a:cs typeface="Arial"/>
              </a:rPr>
              <a:t> </a:t>
            </a:r>
            <a:r>
              <a:rPr sz="2200" spc="-105" dirty="0">
                <a:latin typeface="Arial"/>
                <a:cs typeface="Arial"/>
              </a:rPr>
              <a:t>and</a:t>
            </a:r>
            <a:r>
              <a:rPr sz="2200" spc="220" dirty="0">
                <a:latin typeface="Arial"/>
                <a:cs typeface="Arial"/>
              </a:rPr>
              <a:t> </a:t>
            </a:r>
            <a:r>
              <a:rPr sz="2200" spc="-165" dirty="0">
                <a:latin typeface="Arial"/>
                <a:cs typeface="Arial"/>
              </a:rPr>
              <a:t>a</a:t>
            </a:r>
            <a:r>
              <a:rPr sz="2200" spc="229" dirty="0">
                <a:latin typeface="Arial"/>
                <a:cs typeface="Arial"/>
              </a:rPr>
              <a:t> </a:t>
            </a:r>
            <a:r>
              <a:rPr sz="2200" spc="-105" dirty="0">
                <a:latin typeface="Arial"/>
                <a:cs typeface="Arial"/>
              </a:rPr>
              <a:t>0</a:t>
            </a:r>
            <a:r>
              <a:rPr sz="2200" spc="265" dirty="0">
                <a:latin typeface="Arial"/>
                <a:cs typeface="Arial"/>
              </a:rPr>
              <a:t> </a:t>
            </a:r>
            <a:r>
              <a:rPr sz="2200" spc="-204" dirty="0">
                <a:latin typeface="Arial"/>
                <a:cs typeface="Arial"/>
              </a:rPr>
              <a:t>as</a:t>
            </a:r>
            <a:r>
              <a:rPr sz="2200" spc="-175" dirty="0">
                <a:latin typeface="Arial"/>
                <a:cs typeface="Arial"/>
              </a:rPr>
              <a:t> </a:t>
            </a:r>
            <a:r>
              <a:rPr sz="2200" spc="-125" dirty="0">
                <a:latin typeface="Arial"/>
                <a:cs typeface="Arial"/>
              </a:rPr>
              <a:t>zero</a:t>
            </a:r>
            <a:endParaRPr sz="2200" dirty="0">
              <a:latin typeface="Arial"/>
              <a:cs typeface="Arial"/>
            </a:endParaRPr>
          </a:p>
          <a:p>
            <a:pPr marL="356870">
              <a:lnSpc>
                <a:spcPct val="100000"/>
              </a:lnSpc>
              <a:spcBef>
                <a:spcPts val="1320"/>
              </a:spcBef>
            </a:pPr>
            <a:r>
              <a:rPr sz="2200" spc="-80" dirty="0">
                <a:latin typeface="Arial"/>
                <a:cs typeface="Arial"/>
              </a:rPr>
              <a:t>voltage.</a:t>
            </a:r>
            <a:endParaRPr sz="2200" dirty="0">
              <a:latin typeface="Arial"/>
              <a:cs typeface="Arial"/>
            </a:endParaRPr>
          </a:p>
          <a:p>
            <a:pPr marL="356870" indent="-344805">
              <a:lnSpc>
                <a:spcPct val="100000"/>
              </a:lnSpc>
              <a:spcBef>
                <a:spcPts val="1320"/>
              </a:spcBef>
              <a:buFont typeface="Wingdings"/>
              <a:buChar char=""/>
              <a:tabLst>
                <a:tab pos="357505" algn="l"/>
                <a:tab pos="5771515" algn="l"/>
              </a:tabLst>
            </a:pPr>
            <a:r>
              <a:rPr sz="2200" spc="-190" dirty="0">
                <a:latin typeface="Arial"/>
                <a:cs typeface="Arial"/>
              </a:rPr>
              <a:t>A </a:t>
            </a:r>
            <a:r>
              <a:rPr sz="2200" spc="-40" dirty="0">
                <a:latin typeface="Arial"/>
                <a:cs typeface="Arial"/>
              </a:rPr>
              <a:t>digital </a:t>
            </a:r>
            <a:r>
              <a:rPr sz="2200" spc="-110" dirty="0">
                <a:latin typeface="Arial"/>
                <a:cs typeface="Arial"/>
              </a:rPr>
              <a:t>signal </a:t>
            </a:r>
            <a:r>
              <a:rPr sz="2200" spc="-145" dirty="0">
                <a:latin typeface="Arial"/>
                <a:cs typeface="Arial"/>
              </a:rPr>
              <a:t>can </a:t>
            </a:r>
            <a:r>
              <a:rPr sz="2200" spc="-140" dirty="0">
                <a:latin typeface="Arial"/>
                <a:cs typeface="Arial"/>
              </a:rPr>
              <a:t>have </a:t>
            </a:r>
            <a:r>
              <a:rPr sz="2200" spc="-65" dirty="0">
                <a:latin typeface="Arial"/>
                <a:cs typeface="Arial"/>
              </a:rPr>
              <a:t>more </a:t>
            </a:r>
            <a:r>
              <a:rPr sz="2200" spc="-50" dirty="0">
                <a:latin typeface="Arial"/>
                <a:cs typeface="Arial"/>
              </a:rPr>
              <a:t>than</a:t>
            </a:r>
            <a:r>
              <a:rPr sz="2200" spc="335" dirty="0">
                <a:latin typeface="Arial"/>
                <a:cs typeface="Arial"/>
              </a:rPr>
              <a:t> </a:t>
            </a:r>
            <a:r>
              <a:rPr sz="2200" spc="10" dirty="0">
                <a:latin typeface="Arial"/>
                <a:cs typeface="Arial"/>
              </a:rPr>
              <a:t>two</a:t>
            </a:r>
            <a:r>
              <a:rPr sz="2200" spc="-35" dirty="0">
                <a:latin typeface="Arial"/>
                <a:cs typeface="Arial"/>
              </a:rPr>
              <a:t> </a:t>
            </a:r>
            <a:r>
              <a:rPr sz="2200" spc="-100" dirty="0">
                <a:latin typeface="Arial"/>
                <a:cs typeface="Arial"/>
              </a:rPr>
              <a:t>levels.	</a:t>
            </a:r>
            <a:r>
              <a:rPr sz="2200" spc="-65" dirty="0">
                <a:latin typeface="Arial"/>
                <a:cs typeface="Arial"/>
              </a:rPr>
              <a:t>In </a:t>
            </a:r>
            <a:r>
              <a:rPr sz="2200" spc="-45" dirty="0">
                <a:latin typeface="Arial"/>
                <a:cs typeface="Arial"/>
              </a:rPr>
              <a:t>this </a:t>
            </a:r>
            <a:r>
              <a:rPr sz="2200" spc="-160" dirty="0">
                <a:latin typeface="Arial"/>
                <a:cs typeface="Arial"/>
              </a:rPr>
              <a:t>case, </a:t>
            </a:r>
            <a:r>
              <a:rPr sz="2200" spc="-80" dirty="0">
                <a:latin typeface="Arial"/>
                <a:cs typeface="Arial"/>
              </a:rPr>
              <a:t>we </a:t>
            </a:r>
            <a:r>
              <a:rPr sz="2200" spc="-145" dirty="0">
                <a:latin typeface="Arial"/>
                <a:cs typeface="Arial"/>
              </a:rPr>
              <a:t>can</a:t>
            </a:r>
            <a:r>
              <a:rPr sz="2200" spc="-5" dirty="0">
                <a:latin typeface="Arial"/>
                <a:cs typeface="Arial"/>
              </a:rPr>
              <a:t> </a:t>
            </a:r>
            <a:r>
              <a:rPr sz="2200" spc="-130" dirty="0">
                <a:latin typeface="Arial"/>
                <a:cs typeface="Arial"/>
              </a:rPr>
              <a:t>send</a:t>
            </a:r>
            <a:endParaRPr sz="2200" dirty="0">
              <a:latin typeface="Arial"/>
              <a:cs typeface="Arial"/>
            </a:endParaRPr>
          </a:p>
          <a:p>
            <a:pPr marL="356870">
              <a:lnSpc>
                <a:spcPct val="100000"/>
              </a:lnSpc>
              <a:spcBef>
                <a:spcPts val="1325"/>
              </a:spcBef>
            </a:pPr>
            <a:r>
              <a:rPr sz="2200" spc="-60" dirty="0">
                <a:latin typeface="Arial"/>
                <a:cs typeface="Arial"/>
              </a:rPr>
              <a:t>more</a:t>
            </a:r>
            <a:r>
              <a:rPr sz="2200" spc="-180" dirty="0">
                <a:latin typeface="Arial"/>
                <a:cs typeface="Arial"/>
              </a:rPr>
              <a:t> </a:t>
            </a:r>
            <a:r>
              <a:rPr sz="2200" spc="-45" dirty="0">
                <a:latin typeface="Arial"/>
                <a:cs typeface="Arial"/>
              </a:rPr>
              <a:t>than</a:t>
            </a:r>
            <a:r>
              <a:rPr sz="2200" spc="-145" dirty="0">
                <a:latin typeface="Arial"/>
                <a:cs typeface="Arial"/>
              </a:rPr>
              <a:t> </a:t>
            </a:r>
            <a:r>
              <a:rPr sz="2200" spc="-105" dirty="0">
                <a:latin typeface="Arial"/>
                <a:cs typeface="Arial"/>
              </a:rPr>
              <a:t>1</a:t>
            </a:r>
            <a:r>
              <a:rPr sz="2200" spc="-125" dirty="0">
                <a:latin typeface="Arial"/>
                <a:cs typeface="Arial"/>
              </a:rPr>
              <a:t> </a:t>
            </a:r>
            <a:r>
              <a:rPr sz="2200" spc="25" dirty="0">
                <a:latin typeface="Arial"/>
                <a:cs typeface="Arial"/>
              </a:rPr>
              <a:t>bit</a:t>
            </a:r>
            <a:r>
              <a:rPr sz="2200" spc="-110" dirty="0">
                <a:latin typeface="Arial"/>
                <a:cs typeface="Arial"/>
              </a:rPr>
              <a:t> </a:t>
            </a:r>
            <a:r>
              <a:rPr sz="2200" spc="-5" dirty="0">
                <a:latin typeface="Arial"/>
                <a:cs typeface="Arial"/>
              </a:rPr>
              <a:t>for</a:t>
            </a:r>
            <a:r>
              <a:rPr sz="2200" spc="-130" dirty="0">
                <a:latin typeface="Arial"/>
                <a:cs typeface="Arial"/>
              </a:rPr>
              <a:t> each</a:t>
            </a:r>
            <a:r>
              <a:rPr sz="2200" spc="-140" dirty="0">
                <a:latin typeface="Arial"/>
                <a:cs typeface="Arial"/>
              </a:rPr>
              <a:t> </a:t>
            </a:r>
            <a:r>
              <a:rPr sz="2200" spc="-65" dirty="0">
                <a:latin typeface="Arial"/>
                <a:cs typeface="Arial"/>
              </a:rPr>
              <a:t>level</a:t>
            </a:r>
            <a:r>
              <a:rPr sz="1800" spc="-65" dirty="0">
                <a:latin typeface="Arial"/>
                <a:cs typeface="Arial"/>
              </a:rPr>
              <a:t>.</a:t>
            </a:r>
            <a:endParaRPr sz="1800" dirty="0">
              <a:latin typeface="Arial"/>
              <a:cs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7340" y="243281"/>
            <a:ext cx="1550670" cy="362585"/>
          </a:xfrm>
          <a:prstGeom prst="rect">
            <a:avLst/>
          </a:prstGeom>
        </p:spPr>
        <p:txBody>
          <a:bodyPr vert="horz" wrap="square" lIns="0" tIns="13970" rIns="0" bIns="0" rtlCol="0">
            <a:spAutoFit/>
          </a:bodyPr>
          <a:lstStyle/>
          <a:p>
            <a:pPr marL="12700">
              <a:lnSpc>
                <a:spcPct val="100000"/>
              </a:lnSpc>
              <a:spcBef>
                <a:spcPts val="110"/>
              </a:spcBef>
            </a:pPr>
            <a:r>
              <a:rPr sz="2200" b="1" spc="-145" dirty="0">
                <a:solidFill>
                  <a:srgbClr val="00AFEF"/>
                </a:solidFill>
                <a:latin typeface="Arial"/>
                <a:cs typeface="Arial"/>
              </a:rPr>
              <a:t>8.Complexity</a:t>
            </a:r>
            <a:endParaRPr sz="2200">
              <a:latin typeface="Arial"/>
              <a:cs typeface="Arial"/>
            </a:endParaRPr>
          </a:p>
        </p:txBody>
      </p:sp>
      <p:sp>
        <p:nvSpPr>
          <p:cNvPr id="3" name="object 3"/>
          <p:cNvSpPr txBox="1"/>
          <p:nvPr/>
        </p:nvSpPr>
        <p:spPr>
          <a:xfrm>
            <a:off x="307340" y="527888"/>
            <a:ext cx="8016240" cy="2287270"/>
          </a:xfrm>
          <a:prstGeom prst="rect">
            <a:avLst/>
          </a:prstGeom>
        </p:spPr>
        <p:txBody>
          <a:bodyPr vert="horz" wrap="square" lIns="0" tIns="180340" rIns="0" bIns="0" rtlCol="0">
            <a:spAutoFit/>
          </a:bodyPr>
          <a:lstStyle/>
          <a:p>
            <a:pPr marL="235585" indent="-223520">
              <a:lnSpc>
                <a:spcPct val="100000"/>
              </a:lnSpc>
              <a:spcBef>
                <a:spcPts val="1420"/>
              </a:spcBef>
              <a:buSzPct val="95454"/>
              <a:buFont typeface="Wingdings"/>
              <a:buChar char=""/>
              <a:tabLst>
                <a:tab pos="236220" algn="l"/>
              </a:tabLst>
            </a:pPr>
            <a:r>
              <a:rPr sz="2200" spc="-190" dirty="0">
                <a:latin typeface="Arial"/>
                <a:cs typeface="Arial"/>
              </a:rPr>
              <a:t>A</a:t>
            </a:r>
            <a:r>
              <a:rPr sz="2200" spc="-140" dirty="0">
                <a:latin typeface="Arial"/>
                <a:cs typeface="Arial"/>
              </a:rPr>
              <a:t> </a:t>
            </a:r>
            <a:r>
              <a:rPr sz="2200" spc="-95" dirty="0">
                <a:latin typeface="Arial"/>
                <a:cs typeface="Arial"/>
              </a:rPr>
              <a:t>complex</a:t>
            </a:r>
            <a:r>
              <a:rPr sz="2200" spc="-170" dirty="0">
                <a:latin typeface="Arial"/>
                <a:cs typeface="Arial"/>
              </a:rPr>
              <a:t> </a:t>
            </a:r>
            <a:r>
              <a:rPr sz="2200" spc="-135" dirty="0">
                <a:latin typeface="Arial"/>
                <a:cs typeface="Arial"/>
              </a:rPr>
              <a:t>scheme</a:t>
            </a:r>
            <a:r>
              <a:rPr sz="2200" spc="-125" dirty="0">
                <a:latin typeface="Arial"/>
                <a:cs typeface="Arial"/>
              </a:rPr>
              <a:t> </a:t>
            </a:r>
            <a:r>
              <a:rPr sz="2200" spc="-114" dirty="0">
                <a:latin typeface="Arial"/>
                <a:cs typeface="Arial"/>
              </a:rPr>
              <a:t>is</a:t>
            </a:r>
            <a:r>
              <a:rPr sz="2200" spc="-130" dirty="0">
                <a:latin typeface="Arial"/>
                <a:cs typeface="Arial"/>
              </a:rPr>
              <a:t> </a:t>
            </a:r>
            <a:r>
              <a:rPr sz="2200" spc="-60" dirty="0">
                <a:latin typeface="Arial"/>
                <a:cs typeface="Arial"/>
              </a:rPr>
              <a:t>more</a:t>
            </a:r>
            <a:r>
              <a:rPr sz="2200" spc="-140" dirty="0">
                <a:latin typeface="Arial"/>
                <a:cs typeface="Arial"/>
              </a:rPr>
              <a:t> </a:t>
            </a:r>
            <a:r>
              <a:rPr sz="2200" spc="-80" dirty="0">
                <a:latin typeface="Arial"/>
                <a:cs typeface="Arial"/>
              </a:rPr>
              <a:t>costly</a:t>
            </a:r>
            <a:r>
              <a:rPr sz="2200" spc="-145" dirty="0">
                <a:latin typeface="Arial"/>
                <a:cs typeface="Arial"/>
              </a:rPr>
              <a:t> </a:t>
            </a:r>
            <a:r>
              <a:rPr sz="2200" spc="20" dirty="0">
                <a:latin typeface="Arial"/>
                <a:cs typeface="Arial"/>
              </a:rPr>
              <a:t>to</a:t>
            </a:r>
            <a:r>
              <a:rPr sz="2200" spc="-95" dirty="0">
                <a:latin typeface="Arial"/>
                <a:cs typeface="Arial"/>
              </a:rPr>
              <a:t> </a:t>
            </a:r>
            <a:r>
              <a:rPr sz="2200" spc="-45" dirty="0">
                <a:latin typeface="Arial"/>
                <a:cs typeface="Arial"/>
              </a:rPr>
              <a:t>implement</a:t>
            </a:r>
            <a:r>
              <a:rPr sz="2200" spc="-175" dirty="0">
                <a:latin typeface="Arial"/>
                <a:cs typeface="Arial"/>
              </a:rPr>
              <a:t> </a:t>
            </a:r>
            <a:r>
              <a:rPr sz="2200" spc="-45" dirty="0">
                <a:latin typeface="Arial"/>
                <a:cs typeface="Arial"/>
              </a:rPr>
              <a:t>than</a:t>
            </a:r>
            <a:r>
              <a:rPr sz="2200" spc="-145" dirty="0">
                <a:latin typeface="Arial"/>
                <a:cs typeface="Arial"/>
              </a:rPr>
              <a:t> </a:t>
            </a:r>
            <a:r>
              <a:rPr sz="2200" spc="-170" dirty="0">
                <a:latin typeface="Arial"/>
                <a:cs typeface="Arial"/>
              </a:rPr>
              <a:t>a</a:t>
            </a:r>
            <a:r>
              <a:rPr sz="2200" spc="-105" dirty="0">
                <a:latin typeface="Arial"/>
                <a:cs typeface="Arial"/>
              </a:rPr>
              <a:t> </a:t>
            </a:r>
            <a:r>
              <a:rPr sz="2200" spc="-80" dirty="0">
                <a:latin typeface="Arial"/>
                <a:cs typeface="Arial"/>
              </a:rPr>
              <a:t>simple</a:t>
            </a:r>
            <a:r>
              <a:rPr sz="2200" spc="-125" dirty="0">
                <a:latin typeface="Arial"/>
                <a:cs typeface="Arial"/>
              </a:rPr>
              <a:t> </a:t>
            </a:r>
            <a:r>
              <a:rPr sz="2200" spc="-75" dirty="0">
                <a:latin typeface="Arial"/>
                <a:cs typeface="Arial"/>
              </a:rPr>
              <a:t>one.</a:t>
            </a:r>
            <a:endParaRPr sz="2200" dirty="0">
              <a:latin typeface="Arial"/>
              <a:cs typeface="Arial"/>
            </a:endParaRPr>
          </a:p>
          <a:p>
            <a:pPr marL="235585" indent="-223520">
              <a:lnSpc>
                <a:spcPct val="100000"/>
              </a:lnSpc>
              <a:spcBef>
                <a:spcPts val="1325"/>
              </a:spcBef>
              <a:buSzPct val="95454"/>
              <a:buFont typeface="Wingdings"/>
              <a:buChar char=""/>
              <a:tabLst>
                <a:tab pos="236220" algn="l"/>
              </a:tabLst>
            </a:pPr>
            <a:r>
              <a:rPr sz="2200" spc="-125" dirty="0">
                <a:latin typeface="Arial"/>
                <a:cs typeface="Arial"/>
              </a:rPr>
              <a:t>For</a:t>
            </a:r>
            <a:r>
              <a:rPr sz="2200" spc="-160" dirty="0">
                <a:latin typeface="Arial"/>
                <a:cs typeface="Arial"/>
              </a:rPr>
              <a:t> </a:t>
            </a:r>
            <a:r>
              <a:rPr sz="2200" spc="-100" dirty="0">
                <a:latin typeface="Arial"/>
                <a:cs typeface="Arial"/>
              </a:rPr>
              <a:t>example,</a:t>
            </a:r>
            <a:r>
              <a:rPr sz="2200" spc="-150" dirty="0">
                <a:latin typeface="Arial"/>
                <a:cs typeface="Arial"/>
              </a:rPr>
              <a:t> </a:t>
            </a:r>
            <a:r>
              <a:rPr sz="2200" spc="-170" dirty="0">
                <a:latin typeface="Arial"/>
                <a:cs typeface="Arial"/>
              </a:rPr>
              <a:t>a</a:t>
            </a:r>
            <a:r>
              <a:rPr sz="2200" spc="-130" dirty="0">
                <a:latin typeface="Arial"/>
                <a:cs typeface="Arial"/>
              </a:rPr>
              <a:t> </a:t>
            </a:r>
            <a:r>
              <a:rPr sz="2200" spc="-135" dirty="0">
                <a:latin typeface="Arial"/>
                <a:cs typeface="Arial"/>
              </a:rPr>
              <a:t>scheme</a:t>
            </a:r>
            <a:r>
              <a:rPr sz="2200" spc="-125" dirty="0">
                <a:latin typeface="Arial"/>
                <a:cs typeface="Arial"/>
              </a:rPr>
              <a:t> </a:t>
            </a:r>
            <a:r>
              <a:rPr sz="2200" spc="-5" dirty="0">
                <a:latin typeface="Arial"/>
                <a:cs typeface="Arial"/>
              </a:rPr>
              <a:t>that</a:t>
            </a:r>
            <a:r>
              <a:rPr sz="2200" spc="-120" dirty="0">
                <a:latin typeface="Arial"/>
                <a:cs typeface="Arial"/>
              </a:rPr>
              <a:t> </a:t>
            </a:r>
            <a:r>
              <a:rPr sz="2200" spc="-175" dirty="0">
                <a:latin typeface="Arial"/>
                <a:cs typeface="Arial"/>
              </a:rPr>
              <a:t>uses</a:t>
            </a:r>
            <a:r>
              <a:rPr sz="2200" spc="-120" dirty="0">
                <a:latin typeface="Arial"/>
                <a:cs typeface="Arial"/>
              </a:rPr>
              <a:t> </a:t>
            </a:r>
            <a:r>
              <a:rPr sz="2200" spc="-20" dirty="0">
                <a:latin typeface="Arial"/>
                <a:cs typeface="Arial"/>
              </a:rPr>
              <a:t>four</a:t>
            </a:r>
            <a:r>
              <a:rPr sz="2200" spc="-110" dirty="0">
                <a:latin typeface="Arial"/>
                <a:cs typeface="Arial"/>
              </a:rPr>
              <a:t> signal</a:t>
            </a:r>
            <a:r>
              <a:rPr sz="2200" spc="-130" dirty="0">
                <a:latin typeface="Arial"/>
                <a:cs typeface="Arial"/>
              </a:rPr>
              <a:t> </a:t>
            </a:r>
            <a:r>
              <a:rPr sz="2200" spc="-95" dirty="0">
                <a:latin typeface="Arial"/>
                <a:cs typeface="Arial"/>
              </a:rPr>
              <a:t>levels</a:t>
            </a:r>
            <a:r>
              <a:rPr sz="2200" spc="-150" dirty="0">
                <a:latin typeface="Arial"/>
                <a:cs typeface="Arial"/>
              </a:rPr>
              <a:t> </a:t>
            </a:r>
            <a:r>
              <a:rPr sz="2200" spc="-114" dirty="0">
                <a:latin typeface="Arial"/>
                <a:cs typeface="Arial"/>
              </a:rPr>
              <a:t>is</a:t>
            </a:r>
            <a:r>
              <a:rPr sz="2200" spc="-130" dirty="0">
                <a:latin typeface="Arial"/>
                <a:cs typeface="Arial"/>
              </a:rPr>
              <a:t> </a:t>
            </a:r>
            <a:r>
              <a:rPr sz="2200" spc="-60" dirty="0">
                <a:latin typeface="Arial"/>
                <a:cs typeface="Arial"/>
              </a:rPr>
              <a:t>more</a:t>
            </a:r>
            <a:r>
              <a:rPr sz="2200" spc="-150" dirty="0">
                <a:latin typeface="Arial"/>
                <a:cs typeface="Arial"/>
              </a:rPr>
              <a:t> </a:t>
            </a:r>
            <a:r>
              <a:rPr sz="2200" spc="-10" dirty="0">
                <a:latin typeface="Arial"/>
                <a:cs typeface="Arial"/>
              </a:rPr>
              <a:t>difficult</a:t>
            </a:r>
            <a:r>
              <a:rPr sz="2200" spc="-125" dirty="0">
                <a:latin typeface="Arial"/>
                <a:cs typeface="Arial"/>
              </a:rPr>
              <a:t> </a:t>
            </a:r>
            <a:r>
              <a:rPr sz="2200" spc="10" dirty="0">
                <a:latin typeface="Arial"/>
                <a:cs typeface="Arial"/>
              </a:rPr>
              <a:t>to</a:t>
            </a:r>
            <a:endParaRPr sz="2200" dirty="0">
              <a:latin typeface="Arial"/>
              <a:cs typeface="Arial"/>
            </a:endParaRPr>
          </a:p>
          <a:p>
            <a:pPr marL="201930">
              <a:lnSpc>
                <a:spcPct val="100000"/>
              </a:lnSpc>
              <a:spcBef>
                <a:spcPts val="1320"/>
              </a:spcBef>
            </a:pPr>
            <a:r>
              <a:rPr sz="2200" spc="-20" dirty="0">
                <a:latin typeface="Arial"/>
                <a:cs typeface="Arial"/>
              </a:rPr>
              <a:t>interpret</a:t>
            </a:r>
            <a:r>
              <a:rPr sz="2200" spc="-155" dirty="0">
                <a:latin typeface="Arial"/>
                <a:cs typeface="Arial"/>
              </a:rPr>
              <a:t> </a:t>
            </a:r>
            <a:r>
              <a:rPr sz="2200" spc="-45" dirty="0">
                <a:latin typeface="Arial"/>
                <a:cs typeface="Arial"/>
              </a:rPr>
              <a:t>than</a:t>
            </a:r>
            <a:r>
              <a:rPr sz="2200" spc="-145" dirty="0">
                <a:latin typeface="Arial"/>
                <a:cs typeface="Arial"/>
              </a:rPr>
              <a:t> </a:t>
            </a:r>
            <a:r>
              <a:rPr sz="2200" spc="-85" dirty="0">
                <a:latin typeface="Arial"/>
                <a:cs typeface="Arial"/>
              </a:rPr>
              <a:t>one</a:t>
            </a:r>
            <a:r>
              <a:rPr sz="2200" spc="-125" dirty="0">
                <a:latin typeface="Arial"/>
                <a:cs typeface="Arial"/>
              </a:rPr>
              <a:t> </a:t>
            </a:r>
            <a:r>
              <a:rPr sz="2200" spc="-5" dirty="0">
                <a:latin typeface="Arial"/>
                <a:cs typeface="Arial"/>
              </a:rPr>
              <a:t>that</a:t>
            </a:r>
            <a:r>
              <a:rPr sz="2200" spc="-130" dirty="0">
                <a:latin typeface="Arial"/>
                <a:cs typeface="Arial"/>
              </a:rPr>
              <a:t> </a:t>
            </a:r>
            <a:r>
              <a:rPr sz="2200" spc="-170" dirty="0">
                <a:latin typeface="Arial"/>
                <a:cs typeface="Arial"/>
              </a:rPr>
              <a:t>uses</a:t>
            </a:r>
            <a:r>
              <a:rPr sz="2200" spc="-105" dirty="0">
                <a:latin typeface="Arial"/>
                <a:cs typeface="Arial"/>
              </a:rPr>
              <a:t> </a:t>
            </a:r>
            <a:r>
              <a:rPr sz="2200" spc="-55" dirty="0">
                <a:latin typeface="Arial"/>
                <a:cs typeface="Arial"/>
              </a:rPr>
              <a:t>only</a:t>
            </a:r>
            <a:r>
              <a:rPr sz="2200" spc="-125" dirty="0">
                <a:latin typeface="Arial"/>
                <a:cs typeface="Arial"/>
              </a:rPr>
              <a:t> </a:t>
            </a:r>
            <a:r>
              <a:rPr sz="2200" spc="10" dirty="0">
                <a:latin typeface="Arial"/>
                <a:cs typeface="Arial"/>
              </a:rPr>
              <a:t>two</a:t>
            </a:r>
            <a:r>
              <a:rPr sz="2200" spc="-150" dirty="0">
                <a:latin typeface="Arial"/>
                <a:cs typeface="Arial"/>
              </a:rPr>
              <a:t> </a:t>
            </a:r>
            <a:r>
              <a:rPr sz="2200" spc="-90" dirty="0">
                <a:latin typeface="Arial"/>
                <a:cs typeface="Arial"/>
              </a:rPr>
              <a:t>levels.</a:t>
            </a:r>
            <a:endParaRPr sz="2200" dirty="0">
              <a:latin typeface="Arial"/>
              <a:cs typeface="Arial"/>
            </a:endParaRPr>
          </a:p>
          <a:p>
            <a:pPr>
              <a:lnSpc>
                <a:spcPct val="100000"/>
              </a:lnSpc>
              <a:spcBef>
                <a:spcPts val="50"/>
              </a:spcBef>
            </a:pPr>
            <a:endParaRPr sz="2600" dirty="0">
              <a:latin typeface="Arial"/>
              <a:cs typeface="Arial"/>
            </a:endParaRPr>
          </a:p>
          <a:p>
            <a:pPr marL="12700">
              <a:lnSpc>
                <a:spcPct val="100000"/>
              </a:lnSpc>
              <a:spcBef>
                <a:spcPts val="5"/>
              </a:spcBef>
            </a:pPr>
            <a:r>
              <a:rPr sz="2400" b="1" spc="-210" dirty="0">
                <a:solidFill>
                  <a:srgbClr val="FF0000"/>
                </a:solidFill>
                <a:latin typeface="Arial"/>
                <a:cs typeface="Arial"/>
              </a:rPr>
              <a:t>Line </a:t>
            </a:r>
            <a:r>
              <a:rPr sz="2400" b="1" spc="-235" dirty="0">
                <a:solidFill>
                  <a:srgbClr val="FF0000"/>
                </a:solidFill>
                <a:latin typeface="Arial"/>
                <a:cs typeface="Arial"/>
              </a:rPr>
              <a:t>Coding</a:t>
            </a:r>
            <a:r>
              <a:rPr sz="2400" b="1" spc="-95" dirty="0">
                <a:solidFill>
                  <a:srgbClr val="FF0000"/>
                </a:solidFill>
                <a:latin typeface="Arial"/>
                <a:cs typeface="Arial"/>
              </a:rPr>
              <a:t> </a:t>
            </a:r>
            <a:r>
              <a:rPr sz="2400" b="1" spc="-260" dirty="0">
                <a:solidFill>
                  <a:srgbClr val="FF0000"/>
                </a:solidFill>
                <a:latin typeface="Arial"/>
                <a:cs typeface="Arial"/>
              </a:rPr>
              <a:t>Schemes</a:t>
            </a:r>
            <a:endParaRPr sz="2400" dirty="0">
              <a:latin typeface="Arial"/>
              <a:cs typeface="Arial"/>
            </a:endParaRPr>
          </a:p>
        </p:txBody>
      </p:sp>
      <p:sp>
        <p:nvSpPr>
          <p:cNvPr id="4" name="object 4"/>
          <p:cNvSpPr/>
          <p:nvPr/>
        </p:nvSpPr>
        <p:spPr>
          <a:xfrm>
            <a:off x="627295" y="3402745"/>
            <a:ext cx="8262232" cy="2555933"/>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673554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2891" y="3680459"/>
            <a:ext cx="8571850" cy="283559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54939" y="90881"/>
            <a:ext cx="2174240" cy="391795"/>
          </a:xfrm>
          <a:prstGeom prst="rect">
            <a:avLst/>
          </a:prstGeom>
        </p:spPr>
        <p:txBody>
          <a:bodyPr vert="horz" wrap="square" lIns="0" tIns="12700" rIns="0" bIns="0" rtlCol="0">
            <a:spAutoFit/>
          </a:bodyPr>
          <a:lstStyle/>
          <a:p>
            <a:pPr marL="12700">
              <a:lnSpc>
                <a:spcPct val="100000"/>
              </a:lnSpc>
              <a:spcBef>
                <a:spcPts val="100"/>
              </a:spcBef>
            </a:pPr>
            <a:r>
              <a:rPr sz="2400" b="1" spc="-135" dirty="0">
                <a:solidFill>
                  <a:srgbClr val="00AF50"/>
                </a:solidFill>
                <a:latin typeface="Arial"/>
                <a:cs typeface="Arial"/>
              </a:rPr>
              <a:t>Unipolar</a:t>
            </a:r>
            <a:r>
              <a:rPr sz="2400" b="1" spc="-280" dirty="0">
                <a:solidFill>
                  <a:srgbClr val="00AF50"/>
                </a:solidFill>
                <a:latin typeface="Arial"/>
                <a:cs typeface="Arial"/>
              </a:rPr>
              <a:t> </a:t>
            </a:r>
            <a:r>
              <a:rPr sz="2400" b="1" spc="-240" dirty="0">
                <a:solidFill>
                  <a:srgbClr val="00AF50"/>
                </a:solidFill>
                <a:latin typeface="Arial"/>
                <a:cs typeface="Arial"/>
              </a:rPr>
              <a:t>Scheme</a:t>
            </a:r>
            <a:endParaRPr sz="2400">
              <a:latin typeface="Arial"/>
              <a:cs typeface="Arial"/>
            </a:endParaRPr>
          </a:p>
        </p:txBody>
      </p:sp>
      <p:sp>
        <p:nvSpPr>
          <p:cNvPr id="4" name="object 4"/>
          <p:cNvSpPr txBox="1"/>
          <p:nvPr/>
        </p:nvSpPr>
        <p:spPr>
          <a:xfrm>
            <a:off x="154939" y="456945"/>
            <a:ext cx="7988300" cy="2741295"/>
          </a:xfrm>
          <a:prstGeom prst="rect">
            <a:avLst/>
          </a:prstGeom>
        </p:spPr>
        <p:txBody>
          <a:bodyPr vert="horz" wrap="square" lIns="0" tIns="13335" rIns="0" bIns="0" rtlCol="0">
            <a:spAutoFit/>
          </a:bodyPr>
          <a:lstStyle/>
          <a:p>
            <a:pPr marL="235585" indent="-223520">
              <a:lnSpc>
                <a:spcPct val="100000"/>
              </a:lnSpc>
              <a:spcBef>
                <a:spcPts val="105"/>
              </a:spcBef>
              <a:buSzPct val="95454"/>
              <a:buFont typeface="Wingdings"/>
              <a:buChar char=""/>
              <a:tabLst>
                <a:tab pos="236220" algn="l"/>
              </a:tabLst>
            </a:pPr>
            <a:r>
              <a:rPr sz="2200" spc="-65" dirty="0">
                <a:latin typeface="Arial"/>
                <a:cs typeface="Arial"/>
              </a:rPr>
              <a:t>In</a:t>
            </a:r>
            <a:r>
              <a:rPr sz="2200" spc="-140" dirty="0">
                <a:latin typeface="Arial"/>
                <a:cs typeface="Arial"/>
              </a:rPr>
              <a:t> </a:t>
            </a:r>
            <a:r>
              <a:rPr sz="2200" spc="-170" dirty="0">
                <a:latin typeface="Arial"/>
                <a:cs typeface="Arial"/>
              </a:rPr>
              <a:t>a</a:t>
            </a:r>
            <a:r>
              <a:rPr sz="2200" spc="-135" dirty="0">
                <a:latin typeface="Arial"/>
                <a:cs typeface="Arial"/>
              </a:rPr>
              <a:t> </a:t>
            </a:r>
            <a:r>
              <a:rPr sz="2200" spc="-50" dirty="0">
                <a:latin typeface="Arial"/>
                <a:cs typeface="Arial"/>
              </a:rPr>
              <a:t>unipolar</a:t>
            </a:r>
            <a:r>
              <a:rPr sz="2200" spc="-165" dirty="0">
                <a:latin typeface="Arial"/>
                <a:cs typeface="Arial"/>
              </a:rPr>
              <a:t> </a:t>
            </a:r>
            <a:r>
              <a:rPr sz="2200" spc="-125" dirty="0">
                <a:latin typeface="Arial"/>
                <a:cs typeface="Arial"/>
              </a:rPr>
              <a:t>scheme,</a:t>
            </a:r>
            <a:r>
              <a:rPr sz="2200" spc="-120" dirty="0">
                <a:latin typeface="Arial"/>
                <a:cs typeface="Arial"/>
              </a:rPr>
              <a:t> </a:t>
            </a:r>
            <a:r>
              <a:rPr sz="2200" spc="-45" dirty="0">
                <a:latin typeface="Arial"/>
                <a:cs typeface="Arial"/>
              </a:rPr>
              <a:t>all</a:t>
            </a:r>
            <a:r>
              <a:rPr sz="2200" spc="-140" dirty="0">
                <a:latin typeface="Arial"/>
                <a:cs typeface="Arial"/>
              </a:rPr>
              <a:t> </a:t>
            </a:r>
            <a:r>
              <a:rPr sz="2200" spc="-20" dirty="0">
                <a:latin typeface="Arial"/>
                <a:cs typeface="Arial"/>
              </a:rPr>
              <a:t>the</a:t>
            </a:r>
            <a:r>
              <a:rPr sz="2200" spc="-130" dirty="0">
                <a:latin typeface="Arial"/>
                <a:cs typeface="Arial"/>
              </a:rPr>
              <a:t> </a:t>
            </a:r>
            <a:r>
              <a:rPr sz="2200" spc="-110" dirty="0">
                <a:latin typeface="Arial"/>
                <a:cs typeface="Arial"/>
              </a:rPr>
              <a:t>signal</a:t>
            </a:r>
            <a:r>
              <a:rPr sz="2200" spc="-105" dirty="0">
                <a:latin typeface="Arial"/>
                <a:cs typeface="Arial"/>
              </a:rPr>
              <a:t> </a:t>
            </a:r>
            <a:r>
              <a:rPr sz="2200" spc="-95" dirty="0">
                <a:latin typeface="Arial"/>
                <a:cs typeface="Arial"/>
              </a:rPr>
              <a:t>levels</a:t>
            </a:r>
            <a:r>
              <a:rPr sz="2200" spc="-155" dirty="0">
                <a:latin typeface="Arial"/>
                <a:cs typeface="Arial"/>
              </a:rPr>
              <a:t> </a:t>
            </a:r>
            <a:r>
              <a:rPr sz="2200" spc="-95" dirty="0">
                <a:latin typeface="Arial"/>
                <a:cs typeface="Arial"/>
              </a:rPr>
              <a:t>are</a:t>
            </a:r>
            <a:r>
              <a:rPr sz="2200" spc="-125" dirty="0">
                <a:latin typeface="Arial"/>
                <a:cs typeface="Arial"/>
              </a:rPr>
              <a:t> </a:t>
            </a:r>
            <a:r>
              <a:rPr sz="2200" spc="-60" dirty="0">
                <a:latin typeface="Arial"/>
                <a:cs typeface="Arial"/>
              </a:rPr>
              <a:t>on</a:t>
            </a:r>
            <a:r>
              <a:rPr sz="2200" spc="-140" dirty="0">
                <a:latin typeface="Arial"/>
                <a:cs typeface="Arial"/>
              </a:rPr>
              <a:t> </a:t>
            </a:r>
            <a:r>
              <a:rPr sz="2200" spc="-85" dirty="0">
                <a:latin typeface="Arial"/>
                <a:cs typeface="Arial"/>
              </a:rPr>
              <a:t>one</a:t>
            </a:r>
            <a:r>
              <a:rPr sz="2200" spc="-125" dirty="0">
                <a:latin typeface="Arial"/>
                <a:cs typeface="Arial"/>
              </a:rPr>
              <a:t> </a:t>
            </a:r>
            <a:r>
              <a:rPr sz="2200" spc="-110" dirty="0">
                <a:latin typeface="Arial"/>
                <a:cs typeface="Arial"/>
              </a:rPr>
              <a:t>side</a:t>
            </a:r>
            <a:r>
              <a:rPr sz="2200" spc="-125" dirty="0">
                <a:latin typeface="Arial"/>
                <a:cs typeface="Arial"/>
              </a:rPr>
              <a:t> </a:t>
            </a:r>
            <a:r>
              <a:rPr sz="2200" spc="5" dirty="0">
                <a:latin typeface="Arial"/>
                <a:cs typeface="Arial"/>
              </a:rPr>
              <a:t>of</a:t>
            </a:r>
            <a:r>
              <a:rPr sz="2200" spc="-130" dirty="0">
                <a:latin typeface="Arial"/>
                <a:cs typeface="Arial"/>
              </a:rPr>
              <a:t> </a:t>
            </a:r>
            <a:r>
              <a:rPr sz="2200" spc="-20" dirty="0">
                <a:latin typeface="Arial"/>
                <a:cs typeface="Arial"/>
              </a:rPr>
              <a:t>the</a:t>
            </a:r>
            <a:r>
              <a:rPr sz="2200" spc="-110" dirty="0">
                <a:latin typeface="Arial"/>
                <a:cs typeface="Arial"/>
              </a:rPr>
              <a:t> </a:t>
            </a:r>
            <a:r>
              <a:rPr sz="2200" spc="-10" dirty="0">
                <a:latin typeface="Arial"/>
                <a:cs typeface="Arial"/>
              </a:rPr>
              <a:t>time</a:t>
            </a:r>
            <a:endParaRPr sz="2200">
              <a:latin typeface="Arial"/>
              <a:cs typeface="Arial"/>
            </a:endParaRPr>
          </a:p>
          <a:p>
            <a:pPr marL="262255">
              <a:lnSpc>
                <a:spcPts val="2635"/>
              </a:lnSpc>
              <a:spcBef>
                <a:spcPts val="5"/>
              </a:spcBef>
            </a:pPr>
            <a:r>
              <a:rPr sz="2200" spc="-145" dirty="0">
                <a:latin typeface="Arial"/>
                <a:cs typeface="Arial"/>
              </a:rPr>
              <a:t>axis</a:t>
            </a:r>
            <a:endParaRPr sz="2200">
              <a:latin typeface="Arial"/>
              <a:cs typeface="Arial"/>
            </a:endParaRPr>
          </a:p>
          <a:p>
            <a:pPr marL="12700" algn="just">
              <a:lnSpc>
                <a:spcPts val="2875"/>
              </a:lnSpc>
            </a:pPr>
            <a:r>
              <a:rPr sz="2400" b="1" spc="-285" dirty="0">
                <a:solidFill>
                  <a:srgbClr val="00AFEF"/>
                </a:solidFill>
                <a:latin typeface="Arial"/>
                <a:cs typeface="Arial"/>
              </a:rPr>
              <a:t>NRZ</a:t>
            </a:r>
            <a:r>
              <a:rPr sz="2400" b="1" spc="-170" dirty="0">
                <a:solidFill>
                  <a:srgbClr val="00AFEF"/>
                </a:solidFill>
                <a:latin typeface="Arial"/>
                <a:cs typeface="Arial"/>
              </a:rPr>
              <a:t> </a:t>
            </a:r>
            <a:r>
              <a:rPr sz="2400" b="1" spc="-135" dirty="0">
                <a:solidFill>
                  <a:srgbClr val="00AFEF"/>
                </a:solidFill>
                <a:latin typeface="Arial"/>
                <a:cs typeface="Arial"/>
              </a:rPr>
              <a:t>(Non-Return-to-Zero)</a:t>
            </a:r>
            <a:endParaRPr sz="2400">
              <a:latin typeface="Arial"/>
              <a:cs typeface="Arial"/>
            </a:endParaRPr>
          </a:p>
          <a:p>
            <a:pPr marL="236854" marR="311785" indent="-236854" algn="just">
              <a:lnSpc>
                <a:spcPct val="100000"/>
              </a:lnSpc>
              <a:spcBef>
                <a:spcPts val="10"/>
              </a:spcBef>
              <a:buSzPct val="95454"/>
              <a:buFont typeface="Wingdings"/>
              <a:buChar char=""/>
              <a:tabLst>
                <a:tab pos="236854" algn="l"/>
              </a:tabLst>
            </a:pPr>
            <a:r>
              <a:rPr sz="2200" spc="-80" dirty="0">
                <a:latin typeface="Arial"/>
                <a:cs typeface="Arial"/>
              </a:rPr>
              <a:t>Traditionally, </a:t>
            </a:r>
            <a:r>
              <a:rPr sz="2200" spc="-165" dirty="0">
                <a:latin typeface="Arial"/>
                <a:cs typeface="Arial"/>
              </a:rPr>
              <a:t>a </a:t>
            </a:r>
            <a:r>
              <a:rPr sz="2200" spc="-50" dirty="0">
                <a:latin typeface="Arial"/>
                <a:cs typeface="Arial"/>
              </a:rPr>
              <a:t>unipolar </a:t>
            </a:r>
            <a:r>
              <a:rPr sz="2200" spc="-135" dirty="0">
                <a:latin typeface="Arial"/>
                <a:cs typeface="Arial"/>
              </a:rPr>
              <a:t>scheme </a:t>
            </a:r>
            <a:r>
              <a:rPr sz="2200" spc="-145" dirty="0">
                <a:latin typeface="Arial"/>
                <a:cs typeface="Arial"/>
              </a:rPr>
              <a:t>was </a:t>
            </a:r>
            <a:r>
              <a:rPr sz="2200" spc="-110" dirty="0">
                <a:latin typeface="Arial"/>
                <a:cs typeface="Arial"/>
              </a:rPr>
              <a:t>designed </a:t>
            </a:r>
            <a:r>
              <a:rPr sz="2200" spc="-204" dirty="0">
                <a:latin typeface="Arial"/>
                <a:cs typeface="Arial"/>
              </a:rPr>
              <a:t>as </a:t>
            </a:r>
            <a:r>
              <a:rPr sz="2200" spc="-165" dirty="0">
                <a:latin typeface="Arial"/>
                <a:cs typeface="Arial"/>
              </a:rPr>
              <a:t>a </a:t>
            </a:r>
            <a:r>
              <a:rPr sz="2200" b="1" spc="-105" dirty="0">
                <a:latin typeface="Arial"/>
                <a:cs typeface="Arial"/>
              </a:rPr>
              <a:t>non-return-to-  </a:t>
            </a:r>
            <a:r>
              <a:rPr sz="2200" b="1" spc="-160" dirty="0">
                <a:latin typeface="Arial"/>
                <a:cs typeface="Arial"/>
              </a:rPr>
              <a:t>zero</a:t>
            </a:r>
            <a:r>
              <a:rPr sz="2200" b="1" spc="-130" dirty="0">
                <a:latin typeface="Arial"/>
                <a:cs typeface="Arial"/>
              </a:rPr>
              <a:t> </a:t>
            </a:r>
            <a:r>
              <a:rPr sz="2200" b="1" spc="-170" dirty="0">
                <a:latin typeface="Arial"/>
                <a:cs typeface="Arial"/>
              </a:rPr>
              <a:t>(NRZ)</a:t>
            </a:r>
            <a:r>
              <a:rPr sz="2200" b="1" spc="-145" dirty="0">
                <a:latin typeface="Arial"/>
                <a:cs typeface="Arial"/>
              </a:rPr>
              <a:t> </a:t>
            </a:r>
            <a:r>
              <a:rPr sz="2200" b="1" spc="-200" dirty="0">
                <a:latin typeface="Arial"/>
                <a:cs typeface="Arial"/>
              </a:rPr>
              <a:t>scheme</a:t>
            </a:r>
            <a:r>
              <a:rPr sz="2200" b="1" spc="-125" dirty="0">
                <a:latin typeface="Arial"/>
                <a:cs typeface="Arial"/>
              </a:rPr>
              <a:t> </a:t>
            </a:r>
            <a:r>
              <a:rPr sz="2200" spc="-25" dirty="0">
                <a:latin typeface="Arial"/>
                <a:cs typeface="Arial"/>
              </a:rPr>
              <a:t>in</a:t>
            </a:r>
            <a:r>
              <a:rPr sz="2200" spc="-125" dirty="0">
                <a:latin typeface="Arial"/>
                <a:cs typeface="Arial"/>
              </a:rPr>
              <a:t> </a:t>
            </a:r>
            <a:r>
              <a:rPr sz="2200" spc="-60" dirty="0">
                <a:latin typeface="Arial"/>
                <a:cs typeface="Arial"/>
              </a:rPr>
              <a:t>which</a:t>
            </a:r>
            <a:r>
              <a:rPr sz="2200" spc="-140" dirty="0">
                <a:latin typeface="Arial"/>
                <a:cs typeface="Arial"/>
              </a:rPr>
              <a:t> </a:t>
            </a:r>
            <a:r>
              <a:rPr sz="2200" spc="-20" dirty="0">
                <a:latin typeface="Arial"/>
                <a:cs typeface="Arial"/>
              </a:rPr>
              <a:t>the</a:t>
            </a:r>
            <a:r>
              <a:rPr sz="2200" spc="-135" dirty="0">
                <a:latin typeface="Arial"/>
                <a:cs typeface="Arial"/>
              </a:rPr>
              <a:t> </a:t>
            </a:r>
            <a:r>
              <a:rPr sz="2200" spc="-60" dirty="0">
                <a:latin typeface="Arial"/>
                <a:cs typeface="Arial"/>
              </a:rPr>
              <a:t>positive</a:t>
            </a:r>
            <a:r>
              <a:rPr sz="2200" spc="-175" dirty="0">
                <a:latin typeface="Arial"/>
                <a:cs typeface="Arial"/>
              </a:rPr>
              <a:t> </a:t>
            </a:r>
            <a:r>
              <a:rPr sz="2200" spc="-80" dirty="0">
                <a:latin typeface="Arial"/>
                <a:cs typeface="Arial"/>
              </a:rPr>
              <a:t>voltage</a:t>
            </a:r>
            <a:r>
              <a:rPr sz="2200" spc="-155" dirty="0">
                <a:latin typeface="Arial"/>
                <a:cs typeface="Arial"/>
              </a:rPr>
              <a:t> </a:t>
            </a:r>
            <a:r>
              <a:rPr sz="2200" spc="-85" dirty="0">
                <a:latin typeface="Arial"/>
                <a:cs typeface="Arial"/>
              </a:rPr>
              <a:t>defines</a:t>
            </a:r>
            <a:r>
              <a:rPr sz="2200" spc="-105" dirty="0">
                <a:latin typeface="Arial"/>
                <a:cs typeface="Arial"/>
              </a:rPr>
              <a:t> </a:t>
            </a:r>
            <a:r>
              <a:rPr sz="2200" spc="20" dirty="0">
                <a:latin typeface="Arial"/>
                <a:cs typeface="Arial"/>
              </a:rPr>
              <a:t>bit</a:t>
            </a:r>
            <a:r>
              <a:rPr sz="2200" spc="-130" dirty="0">
                <a:latin typeface="Arial"/>
                <a:cs typeface="Arial"/>
              </a:rPr>
              <a:t> </a:t>
            </a:r>
            <a:r>
              <a:rPr sz="2200" spc="-105" dirty="0">
                <a:latin typeface="Arial"/>
                <a:cs typeface="Arial"/>
              </a:rPr>
              <a:t>1</a:t>
            </a:r>
            <a:r>
              <a:rPr sz="2200" spc="-135" dirty="0">
                <a:latin typeface="Arial"/>
                <a:cs typeface="Arial"/>
              </a:rPr>
              <a:t> </a:t>
            </a:r>
            <a:r>
              <a:rPr sz="2200" spc="-105" dirty="0">
                <a:latin typeface="Arial"/>
                <a:cs typeface="Arial"/>
              </a:rPr>
              <a:t>and  </a:t>
            </a:r>
            <a:r>
              <a:rPr sz="2200" spc="-20" dirty="0">
                <a:latin typeface="Arial"/>
                <a:cs typeface="Arial"/>
              </a:rPr>
              <a:t>the </a:t>
            </a:r>
            <a:r>
              <a:rPr sz="2200" spc="-114" dirty="0">
                <a:latin typeface="Arial"/>
                <a:cs typeface="Arial"/>
              </a:rPr>
              <a:t>zero </a:t>
            </a:r>
            <a:r>
              <a:rPr sz="2200" spc="-80" dirty="0">
                <a:latin typeface="Arial"/>
                <a:cs typeface="Arial"/>
              </a:rPr>
              <a:t>voltage </a:t>
            </a:r>
            <a:r>
              <a:rPr sz="2200" spc="-85" dirty="0">
                <a:latin typeface="Arial"/>
                <a:cs typeface="Arial"/>
              </a:rPr>
              <a:t>defines </a:t>
            </a:r>
            <a:r>
              <a:rPr sz="2200" spc="25" dirty="0">
                <a:latin typeface="Arial"/>
                <a:cs typeface="Arial"/>
              </a:rPr>
              <a:t>bit</a:t>
            </a:r>
            <a:r>
              <a:rPr sz="2200" spc="-365" dirty="0">
                <a:latin typeface="Arial"/>
                <a:cs typeface="Arial"/>
              </a:rPr>
              <a:t> </a:t>
            </a:r>
            <a:r>
              <a:rPr sz="2200" spc="-80" dirty="0">
                <a:latin typeface="Arial"/>
                <a:cs typeface="Arial"/>
              </a:rPr>
              <a:t>0.</a:t>
            </a:r>
            <a:endParaRPr sz="2200">
              <a:latin typeface="Arial"/>
              <a:cs typeface="Arial"/>
            </a:endParaRPr>
          </a:p>
          <a:p>
            <a:pPr marL="235585" indent="-223520" algn="just">
              <a:lnSpc>
                <a:spcPct val="100000"/>
              </a:lnSpc>
              <a:buSzPct val="95454"/>
              <a:buFont typeface="Wingdings"/>
              <a:buChar char=""/>
              <a:tabLst>
                <a:tab pos="236220" algn="l"/>
              </a:tabLst>
            </a:pPr>
            <a:r>
              <a:rPr sz="2200" spc="35" dirty="0">
                <a:latin typeface="Arial"/>
                <a:cs typeface="Arial"/>
              </a:rPr>
              <a:t>It</a:t>
            </a:r>
            <a:r>
              <a:rPr sz="2200" spc="-160" dirty="0">
                <a:latin typeface="Arial"/>
                <a:cs typeface="Arial"/>
              </a:rPr>
              <a:t> </a:t>
            </a:r>
            <a:r>
              <a:rPr sz="2200" spc="-110" dirty="0">
                <a:latin typeface="Arial"/>
                <a:cs typeface="Arial"/>
              </a:rPr>
              <a:t>is </a:t>
            </a:r>
            <a:r>
              <a:rPr sz="2200" spc="-90" dirty="0">
                <a:latin typeface="Arial"/>
                <a:cs typeface="Arial"/>
              </a:rPr>
              <a:t>called</a:t>
            </a:r>
            <a:r>
              <a:rPr sz="2200" spc="-135" dirty="0">
                <a:latin typeface="Arial"/>
                <a:cs typeface="Arial"/>
              </a:rPr>
              <a:t> </a:t>
            </a:r>
            <a:r>
              <a:rPr sz="2200" spc="-295" dirty="0">
                <a:latin typeface="Arial"/>
                <a:cs typeface="Arial"/>
              </a:rPr>
              <a:t>NRZ</a:t>
            </a:r>
            <a:r>
              <a:rPr sz="2200" spc="-114" dirty="0">
                <a:latin typeface="Arial"/>
                <a:cs typeface="Arial"/>
              </a:rPr>
              <a:t> </a:t>
            </a:r>
            <a:r>
              <a:rPr sz="2200" spc="-145" dirty="0">
                <a:latin typeface="Arial"/>
                <a:cs typeface="Arial"/>
              </a:rPr>
              <a:t>because</a:t>
            </a:r>
            <a:r>
              <a:rPr sz="2200" spc="-125" dirty="0">
                <a:latin typeface="Arial"/>
                <a:cs typeface="Arial"/>
              </a:rPr>
              <a:t> </a:t>
            </a:r>
            <a:r>
              <a:rPr sz="2200" spc="-20" dirty="0">
                <a:latin typeface="Arial"/>
                <a:cs typeface="Arial"/>
              </a:rPr>
              <a:t>the</a:t>
            </a:r>
            <a:r>
              <a:rPr sz="2200" spc="-130" dirty="0">
                <a:latin typeface="Arial"/>
                <a:cs typeface="Arial"/>
              </a:rPr>
              <a:t> </a:t>
            </a:r>
            <a:r>
              <a:rPr sz="2200" spc="-110" dirty="0">
                <a:latin typeface="Arial"/>
                <a:cs typeface="Arial"/>
              </a:rPr>
              <a:t>signal</a:t>
            </a:r>
            <a:r>
              <a:rPr sz="2200" spc="-140" dirty="0">
                <a:latin typeface="Arial"/>
                <a:cs typeface="Arial"/>
              </a:rPr>
              <a:t> </a:t>
            </a:r>
            <a:r>
              <a:rPr sz="2200" spc="-125" dirty="0">
                <a:latin typeface="Arial"/>
                <a:cs typeface="Arial"/>
              </a:rPr>
              <a:t>does </a:t>
            </a:r>
            <a:r>
              <a:rPr sz="2200" dirty="0">
                <a:latin typeface="Arial"/>
                <a:cs typeface="Arial"/>
              </a:rPr>
              <a:t>not</a:t>
            </a:r>
            <a:r>
              <a:rPr sz="2200" spc="-125" dirty="0">
                <a:latin typeface="Arial"/>
                <a:cs typeface="Arial"/>
              </a:rPr>
              <a:t> </a:t>
            </a:r>
            <a:r>
              <a:rPr sz="2200" spc="-20" dirty="0">
                <a:latin typeface="Arial"/>
                <a:cs typeface="Arial"/>
              </a:rPr>
              <a:t>return</a:t>
            </a:r>
            <a:r>
              <a:rPr sz="2200" spc="-150" dirty="0">
                <a:latin typeface="Arial"/>
                <a:cs typeface="Arial"/>
              </a:rPr>
              <a:t> </a:t>
            </a:r>
            <a:r>
              <a:rPr sz="2200" spc="20" dirty="0">
                <a:latin typeface="Arial"/>
                <a:cs typeface="Arial"/>
              </a:rPr>
              <a:t>to</a:t>
            </a:r>
            <a:r>
              <a:rPr sz="2200" spc="-125" dirty="0">
                <a:latin typeface="Arial"/>
                <a:cs typeface="Arial"/>
              </a:rPr>
              <a:t> </a:t>
            </a:r>
            <a:r>
              <a:rPr sz="2200" spc="-114" dirty="0">
                <a:latin typeface="Arial"/>
                <a:cs typeface="Arial"/>
              </a:rPr>
              <a:t>zero</a:t>
            </a:r>
            <a:r>
              <a:rPr sz="2200" spc="-125" dirty="0">
                <a:latin typeface="Arial"/>
                <a:cs typeface="Arial"/>
              </a:rPr>
              <a:t> </a:t>
            </a:r>
            <a:r>
              <a:rPr sz="2200" spc="-35" dirty="0">
                <a:latin typeface="Arial"/>
                <a:cs typeface="Arial"/>
              </a:rPr>
              <a:t>at</a:t>
            </a:r>
            <a:r>
              <a:rPr sz="2200" spc="-105" dirty="0">
                <a:latin typeface="Arial"/>
                <a:cs typeface="Arial"/>
              </a:rPr>
              <a:t> </a:t>
            </a:r>
            <a:r>
              <a:rPr sz="2200" spc="-20" dirty="0">
                <a:latin typeface="Arial"/>
                <a:cs typeface="Arial"/>
              </a:rPr>
              <a:t>the</a:t>
            </a:r>
            <a:endParaRPr sz="2200">
              <a:latin typeface="Arial"/>
              <a:cs typeface="Arial"/>
            </a:endParaRPr>
          </a:p>
          <a:p>
            <a:pPr marL="262255" algn="just">
              <a:lnSpc>
                <a:spcPct val="100000"/>
              </a:lnSpc>
              <a:spcBef>
                <a:spcPts val="5"/>
              </a:spcBef>
            </a:pPr>
            <a:r>
              <a:rPr sz="2200" spc="-50" dirty="0">
                <a:latin typeface="Arial"/>
                <a:cs typeface="Arial"/>
              </a:rPr>
              <a:t>middle </a:t>
            </a:r>
            <a:r>
              <a:rPr sz="2200" spc="5" dirty="0">
                <a:latin typeface="Arial"/>
                <a:cs typeface="Arial"/>
              </a:rPr>
              <a:t>of </a:t>
            </a:r>
            <a:r>
              <a:rPr sz="2200" spc="-20" dirty="0">
                <a:latin typeface="Arial"/>
                <a:cs typeface="Arial"/>
              </a:rPr>
              <a:t>the</a:t>
            </a:r>
            <a:r>
              <a:rPr sz="2200" spc="-340" dirty="0">
                <a:latin typeface="Arial"/>
                <a:cs typeface="Arial"/>
              </a:rPr>
              <a:t> </a:t>
            </a:r>
            <a:r>
              <a:rPr sz="2200" dirty="0">
                <a:latin typeface="Arial"/>
                <a:cs typeface="Arial"/>
              </a:rPr>
              <a:t>bit.</a:t>
            </a:r>
            <a:endParaRPr sz="2200">
              <a:latin typeface="Arial"/>
              <a:cs typeface="Arial"/>
            </a:endParaRPr>
          </a:p>
        </p:txBody>
      </p:sp>
    </p:spTree>
    <p:extLst>
      <p:ext uri="{BB962C8B-B14F-4D97-AF65-F5344CB8AC3E}">
        <p14:creationId xmlns:p14="http://schemas.microsoft.com/office/powerpoint/2010/main" val="40490843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444" y="395985"/>
            <a:ext cx="1854200" cy="391160"/>
          </a:xfrm>
          <a:prstGeom prst="rect">
            <a:avLst/>
          </a:prstGeom>
        </p:spPr>
        <p:txBody>
          <a:bodyPr vert="horz" wrap="square" lIns="0" tIns="12700" rIns="0" bIns="0" rtlCol="0">
            <a:spAutoFit/>
          </a:bodyPr>
          <a:lstStyle/>
          <a:p>
            <a:pPr marL="12700">
              <a:lnSpc>
                <a:spcPct val="100000"/>
              </a:lnSpc>
              <a:spcBef>
                <a:spcPts val="100"/>
              </a:spcBef>
            </a:pPr>
            <a:r>
              <a:rPr sz="2400" b="1" spc="-175" dirty="0">
                <a:solidFill>
                  <a:srgbClr val="00AF50"/>
                </a:solidFill>
                <a:latin typeface="Arial"/>
                <a:cs typeface="Arial"/>
              </a:rPr>
              <a:t>Polar</a:t>
            </a:r>
            <a:r>
              <a:rPr sz="2400" b="1" spc="-220" dirty="0">
                <a:solidFill>
                  <a:srgbClr val="00AF50"/>
                </a:solidFill>
                <a:latin typeface="Arial"/>
                <a:cs typeface="Arial"/>
              </a:rPr>
              <a:t> </a:t>
            </a:r>
            <a:r>
              <a:rPr sz="2400" b="1" spc="-260" dirty="0">
                <a:solidFill>
                  <a:srgbClr val="00AF50"/>
                </a:solidFill>
                <a:latin typeface="Arial"/>
                <a:cs typeface="Arial"/>
              </a:rPr>
              <a:t>Schemes</a:t>
            </a:r>
            <a:endParaRPr sz="2400">
              <a:latin typeface="Arial"/>
              <a:cs typeface="Arial"/>
            </a:endParaRPr>
          </a:p>
        </p:txBody>
      </p:sp>
      <p:sp>
        <p:nvSpPr>
          <p:cNvPr id="3" name="object 3"/>
          <p:cNvSpPr txBox="1"/>
          <p:nvPr/>
        </p:nvSpPr>
        <p:spPr>
          <a:xfrm>
            <a:off x="612444" y="761822"/>
            <a:ext cx="7808595" cy="4082415"/>
          </a:xfrm>
          <a:prstGeom prst="rect">
            <a:avLst/>
          </a:prstGeom>
        </p:spPr>
        <p:txBody>
          <a:bodyPr vert="horz" wrap="square" lIns="0" tIns="13970" rIns="0" bIns="0" rtlCol="0">
            <a:spAutoFit/>
          </a:bodyPr>
          <a:lstStyle/>
          <a:p>
            <a:pPr marL="236220" indent="-224154">
              <a:lnSpc>
                <a:spcPct val="100000"/>
              </a:lnSpc>
              <a:spcBef>
                <a:spcPts val="110"/>
              </a:spcBef>
              <a:buSzPct val="95454"/>
              <a:buFont typeface="Wingdings"/>
              <a:buChar char=""/>
              <a:tabLst>
                <a:tab pos="236854" algn="l"/>
              </a:tabLst>
            </a:pPr>
            <a:r>
              <a:rPr sz="2200" spc="-65" dirty="0">
                <a:latin typeface="Arial"/>
                <a:cs typeface="Arial"/>
              </a:rPr>
              <a:t>In</a:t>
            </a:r>
            <a:r>
              <a:rPr sz="2200" spc="-145" dirty="0">
                <a:latin typeface="Arial"/>
                <a:cs typeface="Arial"/>
              </a:rPr>
              <a:t> </a:t>
            </a:r>
            <a:r>
              <a:rPr sz="2200" spc="-50" dirty="0">
                <a:latin typeface="Arial"/>
                <a:cs typeface="Arial"/>
              </a:rPr>
              <a:t>polar</a:t>
            </a:r>
            <a:r>
              <a:rPr sz="2200" spc="-155" dirty="0">
                <a:latin typeface="Arial"/>
                <a:cs typeface="Arial"/>
              </a:rPr>
              <a:t> </a:t>
            </a:r>
            <a:r>
              <a:rPr sz="2200" spc="-140" dirty="0">
                <a:latin typeface="Arial"/>
                <a:cs typeface="Arial"/>
              </a:rPr>
              <a:t>schemes,</a:t>
            </a:r>
            <a:r>
              <a:rPr sz="2200" spc="-155" dirty="0">
                <a:latin typeface="Arial"/>
                <a:cs typeface="Arial"/>
              </a:rPr>
              <a:t> </a:t>
            </a:r>
            <a:r>
              <a:rPr sz="2200" spc="-20" dirty="0">
                <a:latin typeface="Arial"/>
                <a:cs typeface="Arial"/>
              </a:rPr>
              <a:t>the</a:t>
            </a:r>
            <a:r>
              <a:rPr sz="2200" spc="-110" dirty="0">
                <a:latin typeface="Arial"/>
                <a:cs typeface="Arial"/>
              </a:rPr>
              <a:t> </a:t>
            </a:r>
            <a:r>
              <a:rPr sz="2200" spc="-100" dirty="0">
                <a:latin typeface="Arial"/>
                <a:cs typeface="Arial"/>
              </a:rPr>
              <a:t>voltages</a:t>
            </a:r>
            <a:r>
              <a:rPr sz="2200" spc="-145" dirty="0">
                <a:latin typeface="Arial"/>
                <a:cs typeface="Arial"/>
              </a:rPr>
              <a:t> </a:t>
            </a:r>
            <a:r>
              <a:rPr sz="2200" spc="-100" dirty="0">
                <a:latin typeface="Arial"/>
                <a:cs typeface="Arial"/>
              </a:rPr>
              <a:t>are</a:t>
            </a:r>
            <a:r>
              <a:rPr sz="2200" spc="-130" dirty="0">
                <a:latin typeface="Arial"/>
                <a:cs typeface="Arial"/>
              </a:rPr>
              <a:t> </a:t>
            </a:r>
            <a:r>
              <a:rPr sz="2200" spc="-60" dirty="0">
                <a:latin typeface="Arial"/>
                <a:cs typeface="Arial"/>
              </a:rPr>
              <a:t>on</a:t>
            </a:r>
            <a:r>
              <a:rPr sz="2200" spc="-145" dirty="0">
                <a:latin typeface="Arial"/>
                <a:cs typeface="Arial"/>
              </a:rPr>
              <a:t> </a:t>
            </a:r>
            <a:r>
              <a:rPr sz="2200" spc="-15" dirty="0">
                <a:latin typeface="Arial"/>
                <a:cs typeface="Arial"/>
              </a:rPr>
              <a:t>both</a:t>
            </a:r>
            <a:r>
              <a:rPr sz="2200" spc="-135" dirty="0">
                <a:latin typeface="Arial"/>
                <a:cs typeface="Arial"/>
              </a:rPr>
              <a:t> sides</a:t>
            </a:r>
            <a:r>
              <a:rPr sz="2200" spc="-125" dirty="0">
                <a:latin typeface="Arial"/>
                <a:cs typeface="Arial"/>
              </a:rPr>
              <a:t> </a:t>
            </a:r>
            <a:r>
              <a:rPr sz="2200" spc="5" dirty="0">
                <a:latin typeface="Arial"/>
                <a:cs typeface="Arial"/>
              </a:rPr>
              <a:t>of</a:t>
            </a:r>
            <a:r>
              <a:rPr sz="2200" spc="-130" dirty="0">
                <a:latin typeface="Arial"/>
                <a:cs typeface="Arial"/>
              </a:rPr>
              <a:t> </a:t>
            </a:r>
            <a:r>
              <a:rPr sz="2200" spc="-20" dirty="0">
                <a:latin typeface="Arial"/>
                <a:cs typeface="Arial"/>
              </a:rPr>
              <a:t>the</a:t>
            </a:r>
            <a:r>
              <a:rPr sz="2200" spc="-110" dirty="0">
                <a:latin typeface="Arial"/>
                <a:cs typeface="Arial"/>
              </a:rPr>
              <a:t> </a:t>
            </a:r>
            <a:r>
              <a:rPr sz="2200" spc="-10" dirty="0">
                <a:latin typeface="Arial"/>
                <a:cs typeface="Arial"/>
              </a:rPr>
              <a:t>time</a:t>
            </a:r>
            <a:r>
              <a:rPr sz="2200" spc="-150" dirty="0">
                <a:latin typeface="Arial"/>
                <a:cs typeface="Arial"/>
              </a:rPr>
              <a:t> </a:t>
            </a:r>
            <a:r>
              <a:rPr sz="2200" spc="-125" dirty="0">
                <a:latin typeface="Arial"/>
                <a:cs typeface="Arial"/>
              </a:rPr>
              <a:t>axis.</a:t>
            </a:r>
            <a:endParaRPr sz="2200" dirty="0">
              <a:latin typeface="Arial"/>
              <a:cs typeface="Arial"/>
            </a:endParaRPr>
          </a:p>
          <a:p>
            <a:pPr marL="235585" indent="-223520">
              <a:lnSpc>
                <a:spcPct val="100000"/>
              </a:lnSpc>
              <a:buSzPct val="95454"/>
              <a:buFont typeface="Wingdings"/>
              <a:buChar char=""/>
              <a:tabLst>
                <a:tab pos="236220" algn="l"/>
              </a:tabLst>
            </a:pPr>
            <a:r>
              <a:rPr sz="2200" spc="-125" dirty="0">
                <a:latin typeface="Arial"/>
                <a:cs typeface="Arial"/>
              </a:rPr>
              <a:t>For</a:t>
            </a:r>
            <a:r>
              <a:rPr sz="2200" spc="-160" dirty="0">
                <a:latin typeface="Arial"/>
                <a:cs typeface="Arial"/>
              </a:rPr>
              <a:t> </a:t>
            </a:r>
            <a:r>
              <a:rPr sz="2200" spc="-105" dirty="0">
                <a:latin typeface="Arial"/>
                <a:cs typeface="Arial"/>
              </a:rPr>
              <a:t>example,</a:t>
            </a:r>
            <a:r>
              <a:rPr sz="2200" spc="-150" dirty="0">
                <a:latin typeface="Arial"/>
                <a:cs typeface="Arial"/>
              </a:rPr>
              <a:t> </a:t>
            </a:r>
            <a:r>
              <a:rPr sz="2200" spc="-20" dirty="0">
                <a:latin typeface="Arial"/>
                <a:cs typeface="Arial"/>
              </a:rPr>
              <a:t>the</a:t>
            </a:r>
            <a:r>
              <a:rPr sz="2200" spc="-130" dirty="0">
                <a:latin typeface="Arial"/>
                <a:cs typeface="Arial"/>
              </a:rPr>
              <a:t> </a:t>
            </a:r>
            <a:r>
              <a:rPr sz="2200" spc="-80" dirty="0">
                <a:latin typeface="Arial"/>
                <a:cs typeface="Arial"/>
              </a:rPr>
              <a:t>voltage</a:t>
            </a:r>
            <a:r>
              <a:rPr sz="2200" spc="-150" dirty="0">
                <a:latin typeface="Arial"/>
                <a:cs typeface="Arial"/>
              </a:rPr>
              <a:t> </a:t>
            </a:r>
            <a:r>
              <a:rPr sz="2200" spc="-70" dirty="0">
                <a:latin typeface="Arial"/>
                <a:cs typeface="Arial"/>
              </a:rPr>
              <a:t>level</a:t>
            </a:r>
            <a:r>
              <a:rPr sz="2200" spc="-150" dirty="0">
                <a:latin typeface="Arial"/>
                <a:cs typeface="Arial"/>
              </a:rPr>
              <a:t> </a:t>
            </a:r>
            <a:r>
              <a:rPr sz="2200" dirty="0">
                <a:latin typeface="Arial"/>
                <a:cs typeface="Arial"/>
              </a:rPr>
              <a:t>for</a:t>
            </a:r>
            <a:r>
              <a:rPr sz="2200" spc="-135" dirty="0">
                <a:latin typeface="Arial"/>
                <a:cs typeface="Arial"/>
              </a:rPr>
              <a:t> </a:t>
            </a:r>
            <a:r>
              <a:rPr sz="2200" spc="-105" dirty="0">
                <a:latin typeface="Arial"/>
                <a:cs typeface="Arial"/>
              </a:rPr>
              <a:t>0</a:t>
            </a:r>
            <a:r>
              <a:rPr sz="2200" spc="-100" dirty="0">
                <a:latin typeface="Arial"/>
                <a:cs typeface="Arial"/>
              </a:rPr>
              <a:t> </a:t>
            </a:r>
            <a:r>
              <a:rPr sz="2200" spc="-145" dirty="0">
                <a:latin typeface="Arial"/>
                <a:cs typeface="Arial"/>
              </a:rPr>
              <a:t>can</a:t>
            </a:r>
            <a:r>
              <a:rPr sz="2200" spc="-140" dirty="0">
                <a:latin typeface="Arial"/>
                <a:cs typeface="Arial"/>
              </a:rPr>
              <a:t> </a:t>
            </a:r>
            <a:r>
              <a:rPr sz="2200" spc="-100" dirty="0">
                <a:latin typeface="Arial"/>
                <a:cs typeface="Arial"/>
              </a:rPr>
              <a:t>be</a:t>
            </a:r>
            <a:r>
              <a:rPr sz="2200" spc="-105" dirty="0">
                <a:latin typeface="Arial"/>
                <a:cs typeface="Arial"/>
              </a:rPr>
              <a:t> </a:t>
            </a:r>
            <a:r>
              <a:rPr sz="2200" spc="-60" dirty="0">
                <a:latin typeface="Arial"/>
                <a:cs typeface="Arial"/>
              </a:rPr>
              <a:t>positive</a:t>
            </a:r>
            <a:r>
              <a:rPr sz="2200" spc="-160" dirty="0">
                <a:latin typeface="Arial"/>
                <a:cs typeface="Arial"/>
              </a:rPr>
              <a:t> </a:t>
            </a:r>
            <a:r>
              <a:rPr sz="2200" spc="-105" dirty="0">
                <a:latin typeface="Arial"/>
                <a:cs typeface="Arial"/>
              </a:rPr>
              <a:t>and</a:t>
            </a:r>
            <a:r>
              <a:rPr sz="2200" spc="-114" dirty="0">
                <a:latin typeface="Arial"/>
                <a:cs typeface="Arial"/>
              </a:rPr>
              <a:t> </a:t>
            </a:r>
            <a:r>
              <a:rPr sz="2200" spc="-20" dirty="0">
                <a:latin typeface="Arial"/>
                <a:cs typeface="Arial"/>
              </a:rPr>
              <a:t>the</a:t>
            </a:r>
            <a:r>
              <a:rPr sz="2200" spc="-130" dirty="0">
                <a:latin typeface="Arial"/>
                <a:cs typeface="Arial"/>
              </a:rPr>
              <a:t> </a:t>
            </a:r>
            <a:r>
              <a:rPr sz="2200" spc="-80" dirty="0">
                <a:latin typeface="Arial"/>
                <a:cs typeface="Arial"/>
              </a:rPr>
              <a:t>voltage</a:t>
            </a:r>
            <a:endParaRPr sz="2200" dirty="0">
              <a:latin typeface="Arial"/>
              <a:cs typeface="Arial"/>
            </a:endParaRPr>
          </a:p>
          <a:p>
            <a:pPr marR="4506595" algn="r">
              <a:lnSpc>
                <a:spcPts val="2635"/>
              </a:lnSpc>
            </a:pPr>
            <a:r>
              <a:rPr sz="2200" spc="-70" dirty="0">
                <a:latin typeface="Arial"/>
                <a:cs typeface="Arial"/>
              </a:rPr>
              <a:t>level </a:t>
            </a:r>
            <a:r>
              <a:rPr sz="2200" spc="-5" dirty="0">
                <a:latin typeface="Arial"/>
                <a:cs typeface="Arial"/>
              </a:rPr>
              <a:t>for </a:t>
            </a:r>
            <a:r>
              <a:rPr sz="2200" spc="-105" dirty="0">
                <a:latin typeface="Arial"/>
                <a:cs typeface="Arial"/>
              </a:rPr>
              <a:t>1 </a:t>
            </a:r>
            <a:r>
              <a:rPr sz="2200" spc="-140" dirty="0">
                <a:latin typeface="Arial"/>
                <a:cs typeface="Arial"/>
              </a:rPr>
              <a:t>can </a:t>
            </a:r>
            <a:r>
              <a:rPr sz="2200" spc="-100" dirty="0">
                <a:latin typeface="Arial"/>
                <a:cs typeface="Arial"/>
              </a:rPr>
              <a:t>be</a:t>
            </a:r>
            <a:r>
              <a:rPr sz="2200" spc="-345" dirty="0">
                <a:latin typeface="Arial"/>
                <a:cs typeface="Arial"/>
              </a:rPr>
              <a:t> </a:t>
            </a:r>
            <a:r>
              <a:rPr sz="2200" spc="-90" dirty="0">
                <a:latin typeface="Arial"/>
                <a:cs typeface="Arial"/>
              </a:rPr>
              <a:t>negative.</a:t>
            </a:r>
            <a:endParaRPr sz="2200" dirty="0">
              <a:latin typeface="Arial"/>
              <a:cs typeface="Arial"/>
            </a:endParaRPr>
          </a:p>
          <a:p>
            <a:pPr marR="4516755" algn="r">
              <a:lnSpc>
                <a:spcPts val="2875"/>
              </a:lnSpc>
            </a:pPr>
            <a:r>
              <a:rPr sz="2400" b="1" spc="-145" dirty="0">
                <a:solidFill>
                  <a:srgbClr val="00AFEF"/>
                </a:solidFill>
                <a:latin typeface="Arial"/>
                <a:cs typeface="Arial"/>
              </a:rPr>
              <a:t>Non-Return-to-Zero</a:t>
            </a:r>
            <a:r>
              <a:rPr sz="2400" b="1" spc="-250" dirty="0">
                <a:solidFill>
                  <a:srgbClr val="00AFEF"/>
                </a:solidFill>
                <a:latin typeface="Arial"/>
                <a:cs typeface="Arial"/>
              </a:rPr>
              <a:t> </a:t>
            </a:r>
            <a:r>
              <a:rPr sz="2400" b="1" spc="-200" dirty="0">
                <a:solidFill>
                  <a:srgbClr val="00AFEF"/>
                </a:solidFill>
                <a:latin typeface="Arial"/>
                <a:cs typeface="Arial"/>
              </a:rPr>
              <a:t>(NRZ)</a:t>
            </a:r>
            <a:endParaRPr sz="2400" dirty="0">
              <a:latin typeface="Arial"/>
              <a:cs typeface="Arial"/>
            </a:endParaRPr>
          </a:p>
          <a:p>
            <a:pPr marL="236220" indent="-224154">
              <a:lnSpc>
                <a:spcPct val="100000"/>
              </a:lnSpc>
              <a:spcBef>
                <a:spcPts val="10"/>
              </a:spcBef>
              <a:buSzPct val="95454"/>
              <a:buFont typeface="Wingdings"/>
              <a:buChar char=""/>
              <a:tabLst>
                <a:tab pos="236854" algn="l"/>
              </a:tabLst>
            </a:pPr>
            <a:r>
              <a:rPr sz="2200" spc="-60" dirty="0">
                <a:latin typeface="Arial"/>
                <a:cs typeface="Arial"/>
              </a:rPr>
              <a:t>In</a:t>
            </a:r>
            <a:r>
              <a:rPr sz="2200" spc="-145" dirty="0">
                <a:latin typeface="Arial"/>
                <a:cs typeface="Arial"/>
              </a:rPr>
              <a:t> </a:t>
            </a:r>
            <a:r>
              <a:rPr sz="2200" spc="-50" dirty="0">
                <a:latin typeface="Arial"/>
                <a:cs typeface="Arial"/>
              </a:rPr>
              <a:t>polar</a:t>
            </a:r>
            <a:r>
              <a:rPr sz="2200" spc="-160" dirty="0">
                <a:latin typeface="Arial"/>
                <a:cs typeface="Arial"/>
              </a:rPr>
              <a:t> </a:t>
            </a:r>
            <a:r>
              <a:rPr sz="2200" spc="-290" dirty="0">
                <a:latin typeface="Arial"/>
                <a:cs typeface="Arial"/>
              </a:rPr>
              <a:t>NRZ</a:t>
            </a:r>
            <a:r>
              <a:rPr sz="2200" spc="-114" dirty="0">
                <a:latin typeface="Arial"/>
                <a:cs typeface="Arial"/>
              </a:rPr>
              <a:t> </a:t>
            </a:r>
            <a:r>
              <a:rPr sz="2200" spc="-90" dirty="0">
                <a:latin typeface="Arial"/>
                <a:cs typeface="Arial"/>
              </a:rPr>
              <a:t>encoding,</a:t>
            </a:r>
            <a:r>
              <a:rPr sz="2200" spc="-130" dirty="0">
                <a:latin typeface="Arial"/>
                <a:cs typeface="Arial"/>
              </a:rPr>
              <a:t> </a:t>
            </a:r>
            <a:r>
              <a:rPr sz="2200" spc="-80" dirty="0">
                <a:latin typeface="Arial"/>
                <a:cs typeface="Arial"/>
              </a:rPr>
              <a:t>we</a:t>
            </a:r>
            <a:r>
              <a:rPr sz="2200" spc="-130" dirty="0">
                <a:latin typeface="Arial"/>
                <a:cs typeface="Arial"/>
              </a:rPr>
              <a:t> </a:t>
            </a:r>
            <a:r>
              <a:rPr sz="2200" spc="-150" dirty="0">
                <a:latin typeface="Arial"/>
                <a:cs typeface="Arial"/>
              </a:rPr>
              <a:t>use</a:t>
            </a:r>
            <a:r>
              <a:rPr sz="2200" spc="-110" dirty="0">
                <a:latin typeface="Arial"/>
                <a:cs typeface="Arial"/>
              </a:rPr>
              <a:t> </a:t>
            </a:r>
            <a:r>
              <a:rPr sz="2200" spc="10" dirty="0">
                <a:latin typeface="Arial"/>
                <a:cs typeface="Arial"/>
              </a:rPr>
              <a:t>two</a:t>
            </a:r>
            <a:r>
              <a:rPr sz="2200" spc="-125" dirty="0">
                <a:latin typeface="Arial"/>
                <a:cs typeface="Arial"/>
              </a:rPr>
              <a:t> </a:t>
            </a:r>
            <a:r>
              <a:rPr sz="2200" spc="-95" dirty="0">
                <a:latin typeface="Arial"/>
                <a:cs typeface="Arial"/>
              </a:rPr>
              <a:t>levels</a:t>
            </a:r>
            <a:r>
              <a:rPr sz="2200" spc="-180" dirty="0">
                <a:latin typeface="Arial"/>
                <a:cs typeface="Arial"/>
              </a:rPr>
              <a:t> </a:t>
            </a:r>
            <a:r>
              <a:rPr sz="2200" spc="5" dirty="0">
                <a:latin typeface="Arial"/>
                <a:cs typeface="Arial"/>
              </a:rPr>
              <a:t>of</a:t>
            </a:r>
            <a:r>
              <a:rPr sz="2200" spc="-114" dirty="0">
                <a:latin typeface="Arial"/>
                <a:cs typeface="Arial"/>
              </a:rPr>
              <a:t> </a:t>
            </a:r>
            <a:r>
              <a:rPr sz="2200" spc="-80" dirty="0">
                <a:latin typeface="Arial"/>
                <a:cs typeface="Arial"/>
              </a:rPr>
              <a:t>voltage</a:t>
            </a:r>
            <a:r>
              <a:rPr sz="2200" spc="-150" dirty="0">
                <a:latin typeface="Arial"/>
                <a:cs typeface="Arial"/>
              </a:rPr>
              <a:t> </a:t>
            </a:r>
            <a:r>
              <a:rPr sz="2200" spc="-50" dirty="0">
                <a:latin typeface="Arial"/>
                <a:cs typeface="Arial"/>
              </a:rPr>
              <a:t>amplitude.</a:t>
            </a:r>
            <a:endParaRPr sz="2200" dirty="0">
              <a:latin typeface="Arial"/>
              <a:cs typeface="Arial"/>
            </a:endParaRPr>
          </a:p>
          <a:p>
            <a:pPr marL="235585" indent="-223520">
              <a:lnSpc>
                <a:spcPct val="100000"/>
              </a:lnSpc>
              <a:buSzPct val="95454"/>
              <a:buFont typeface="Wingdings"/>
              <a:buChar char=""/>
              <a:tabLst>
                <a:tab pos="236220" algn="l"/>
              </a:tabLst>
            </a:pPr>
            <a:r>
              <a:rPr sz="2200" spc="-155" dirty="0">
                <a:latin typeface="Arial"/>
                <a:cs typeface="Arial"/>
              </a:rPr>
              <a:t>We </a:t>
            </a:r>
            <a:r>
              <a:rPr sz="2200" spc="-145" dirty="0">
                <a:latin typeface="Arial"/>
                <a:cs typeface="Arial"/>
              </a:rPr>
              <a:t>can </a:t>
            </a:r>
            <a:r>
              <a:rPr sz="2200" spc="-135" dirty="0">
                <a:latin typeface="Arial"/>
                <a:cs typeface="Arial"/>
              </a:rPr>
              <a:t>have </a:t>
            </a:r>
            <a:r>
              <a:rPr sz="2200" spc="10" dirty="0">
                <a:latin typeface="Arial"/>
                <a:cs typeface="Arial"/>
              </a:rPr>
              <a:t>two </a:t>
            </a:r>
            <a:r>
              <a:rPr sz="2200" spc="-110" dirty="0">
                <a:latin typeface="Arial"/>
                <a:cs typeface="Arial"/>
              </a:rPr>
              <a:t>versions </a:t>
            </a:r>
            <a:r>
              <a:rPr sz="2200" spc="5" dirty="0">
                <a:latin typeface="Arial"/>
                <a:cs typeface="Arial"/>
              </a:rPr>
              <a:t>of </a:t>
            </a:r>
            <a:r>
              <a:rPr sz="2200" spc="-50" dirty="0">
                <a:latin typeface="Arial"/>
                <a:cs typeface="Arial"/>
              </a:rPr>
              <a:t>polar</a:t>
            </a:r>
            <a:r>
              <a:rPr sz="2200" spc="-459" dirty="0">
                <a:latin typeface="Arial"/>
                <a:cs typeface="Arial"/>
              </a:rPr>
              <a:t> </a:t>
            </a:r>
            <a:r>
              <a:rPr sz="2200" spc="-225" dirty="0">
                <a:latin typeface="Arial"/>
                <a:cs typeface="Arial"/>
              </a:rPr>
              <a:t>NRZ:</a:t>
            </a:r>
            <a:endParaRPr sz="2200" dirty="0">
              <a:latin typeface="Arial"/>
              <a:cs typeface="Arial"/>
            </a:endParaRPr>
          </a:p>
          <a:p>
            <a:pPr marL="463550" lvl="1" indent="-226060">
              <a:lnSpc>
                <a:spcPct val="100000"/>
              </a:lnSpc>
              <a:buChar char="•"/>
              <a:tabLst>
                <a:tab pos="463550" algn="l"/>
                <a:tab pos="464184" algn="l"/>
              </a:tabLst>
            </a:pPr>
            <a:r>
              <a:rPr sz="2200" spc="-250" dirty="0">
                <a:latin typeface="Arial"/>
                <a:cs typeface="Arial"/>
              </a:rPr>
              <a:t>NRZ-L</a:t>
            </a:r>
            <a:r>
              <a:rPr sz="2200" spc="-130" dirty="0">
                <a:latin typeface="Arial"/>
                <a:cs typeface="Arial"/>
              </a:rPr>
              <a:t> </a:t>
            </a:r>
            <a:r>
              <a:rPr sz="2200" spc="-145" dirty="0">
                <a:latin typeface="Arial"/>
                <a:cs typeface="Arial"/>
              </a:rPr>
              <a:t>(NRZ-Level):</a:t>
            </a:r>
            <a:r>
              <a:rPr sz="2200" spc="-195" dirty="0">
                <a:latin typeface="Arial"/>
                <a:cs typeface="Arial"/>
              </a:rPr>
              <a:t> </a:t>
            </a:r>
            <a:r>
              <a:rPr sz="2200" spc="-20" dirty="0">
                <a:latin typeface="Arial"/>
                <a:cs typeface="Arial"/>
              </a:rPr>
              <a:t>the</a:t>
            </a:r>
            <a:r>
              <a:rPr sz="2200" spc="-130" dirty="0">
                <a:latin typeface="Arial"/>
                <a:cs typeface="Arial"/>
              </a:rPr>
              <a:t> </a:t>
            </a:r>
            <a:r>
              <a:rPr sz="2200" spc="-70" dirty="0">
                <a:latin typeface="Arial"/>
                <a:cs typeface="Arial"/>
              </a:rPr>
              <a:t>level</a:t>
            </a:r>
            <a:r>
              <a:rPr sz="2200" spc="-155" dirty="0">
                <a:latin typeface="Arial"/>
                <a:cs typeface="Arial"/>
              </a:rPr>
              <a:t> </a:t>
            </a:r>
            <a:r>
              <a:rPr sz="2200" spc="5" dirty="0">
                <a:latin typeface="Arial"/>
                <a:cs typeface="Arial"/>
              </a:rPr>
              <a:t>of</a:t>
            </a:r>
            <a:r>
              <a:rPr sz="2200" spc="-114" dirty="0">
                <a:latin typeface="Arial"/>
                <a:cs typeface="Arial"/>
              </a:rPr>
              <a:t> </a:t>
            </a:r>
            <a:r>
              <a:rPr sz="2200" spc="-25" dirty="0">
                <a:latin typeface="Arial"/>
                <a:cs typeface="Arial"/>
              </a:rPr>
              <a:t>the</a:t>
            </a:r>
            <a:r>
              <a:rPr sz="2200" spc="-130" dirty="0">
                <a:latin typeface="Arial"/>
                <a:cs typeface="Arial"/>
              </a:rPr>
              <a:t> </a:t>
            </a:r>
            <a:r>
              <a:rPr sz="2200" spc="-80" dirty="0">
                <a:latin typeface="Arial"/>
                <a:cs typeface="Arial"/>
              </a:rPr>
              <a:t>voltage</a:t>
            </a:r>
            <a:r>
              <a:rPr sz="2200" spc="-150" dirty="0">
                <a:latin typeface="Arial"/>
                <a:cs typeface="Arial"/>
              </a:rPr>
              <a:t> </a:t>
            </a:r>
            <a:r>
              <a:rPr sz="2200" spc="-70" dirty="0">
                <a:latin typeface="Arial"/>
                <a:cs typeface="Arial"/>
              </a:rPr>
              <a:t>determines</a:t>
            </a:r>
            <a:r>
              <a:rPr sz="2200" spc="-120" dirty="0">
                <a:latin typeface="Arial"/>
                <a:cs typeface="Arial"/>
              </a:rPr>
              <a:t> </a:t>
            </a:r>
            <a:r>
              <a:rPr sz="2200" spc="-20" dirty="0">
                <a:latin typeface="Arial"/>
                <a:cs typeface="Arial"/>
              </a:rPr>
              <a:t>the</a:t>
            </a:r>
            <a:r>
              <a:rPr sz="2200" spc="-130" dirty="0">
                <a:latin typeface="Arial"/>
                <a:cs typeface="Arial"/>
              </a:rPr>
              <a:t> </a:t>
            </a:r>
            <a:r>
              <a:rPr sz="2200" spc="-95" dirty="0">
                <a:latin typeface="Arial"/>
                <a:cs typeface="Arial"/>
              </a:rPr>
              <a:t>value</a:t>
            </a:r>
            <a:endParaRPr sz="2200" dirty="0">
              <a:latin typeface="Arial"/>
              <a:cs typeface="Arial"/>
            </a:endParaRPr>
          </a:p>
          <a:p>
            <a:pPr marL="2494280">
              <a:lnSpc>
                <a:spcPct val="100000"/>
              </a:lnSpc>
              <a:spcBef>
                <a:spcPts val="5"/>
              </a:spcBef>
            </a:pPr>
            <a:r>
              <a:rPr sz="2200" spc="5" dirty="0">
                <a:latin typeface="Arial"/>
                <a:cs typeface="Arial"/>
              </a:rPr>
              <a:t>of </a:t>
            </a:r>
            <a:r>
              <a:rPr sz="2200" spc="-20" dirty="0">
                <a:latin typeface="Arial"/>
                <a:cs typeface="Arial"/>
              </a:rPr>
              <a:t>the</a:t>
            </a:r>
            <a:r>
              <a:rPr sz="2200" spc="-275" dirty="0">
                <a:latin typeface="Arial"/>
                <a:cs typeface="Arial"/>
              </a:rPr>
              <a:t> </a:t>
            </a:r>
            <a:r>
              <a:rPr sz="2200" spc="20" dirty="0">
                <a:latin typeface="Arial"/>
                <a:cs typeface="Arial"/>
              </a:rPr>
              <a:t>bit</a:t>
            </a:r>
            <a:endParaRPr sz="2200" dirty="0">
              <a:latin typeface="Arial"/>
              <a:cs typeface="Arial"/>
            </a:endParaRPr>
          </a:p>
          <a:p>
            <a:pPr marL="460375" lvl="1" indent="-222885">
              <a:lnSpc>
                <a:spcPct val="100000"/>
              </a:lnSpc>
              <a:buChar char="•"/>
              <a:tabLst>
                <a:tab pos="461009" algn="l"/>
              </a:tabLst>
            </a:pPr>
            <a:r>
              <a:rPr sz="2200" spc="-200" dirty="0">
                <a:latin typeface="Arial"/>
                <a:cs typeface="Arial"/>
              </a:rPr>
              <a:t>NRZ-I</a:t>
            </a:r>
            <a:r>
              <a:rPr sz="2200" spc="-114" dirty="0">
                <a:latin typeface="Arial"/>
                <a:cs typeface="Arial"/>
              </a:rPr>
              <a:t> </a:t>
            </a:r>
            <a:r>
              <a:rPr sz="2200" spc="-90" dirty="0">
                <a:latin typeface="Arial"/>
                <a:cs typeface="Arial"/>
              </a:rPr>
              <a:t>(NRZ-Invert):the</a:t>
            </a:r>
            <a:r>
              <a:rPr sz="2200" spc="-175" dirty="0">
                <a:latin typeface="Arial"/>
                <a:cs typeface="Arial"/>
              </a:rPr>
              <a:t> </a:t>
            </a:r>
            <a:r>
              <a:rPr sz="2200" spc="-140" dirty="0">
                <a:latin typeface="Arial"/>
                <a:cs typeface="Arial"/>
              </a:rPr>
              <a:t>change</a:t>
            </a:r>
            <a:r>
              <a:rPr sz="2200" spc="-130" dirty="0">
                <a:latin typeface="Arial"/>
                <a:cs typeface="Arial"/>
              </a:rPr>
              <a:t> </a:t>
            </a:r>
            <a:r>
              <a:rPr sz="2200" spc="-10" dirty="0">
                <a:latin typeface="Arial"/>
                <a:cs typeface="Arial"/>
              </a:rPr>
              <a:t>or</a:t>
            </a:r>
            <a:r>
              <a:rPr sz="2200" spc="-130" dirty="0">
                <a:latin typeface="Arial"/>
                <a:cs typeface="Arial"/>
              </a:rPr>
              <a:t> </a:t>
            </a:r>
            <a:r>
              <a:rPr sz="2200" spc="-105" dirty="0">
                <a:latin typeface="Arial"/>
                <a:cs typeface="Arial"/>
              </a:rPr>
              <a:t>lack</a:t>
            </a:r>
            <a:r>
              <a:rPr sz="2200" spc="-130" dirty="0">
                <a:latin typeface="Arial"/>
                <a:cs typeface="Arial"/>
              </a:rPr>
              <a:t> </a:t>
            </a:r>
            <a:r>
              <a:rPr sz="2200" spc="5" dirty="0">
                <a:latin typeface="Arial"/>
                <a:cs typeface="Arial"/>
              </a:rPr>
              <a:t>of</a:t>
            </a:r>
            <a:r>
              <a:rPr sz="2200" spc="-130" dirty="0">
                <a:latin typeface="Arial"/>
                <a:cs typeface="Arial"/>
              </a:rPr>
              <a:t> </a:t>
            </a:r>
            <a:r>
              <a:rPr sz="2200" spc="-140" dirty="0">
                <a:latin typeface="Arial"/>
                <a:cs typeface="Arial"/>
              </a:rPr>
              <a:t>change</a:t>
            </a:r>
            <a:r>
              <a:rPr sz="2200" spc="-125" dirty="0">
                <a:latin typeface="Arial"/>
                <a:cs typeface="Arial"/>
              </a:rPr>
              <a:t> </a:t>
            </a:r>
            <a:r>
              <a:rPr sz="2200" spc="-25" dirty="0">
                <a:latin typeface="Arial"/>
                <a:cs typeface="Arial"/>
              </a:rPr>
              <a:t>in</a:t>
            </a:r>
            <a:r>
              <a:rPr sz="2200" spc="-125" dirty="0">
                <a:latin typeface="Arial"/>
                <a:cs typeface="Arial"/>
              </a:rPr>
              <a:t> </a:t>
            </a:r>
            <a:r>
              <a:rPr sz="2200" spc="-25" dirty="0">
                <a:latin typeface="Arial"/>
                <a:cs typeface="Arial"/>
              </a:rPr>
              <a:t>the</a:t>
            </a:r>
            <a:r>
              <a:rPr sz="2200" spc="-125" dirty="0">
                <a:latin typeface="Arial"/>
                <a:cs typeface="Arial"/>
              </a:rPr>
              <a:t> </a:t>
            </a:r>
            <a:r>
              <a:rPr sz="2200" spc="-70" dirty="0">
                <a:latin typeface="Arial"/>
                <a:cs typeface="Arial"/>
              </a:rPr>
              <a:t>level</a:t>
            </a:r>
            <a:r>
              <a:rPr sz="2200" spc="-155" dirty="0">
                <a:latin typeface="Arial"/>
                <a:cs typeface="Arial"/>
              </a:rPr>
              <a:t> </a:t>
            </a:r>
            <a:r>
              <a:rPr sz="2200" spc="5" dirty="0">
                <a:latin typeface="Arial"/>
                <a:cs typeface="Arial"/>
              </a:rPr>
              <a:t>of</a:t>
            </a:r>
            <a:endParaRPr sz="2200" dirty="0">
              <a:latin typeface="Arial"/>
              <a:cs typeface="Arial"/>
            </a:endParaRPr>
          </a:p>
          <a:p>
            <a:pPr marL="2457450" marR="320675">
              <a:lnSpc>
                <a:spcPct val="100000"/>
              </a:lnSpc>
            </a:pPr>
            <a:r>
              <a:rPr sz="2200" spc="-20" dirty="0">
                <a:latin typeface="Arial"/>
                <a:cs typeface="Arial"/>
              </a:rPr>
              <a:t>the </a:t>
            </a:r>
            <a:r>
              <a:rPr sz="2200" spc="-80" dirty="0">
                <a:latin typeface="Arial"/>
                <a:cs typeface="Arial"/>
              </a:rPr>
              <a:t>voltage </a:t>
            </a:r>
            <a:r>
              <a:rPr sz="2200" spc="-70" dirty="0">
                <a:latin typeface="Arial"/>
                <a:cs typeface="Arial"/>
              </a:rPr>
              <a:t>determines </a:t>
            </a:r>
            <a:r>
              <a:rPr sz="2200" spc="-20" dirty="0">
                <a:latin typeface="Arial"/>
                <a:cs typeface="Arial"/>
              </a:rPr>
              <a:t>the </a:t>
            </a:r>
            <a:r>
              <a:rPr sz="2200" spc="-95" dirty="0">
                <a:latin typeface="Arial"/>
                <a:cs typeface="Arial"/>
              </a:rPr>
              <a:t>value </a:t>
            </a:r>
            <a:r>
              <a:rPr sz="2200" spc="5" dirty="0">
                <a:latin typeface="Arial"/>
                <a:cs typeface="Arial"/>
              </a:rPr>
              <a:t>of </a:t>
            </a:r>
            <a:r>
              <a:rPr sz="2200" spc="-25" dirty="0">
                <a:latin typeface="Arial"/>
                <a:cs typeface="Arial"/>
              </a:rPr>
              <a:t>the </a:t>
            </a:r>
            <a:r>
              <a:rPr sz="2200" dirty="0">
                <a:latin typeface="Arial"/>
                <a:cs typeface="Arial"/>
              </a:rPr>
              <a:t>bit.  If</a:t>
            </a:r>
            <a:r>
              <a:rPr sz="2200" spc="-120" dirty="0">
                <a:latin typeface="Arial"/>
                <a:cs typeface="Arial"/>
              </a:rPr>
              <a:t> </a:t>
            </a:r>
            <a:r>
              <a:rPr sz="2200" spc="-40" dirty="0">
                <a:latin typeface="Arial"/>
                <a:cs typeface="Arial"/>
              </a:rPr>
              <a:t>there</a:t>
            </a:r>
            <a:r>
              <a:rPr sz="2200" spc="-130" dirty="0">
                <a:latin typeface="Arial"/>
                <a:cs typeface="Arial"/>
              </a:rPr>
              <a:t> </a:t>
            </a:r>
            <a:r>
              <a:rPr sz="2200" spc="-110" dirty="0">
                <a:latin typeface="Arial"/>
                <a:cs typeface="Arial"/>
              </a:rPr>
              <a:t>is</a:t>
            </a:r>
            <a:r>
              <a:rPr sz="2200" spc="-135" dirty="0">
                <a:latin typeface="Arial"/>
                <a:cs typeface="Arial"/>
              </a:rPr>
              <a:t> </a:t>
            </a:r>
            <a:r>
              <a:rPr sz="2200" spc="-70" dirty="0">
                <a:latin typeface="Arial"/>
                <a:cs typeface="Arial"/>
              </a:rPr>
              <a:t>no</a:t>
            </a:r>
            <a:r>
              <a:rPr sz="2200" spc="-105" dirty="0">
                <a:latin typeface="Arial"/>
                <a:cs typeface="Arial"/>
              </a:rPr>
              <a:t> </a:t>
            </a:r>
            <a:r>
              <a:rPr sz="2200" spc="-130" dirty="0">
                <a:latin typeface="Arial"/>
                <a:cs typeface="Arial"/>
              </a:rPr>
              <a:t>change, </a:t>
            </a:r>
            <a:r>
              <a:rPr sz="2200" spc="-20" dirty="0">
                <a:latin typeface="Arial"/>
                <a:cs typeface="Arial"/>
              </a:rPr>
              <a:t>the</a:t>
            </a:r>
            <a:r>
              <a:rPr sz="2200" spc="-135" dirty="0">
                <a:latin typeface="Arial"/>
                <a:cs typeface="Arial"/>
              </a:rPr>
              <a:t> </a:t>
            </a:r>
            <a:r>
              <a:rPr sz="2200" spc="20" dirty="0">
                <a:latin typeface="Arial"/>
                <a:cs typeface="Arial"/>
              </a:rPr>
              <a:t>bit</a:t>
            </a:r>
            <a:r>
              <a:rPr sz="2200" spc="-130" dirty="0">
                <a:latin typeface="Arial"/>
                <a:cs typeface="Arial"/>
              </a:rPr>
              <a:t> </a:t>
            </a:r>
            <a:r>
              <a:rPr sz="2200" spc="-110" dirty="0">
                <a:latin typeface="Arial"/>
                <a:cs typeface="Arial"/>
              </a:rPr>
              <a:t>is </a:t>
            </a:r>
            <a:r>
              <a:rPr sz="2200" spc="-60" dirty="0">
                <a:latin typeface="Arial"/>
                <a:cs typeface="Arial"/>
              </a:rPr>
              <a:t>0;</a:t>
            </a:r>
            <a:r>
              <a:rPr sz="2200" spc="-125" dirty="0">
                <a:latin typeface="Arial"/>
                <a:cs typeface="Arial"/>
              </a:rPr>
              <a:t> </a:t>
            </a:r>
            <a:r>
              <a:rPr sz="2200" spc="40" dirty="0">
                <a:latin typeface="Arial"/>
                <a:cs typeface="Arial"/>
              </a:rPr>
              <a:t>if</a:t>
            </a:r>
            <a:r>
              <a:rPr sz="2200" spc="-135" dirty="0">
                <a:latin typeface="Arial"/>
                <a:cs typeface="Arial"/>
              </a:rPr>
              <a:t> </a:t>
            </a:r>
            <a:r>
              <a:rPr sz="2200" spc="-35" dirty="0">
                <a:latin typeface="Arial"/>
                <a:cs typeface="Arial"/>
              </a:rPr>
              <a:t>there</a:t>
            </a:r>
            <a:r>
              <a:rPr sz="2200" spc="-135" dirty="0">
                <a:latin typeface="Arial"/>
                <a:cs typeface="Arial"/>
              </a:rPr>
              <a:t> </a:t>
            </a:r>
            <a:r>
              <a:rPr sz="2200" spc="-110" dirty="0">
                <a:latin typeface="Arial"/>
                <a:cs typeface="Arial"/>
              </a:rPr>
              <a:t>is </a:t>
            </a:r>
            <a:r>
              <a:rPr sz="2200" spc="-170" dirty="0">
                <a:latin typeface="Arial"/>
                <a:cs typeface="Arial"/>
              </a:rPr>
              <a:t>a  </a:t>
            </a:r>
            <a:r>
              <a:rPr sz="2200" spc="-130" dirty="0">
                <a:latin typeface="Arial"/>
                <a:cs typeface="Arial"/>
              </a:rPr>
              <a:t>change, </a:t>
            </a:r>
            <a:r>
              <a:rPr sz="2200" spc="-20" dirty="0">
                <a:latin typeface="Arial"/>
                <a:cs typeface="Arial"/>
              </a:rPr>
              <a:t>the </a:t>
            </a:r>
            <a:r>
              <a:rPr sz="2200" spc="20" dirty="0">
                <a:latin typeface="Arial"/>
                <a:cs typeface="Arial"/>
              </a:rPr>
              <a:t>bit </a:t>
            </a:r>
            <a:r>
              <a:rPr sz="2200" spc="-110" dirty="0">
                <a:latin typeface="Arial"/>
                <a:cs typeface="Arial"/>
              </a:rPr>
              <a:t>is</a:t>
            </a:r>
            <a:r>
              <a:rPr sz="2200" spc="-360" dirty="0">
                <a:latin typeface="Arial"/>
                <a:cs typeface="Arial"/>
              </a:rPr>
              <a:t> </a:t>
            </a:r>
            <a:r>
              <a:rPr sz="2200" spc="-80" dirty="0">
                <a:latin typeface="Arial"/>
                <a:cs typeface="Arial"/>
              </a:rPr>
              <a:t>1.</a:t>
            </a:r>
            <a:endParaRPr sz="2200" dirty="0">
              <a:latin typeface="Arial"/>
              <a:cs typeface="Arial"/>
            </a:endParaRPr>
          </a:p>
        </p:txBody>
      </p:sp>
    </p:spTree>
    <p:extLst>
      <p:ext uri="{BB962C8B-B14F-4D97-AF65-F5344CB8AC3E}">
        <p14:creationId xmlns:p14="http://schemas.microsoft.com/office/powerpoint/2010/main" val="3387159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1140" y="100329"/>
            <a:ext cx="2165985" cy="391160"/>
          </a:xfrm>
          <a:prstGeom prst="rect">
            <a:avLst/>
          </a:prstGeom>
        </p:spPr>
        <p:txBody>
          <a:bodyPr vert="horz" wrap="square" lIns="0" tIns="12700" rIns="0" bIns="0" rtlCol="0">
            <a:spAutoFit/>
          </a:bodyPr>
          <a:lstStyle/>
          <a:p>
            <a:pPr marL="12700">
              <a:lnSpc>
                <a:spcPct val="100000"/>
              </a:lnSpc>
              <a:spcBef>
                <a:spcPts val="100"/>
              </a:spcBef>
            </a:pPr>
            <a:r>
              <a:rPr sz="2400" b="1" i="1" spc="-5" dirty="0">
                <a:solidFill>
                  <a:srgbClr val="006FC0"/>
                </a:solidFill>
                <a:latin typeface="Times New Roman"/>
                <a:cs typeface="Times New Roman"/>
              </a:rPr>
              <a:t>Second</a:t>
            </a:r>
            <a:r>
              <a:rPr sz="2400" b="1" i="1" spc="-85" dirty="0">
                <a:solidFill>
                  <a:srgbClr val="006FC0"/>
                </a:solidFill>
                <a:latin typeface="Times New Roman"/>
                <a:cs typeface="Times New Roman"/>
              </a:rPr>
              <a:t> </a:t>
            </a:r>
            <a:r>
              <a:rPr sz="2400" b="1" i="1" dirty="0">
                <a:solidFill>
                  <a:srgbClr val="006FC0"/>
                </a:solidFill>
                <a:latin typeface="Times New Roman"/>
                <a:cs typeface="Times New Roman"/>
              </a:rPr>
              <a:t>Principle</a:t>
            </a:r>
            <a:endParaRPr sz="2400">
              <a:latin typeface="Times New Roman"/>
              <a:cs typeface="Times New Roman"/>
            </a:endParaRPr>
          </a:p>
        </p:txBody>
      </p:sp>
      <p:sp>
        <p:nvSpPr>
          <p:cNvPr id="3" name="object 3"/>
          <p:cNvSpPr txBox="1"/>
          <p:nvPr/>
        </p:nvSpPr>
        <p:spPr>
          <a:xfrm>
            <a:off x="231140" y="457784"/>
            <a:ext cx="8258809" cy="4491990"/>
          </a:xfrm>
          <a:prstGeom prst="rect">
            <a:avLst/>
          </a:prstGeom>
        </p:spPr>
        <p:txBody>
          <a:bodyPr vert="horz" wrap="square" lIns="0" tIns="12065" rIns="0" bIns="0" rtlCol="0">
            <a:spAutoFit/>
          </a:bodyPr>
          <a:lstStyle/>
          <a:p>
            <a:pPr marL="262890" marR="5080" indent="-250825">
              <a:lnSpc>
                <a:spcPct val="148300"/>
              </a:lnSpc>
              <a:spcBef>
                <a:spcPts val="95"/>
              </a:spcBef>
              <a:buSzPct val="109090"/>
              <a:buFont typeface="Wingdings"/>
              <a:buChar char=""/>
              <a:tabLst>
                <a:tab pos="330200" algn="l"/>
              </a:tabLst>
            </a:pPr>
            <a:r>
              <a:rPr sz="2200" spc="-160" dirty="0">
                <a:latin typeface="Arial"/>
                <a:cs typeface="Arial"/>
              </a:rPr>
              <a:t>The </a:t>
            </a:r>
            <a:r>
              <a:rPr sz="2200" spc="-125" dirty="0">
                <a:latin typeface="Arial"/>
                <a:cs typeface="Arial"/>
              </a:rPr>
              <a:t>second </a:t>
            </a:r>
            <a:r>
              <a:rPr sz="2200" spc="-50" dirty="0">
                <a:latin typeface="Arial"/>
                <a:cs typeface="Arial"/>
              </a:rPr>
              <a:t>principle </a:t>
            </a:r>
            <a:r>
              <a:rPr sz="2200" spc="-5" dirty="0">
                <a:latin typeface="Arial"/>
                <a:cs typeface="Arial"/>
              </a:rPr>
              <a:t>that </a:t>
            </a:r>
            <a:r>
              <a:rPr sz="2200" spc="-80" dirty="0">
                <a:latin typeface="Arial"/>
                <a:cs typeface="Arial"/>
              </a:rPr>
              <a:t>we </a:t>
            </a:r>
            <a:r>
              <a:rPr sz="2200" spc="-100" dirty="0">
                <a:latin typeface="Arial"/>
                <a:cs typeface="Arial"/>
              </a:rPr>
              <a:t>need </a:t>
            </a:r>
            <a:r>
              <a:rPr sz="2200" spc="20" dirty="0">
                <a:latin typeface="Arial"/>
                <a:cs typeface="Arial"/>
              </a:rPr>
              <a:t>to </a:t>
            </a:r>
            <a:r>
              <a:rPr sz="2200" spc="-15" dirty="0">
                <a:latin typeface="Arial"/>
                <a:cs typeface="Arial"/>
              </a:rPr>
              <a:t>follow </a:t>
            </a:r>
            <a:r>
              <a:rPr sz="2200" spc="-30" dirty="0">
                <a:latin typeface="Arial"/>
                <a:cs typeface="Arial"/>
              </a:rPr>
              <a:t>in </a:t>
            </a:r>
            <a:r>
              <a:rPr sz="2200" spc="-35" dirty="0">
                <a:latin typeface="Arial"/>
                <a:cs typeface="Arial"/>
              </a:rPr>
              <a:t>protocol </a:t>
            </a:r>
            <a:r>
              <a:rPr sz="2200" spc="-85" dirty="0">
                <a:latin typeface="Arial"/>
                <a:cs typeface="Arial"/>
              </a:rPr>
              <a:t>layering </a:t>
            </a:r>
            <a:r>
              <a:rPr sz="2200" spc="-114" dirty="0">
                <a:latin typeface="Arial"/>
                <a:cs typeface="Arial"/>
              </a:rPr>
              <a:t>is  </a:t>
            </a:r>
            <a:r>
              <a:rPr sz="2200" spc="-5" dirty="0">
                <a:latin typeface="Arial"/>
                <a:cs typeface="Arial"/>
              </a:rPr>
              <a:t>that</a:t>
            </a:r>
            <a:r>
              <a:rPr sz="2200" spc="-125" dirty="0">
                <a:latin typeface="Arial"/>
                <a:cs typeface="Arial"/>
              </a:rPr>
              <a:t> </a:t>
            </a:r>
            <a:r>
              <a:rPr sz="2200" spc="-20" dirty="0">
                <a:latin typeface="Arial"/>
                <a:cs typeface="Arial"/>
              </a:rPr>
              <a:t>the</a:t>
            </a:r>
            <a:r>
              <a:rPr sz="2200" spc="-100" dirty="0">
                <a:latin typeface="Arial"/>
                <a:cs typeface="Arial"/>
              </a:rPr>
              <a:t> </a:t>
            </a:r>
            <a:r>
              <a:rPr sz="2200" spc="10" dirty="0">
                <a:latin typeface="Arial"/>
                <a:cs typeface="Arial"/>
              </a:rPr>
              <a:t>two</a:t>
            </a:r>
            <a:r>
              <a:rPr sz="2200" spc="-114" dirty="0">
                <a:latin typeface="Arial"/>
                <a:cs typeface="Arial"/>
              </a:rPr>
              <a:t> </a:t>
            </a:r>
            <a:r>
              <a:rPr sz="2200" spc="-75" dirty="0">
                <a:latin typeface="Arial"/>
                <a:cs typeface="Arial"/>
              </a:rPr>
              <a:t>objects</a:t>
            </a:r>
            <a:r>
              <a:rPr sz="2200" spc="-140" dirty="0">
                <a:latin typeface="Arial"/>
                <a:cs typeface="Arial"/>
              </a:rPr>
              <a:t> </a:t>
            </a:r>
            <a:r>
              <a:rPr sz="2200" spc="-65" dirty="0">
                <a:latin typeface="Arial"/>
                <a:cs typeface="Arial"/>
              </a:rPr>
              <a:t>under</a:t>
            </a:r>
            <a:r>
              <a:rPr sz="2200" spc="-120" dirty="0">
                <a:latin typeface="Arial"/>
                <a:cs typeface="Arial"/>
              </a:rPr>
              <a:t> </a:t>
            </a:r>
            <a:r>
              <a:rPr sz="2200" spc="-135" dirty="0">
                <a:latin typeface="Arial"/>
                <a:cs typeface="Arial"/>
              </a:rPr>
              <a:t>each </a:t>
            </a:r>
            <a:r>
              <a:rPr sz="2200" spc="-85" dirty="0">
                <a:latin typeface="Arial"/>
                <a:cs typeface="Arial"/>
              </a:rPr>
              <a:t>layer</a:t>
            </a:r>
            <a:r>
              <a:rPr sz="2200" spc="-125" dirty="0">
                <a:latin typeface="Arial"/>
                <a:cs typeface="Arial"/>
              </a:rPr>
              <a:t> </a:t>
            </a:r>
            <a:r>
              <a:rPr sz="2200" spc="-35" dirty="0">
                <a:latin typeface="Arial"/>
                <a:cs typeface="Arial"/>
              </a:rPr>
              <a:t>at</a:t>
            </a:r>
            <a:r>
              <a:rPr sz="2200" spc="-125" dirty="0">
                <a:latin typeface="Arial"/>
                <a:cs typeface="Arial"/>
              </a:rPr>
              <a:t> </a:t>
            </a:r>
            <a:r>
              <a:rPr sz="2200" spc="-15" dirty="0">
                <a:latin typeface="Arial"/>
                <a:cs typeface="Arial"/>
              </a:rPr>
              <a:t>both</a:t>
            </a:r>
            <a:r>
              <a:rPr sz="2200" spc="-130" dirty="0">
                <a:latin typeface="Arial"/>
                <a:cs typeface="Arial"/>
              </a:rPr>
              <a:t> </a:t>
            </a:r>
            <a:r>
              <a:rPr sz="2200" spc="-100" dirty="0">
                <a:latin typeface="Arial"/>
                <a:cs typeface="Arial"/>
              </a:rPr>
              <a:t>sites</a:t>
            </a:r>
            <a:r>
              <a:rPr sz="2200" spc="-114" dirty="0">
                <a:latin typeface="Arial"/>
                <a:cs typeface="Arial"/>
              </a:rPr>
              <a:t> </a:t>
            </a:r>
            <a:r>
              <a:rPr sz="2200" spc="-85" dirty="0">
                <a:latin typeface="Arial"/>
                <a:cs typeface="Arial"/>
              </a:rPr>
              <a:t>should</a:t>
            </a:r>
            <a:r>
              <a:rPr sz="2200" spc="-140" dirty="0">
                <a:latin typeface="Arial"/>
                <a:cs typeface="Arial"/>
              </a:rPr>
              <a:t> </a:t>
            </a:r>
            <a:r>
              <a:rPr sz="2200" spc="-100" dirty="0">
                <a:latin typeface="Arial"/>
                <a:cs typeface="Arial"/>
              </a:rPr>
              <a:t>be</a:t>
            </a:r>
            <a:r>
              <a:rPr sz="2200" spc="-125" dirty="0">
                <a:latin typeface="Arial"/>
                <a:cs typeface="Arial"/>
              </a:rPr>
              <a:t> </a:t>
            </a:r>
            <a:r>
              <a:rPr sz="2200" spc="-55" dirty="0">
                <a:latin typeface="Arial"/>
                <a:cs typeface="Arial"/>
              </a:rPr>
              <a:t>identical.</a:t>
            </a:r>
            <a:endParaRPr sz="2200">
              <a:latin typeface="Arial"/>
              <a:cs typeface="Arial"/>
            </a:endParaRPr>
          </a:p>
          <a:p>
            <a:pPr marL="295910" indent="-283845">
              <a:lnSpc>
                <a:spcPct val="100000"/>
              </a:lnSpc>
              <a:spcBef>
                <a:spcPts val="1250"/>
              </a:spcBef>
              <a:buFont typeface="Wingdings"/>
              <a:buChar char=""/>
              <a:tabLst>
                <a:tab pos="296545" algn="l"/>
              </a:tabLst>
            </a:pPr>
            <a:r>
              <a:rPr sz="2200" spc="-130" dirty="0">
                <a:latin typeface="Arial"/>
                <a:cs typeface="Arial"/>
              </a:rPr>
              <a:t>For</a:t>
            </a:r>
            <a:r>
              <a:rPr sz="2200" spc="-135" dirty="0">
                <a:latin typeface="Arial"/>
                <a:cs typeface="Arial"/>
              </a:rPr>
              <a:t> </a:t>
            </a:r>
            <a:r>
              <a:rPr sz="2200" spc="-100" dirty="0">
                <a:latin typeface="Arial"/>
                <a:cs typeface="Arial"/>
              </a:rPr>
              <a:t>example,</a:t>
            </a:r>
            <a:r>
              <a:rPr sz="2200" spc="-155" dirty="0">
                <a:latin typeface="Arial"/>
                <a:cs typeface="Arial"/>
              </a:rPr>
              <a:t> </a:t>
            </a:r>
            <a:r>
              <a:rPr sz="2200" spc="-20" dirty="0">
                <a:latin typeface="Arial"/>
                <a:cs typeface="Arial"/>
              </a:rPr>
              <a:t>the</a:t>
            </a:r>
            <a:r>
              <a:rPr sz="2200" spc="-135" dirty="0">
                <a:latin typeface="Arial"/>
                <a:cs typeface="Arial"/>
              </a:rPr>
              <a:t> </a:t>
            </a:r>
            <a:r>
              <a:rPr sz="2200" spc="-45" dirty="0">
                <a:latin typeface="Arial"/>
                <a:cs typeface="Arial"/>
              </a:rPr>
              <a:t>object</a:t>
            </a:r>
            <a:r>
              <a:rPr sz="2200" spc="-145" dirty="0">
                <a:latin typeface="Arial"/>
                <a:cs typeface="Arial"/>
              </a:rPr>
              <a:t> </a:t>
            </a:r>
            <a:r>
              <a:rPr sz="2200" spc="-65" dirty="0">
                <a:latin typeface="Arial"/>
                <a:cs typeface="Arial"/>
              </a:rPr>
              <a:t>under</a:t>
            </a:r>
            <a:r>
              <a:rPr sz="2200" spc="-130" dirty="0">
                <a:latin typeface="Arial"/>
                <a:cs typeface="Arial"/>
              </a:rPr>
              <a:t> </a:t>
            </a:r>
            <a:r>
              <a:rPr sz="2200" spc="-85" dirty="0">
                <a:latin typeface="Arial"/>
                <a:cs typeface="Arial"/>
              </a:rPr>
              <a:t>layer</a:t>
            </a:r>
            <a:r>
              <a:rPr sz="2200" spc="-125" dirty="0">
                <a:latin typeface="Arial"/>
                <a:cs typeface="Arial"/>
              </a:rPr>
              <a:t> </a:t>
            </a:r>
            <a:r>
              <a:rPr sz="2200" spc="-105" dirty="0">
                <a:latin typeface="Arial"/>
                <a:cs typeface="Arial"/>
              </a:rPr>
              <a:t>3</a:t>
            </a:r>
            <a:r>
              <a:rPr sz="2200" spc="-125" dirty="0">
                <a:latin typeface="Arial"/>
                <a:cs typeface="Arial"/>
              </a:rPr>
              <a:t> </a:t>
            </a:r>
            <a:r>
              <a:rPr sz="2200" spc="-35" dirty="0">
                <a:latin typeface="Arial"/>
                <a:cs typeface="Arial"/>
              </a:rPr>
              <a:t>at</a:t>
            </a:r>
            <a:r>
              <a:rPr sz="2200" spc="-105" dirty="0">
                <a:latin typeface="Arial"/>
                <a:cs typeface="Arial"/>
              </a:rPr>
              <a:t> </a:t>
            </a:r>
            <a:r>
              <a:rPr sz="2200" spc="-15" dirty="0">
                <a:latin typeface="Arial"/>
                <a:cs typeface="Arial"/>
              </a:rPr>
              <a:t>both</a:t>
            </a:r>
            <a:r>
              <a:rPr sz="2200" spc="-135" dirty="0">
                <a:latin typeface="Arial"/>
                <a:cs typeface="Arial"/>
              </a:rPr>
              <a:t> </a:t>
            </a:r>
            <a:r>
              <a:rPr sz="2200" spc="-100" dirty="0">
                <a:latin typeface="Arial"/>
                <a:cs typeface="Arial"/>
              </a:rPr>
              <a:t>sites</a:t>
            </a:r>
            <a:r>
              <a:rPr sz="2200" spc="-125" dirty="0">
                <a:latin typeface="Arial"/>
                <a:cs typeface="Arial"/>
              </a:rPr>
              <a:t> </a:t>
            </a:r>
            <a:r>
              <a:rPr sz="2200" spc="-85" dirty="0">
                <a:latin typeface="Arial"/>
                <a:cs typeface="Arial"/>
              </a:rPr>
              <a:t>should</a:t>
            </a:r>
            <a:r>
              <a:rPr sz="2200" spc="-140" dirty="0">
                <a:latin typeface="Arial"/>
                <a:cs typeface="Arial"/>
              </a:rPr>
              <a:t> </a:t>
            </a:r>
            <a:r>
              <a:rPr sz="2200" spc="-100" dirty="0">
                <a:latin typeface="Arial"/>
                <a:cs typeface="Arial"/>
              </a:rPr>
              <a:t>be</a:t>
            </a:r>
            <a:r>
              <a:rPr sz="2200" spc="-130" dirty="0">
                <a:latin typeface="Arial"/>
                <a:cs typeface="Arial"/>
              </a:rPr>
              <a:t> </a:t>
            </a:r>
            <a:r>
              <a:rPr sz="2200" spc="-165" dirty="0">
                <a:latin typeface="Arial"/>
                <a:cs typeface="Arial"/>
              </a:rPr>
              <a:t>a</a:t>
            </a:r>
            <a:endParaRPr sz="2200">
              <a:latin typeface="Arial"/>
              <a:cs typeface="Arial"/>
            </a:endParaRPr>
          </a:p>
          <a:p>
            <a:pPr marL="262890" marR="459740" indent="63500">
              <a:lnSpc>
                <a:spcPct val="147800"/>
              </a:lnSpc>
              <a:spcBef>
                <a:spcPts val="10"/>
              </a:spcBef>
            </a:pPr>
            <a:r>
              <a:rPr sz="2200" spc="-45" dirty="0">
                <a:latin typeface="Arial"/>
                <a:cs typeface="Arial"/>
              </a:rPr>
              <a:t>plaintext </a:t>
            </a:r>
            <a:r>
              <a:rPr sz="2200" spc="-40" dirty="0">
                <a:latin typeface="Arial"/>
                <a:cs typeface="Arial"/>
              </a:rPr>
              <a:t>letter. </a:t>
            </a:r>
            <a:r>
              <a:rPr sz="2200" spc="-160" dirty="0">
                <a:latin typeface="Arial"/>
                <a:cs typeface="Arial"/>
              </a:rPr>
              <a:t>The </a:t>
            </a:r>
            <a:r>
              <a:rPr sz="2200" spc="-45" dirty="0">
                <a:latin typeface="Arial"/>
                <a:cs typeface="Arial"/>
              </a:rPr>
              <a:t>object </a:t>
            </a:r>
            <a:r>
              <a:rPr sz="2200" spc="-65" dirty="0">
                <a:latin typeface="Arial"/>
                <a:cs typeface="Arial"/>
              </a:rPr>
              <a:t>under </a:t>
            </a:r>
            <a:r>
              <a:rPr sz="2200" spc="-85" dirty="0">
                <a:latin typeface="Arial"/>
                <a:cs typeface="Arial"/>
              </a:rPr>
              <a:t>layer </a:t>
            </a:r>
            <a:r>
              <a:rPr sz="2200" spc="-105" dirty="0">
                <a:latin typeface="Arial"/>
                <a:cs typeface="Arial"/>
              </a:rPr>
              <a:t>2 </a:t>
            </a:r>
            <a:r>
              <a:rPr sz="2200" spc="-35" dirty="0">
                <a:latin typeface="Arial"/>
                <a:cs typeface="Arial"/>
              </a:rPr>
              <a:t>at </a:t>
            </a:r>
            <a:r>
              <a:rPr sz="2200" spc="-15" dirty="0">
                <a:latin typeface="Arial"/>
                <a:cs typeface="Arial"/>
              </a:rPr>
              <a:t>both </a:t>
            </a:r>
            <a:r>
              <a:rPr sz="2200" spc="-100" dirty="0">
                <a:latin typeface="Arial"/>
                <a:cs typeface="Arial"/>
              </a:rPr>
              <a:t>sites </a:t>
            </a:r>
            <a:r>
              <a:rPr sz="2200" spc="-85" dirty="0">
                <a:latin typeface="Arial"/>
                <a:cs typeface="Arial"/>
              </a:rPr>
              <a:t>should </a:t>
            </a:r>
            <a:r>
              <a:rPr sz="2200" spc="-100" dirty="0">
                <a:latin typeface="Arial"/>
                <a:cs typeface="Arial"/>
              </a:rPr>
              <a:t>be </a:t>
            </a:r>
            <a:r>
              <a:rPr sz="2200" spc="-170" dirty="0">
                <a:latin typeface="Arial"/>
                <a:cs typeface="Arial"/>
              </a:rPr>
              <a:t>a  </a:t>
            </a:r>
            <a:r>
              <a:rPr sz="2200" spc="-45" dirty="0">
                <a:latin typeface="Arial"/>
                <a:cs typeface="Arial"/>
              </a:rPr>
              <a:t>ciphertext</a:t>
            </a:r>
            <a:r>
              <a:rPr sz="2200" spc="-150" dirty="0">
                <a:latin typeface="Arial"/>
                <a:cs typeface="Arial"/>
              </a:rPr>
              <a:t> </a:t>
            </a:r>
            <a:r>
              <a:rPr sz="2200" spc="-40" dirty="0">
                <a:latin typeface="Arial"/>
                <a:cs typeface="Arial"/>
              </a:rPr>
              <a:t>letter.</a:t>
            </a:r>
            <a:r>
              <a:rPr sz="2200" spc="-160" dirty="0">
                <a:latin typeface="Arial"/>
                <a:cs typeface="Arial"/>
              </a:rPr>
              <a:t> The</a:t>
            </a:r>
            <a:r>
              <a:rPr sz="2200" spc="-100" dirty="0">
                <a:latin typeface="Arial"/>
                <a:cs typeface="Arial"/>
              </a:rPr>
              <a:t> </a:t>
            </a:r>
            <a:r>
              <a:rPr sz="2200" spc="-45" dirty="0">
                <a:latin typeface="Arial"/>
                <a:cs typeface="Arial"/>
              </a:rPr>
              <a:t>object</a:t>
            </a:r>
            <a:r>
              <a:rPr sz="2200" spc="-145" dirty="0">
                <a:latin typeface="Arial"/>
                <a:cs typeface="Arial"/>
              </a:rPr>
              <a:t> </a:t>
            </a:r>
            <a:r>
              <a:rPr sz="2200" spc="-65" dirty="0">
                <a:latin typeface="Arial"/>
                <a:cs typeface="Arial"/>
              </a:rPr>
              <a:t>under</a:t>
            </a:r>
            <a:r>
              <a:rPr sz="2200" spc="-130" dirty="0">
                <a:latin typeface="Arial"/>
                <a:cs typeface="Arial"/>
              </a:rPr>
              <a:t> </a:t>
            </a:r>
            <a:r>
              <a:rPr sz="2200" spc="-85" dirty="0">
                <a:latin typeface="Arial"/>
                <a:cs typeface="Arial"/>
              </a:rPr>
              <a:t>layer</a:t>
            </a:r>
            <a:r>
              <a:rPr sz="2200" spc="-130" dirty="0">
                <a:latin typeface="Arial"/>
                <a:cs typeface="Arial"/>
              </a:rPr>
              <a:t> </a:t>
            </a:r>
            <a:r>
              <a:rPr sz="2200" spc="-105" dirty="0">
                <a:latin typeface="Arial"/>
                <a:cs typeface="Arial"/>
              </a:rPr>
              <a:t>1</a:t>
            </a:r>
            <a:r>
              <a:rPr sz="2200" spc="-125" dirty="0">
                <a:latin typeface="Arial"/>
                <a:cs typeface="Arial"/>
              </a:rPr>
              <a:t> </a:t>
            </a:r>
            <a:r>
              <a:rPr sz="2200" spc="-35" dirty="0">
                <a:latin typeface="Arial"/>
                <a:cs typeface="Arial"/>
              </a:rPr>
              <a:t>at</a:t>
            </a:r>
            <a:r>
              <a:rPr sz="2200" spc="-130" dirty="0">
                <a:latin typeface="Arial"/>
                <a:cs typeface="Arial"/>
              </a:rPr>
              <a:t> </a:t>
            </a:r>
            <a:r>
              <a:rPr sz="2200" spc="-15" dirty="0">
                <a:latin typeface="Arial"/>
                <a:cs typeface="Arial"/>
              </a:rPr>
              <a:t>both</a:t>
            </a:r>
            <a:r>
              <a:rPr sz="2200" spc="-130" dirty="0">
                <a:latin typeface="Arial"/>
                <a:cs typeface="Arial"/>
              </a:rPr>
              <a:t> </a:t>
            </a:r>
            <a:r>
              <a:rPr sz="2200" spc="-100" dirty="0">
                <a:latin typeface="Arial"/>
                <a:cs typeface="Arial"/>
              </a:rPr>
              <a:t>sites</a:t>
            </a:r>
            <a:r>
              <a:rPr sz="2200" spc="-130" dirty="0">
                <a:latin typeface="Arial"/>
                <a:cs typeface="Arial"/>
              </a:rPr>
              <a:t> </a:t>
            </a:r>
            <a:r>
              <a:rPr sz="2200" spc="-85" dirty="0">
                <a:latin typeface="Arial"/>
                <a:cs typeface="Arial"/>
              </a:rPr>
              <a:t>should</a:t>
            </a:r>
            <a:r>
              <a:rPr sz="2200" spc="-140" dirty="0">
                <a:latin typeface="Arial"/>
                <a:cs typeface="Arial"/>
              </a:rPr>
              <a:t> </a:t>
            </a:r>
            <a:r>
              <a:rPr sz="2200" spc="-100" dirty="0">
                <a:latin typeface="Arial"/>
                <a:cs typeface="Arial"/>
              </a:rPr>
              <a:t>be</a:t>
            </a:r>
            <a:r>
              <a:rPr sz="2200" spc="-105" dirty="0">
                <a:latin typeface="Arial"/>
                <a:cs typeface="Arial"/>
              </a:rPr>
              <a:t> </a:t>
            </a:r>
            <a:r>
              <a:rPr sz="2200" spc="-170" dirty="0">
                <a:latin typeface="Arial"/>
                <a:cs typeface="Arial"/>
              </a:rPr>
              <a:t>a  </a:t>
            </a:r>
            <a:r>
              <a:rPr sz="2200" spc="-95" dirty="0">
                <a:latin typeface="Arial"/>
                <a:cs typeface="Arial"/>
              </a:rPr>
              <a:t>piece </a:t>
            </a:r>
            <a:r>
              <a:rPr sz="2200" spc="5" dirty="0">
                <a:latin typeface="Arial"/>
                <a:cs typeface="Arial"/>
              </a:rPr>
              <a:t>of</a:t>
            </a:r>
            <a:r>
              <a:rPr sz="2200" spc="-150" dirty="0">
                <a:latin typeface="Arial"/>
                <a:cs typeface="Arial"/>
              </a:rPr>
              <a:t> </a:t>
            </a:r>
            <a:r>
              <a:rPr sz="2200" spc="-55" dirty="0">
                <a:latin typeface="Arial"/>
                <a:cs typeface="Arial"/>
              </a:rPr>
              <a:t>mail.</a:t>
            </a:r>
            <a:endParaRPr sz="2200">
              <a:latin typeface="Arial"/>
              <a:cs typeface="Arial"/>
            </a:endParaRPr>
          </a:p>
          <a:p>
            <a:pPr marL="12700">
              <a:lnSpc>
                <a:spcPct val="100000"/>
              </a:lnSpc>
              <a:spcBef>
                <a:spcPts val="1250"/>
              </a:spcBef>
            </a:pPr>
            <a:r>
              <a:rPr sz="2200" b="1" spc="-210" dirty="0">
                <a:solidFill>
                  <a:srgbClr val="00AF50"/>
                </a:solidFill>
                <a:latin typeface="Arial"/>
                <a:cs typeface="Arial"/>
              </a:rPr>
              <a:t>Logical</a:t>
            </a:r>
            <a:r>
              <a:rPr sz="2200" b="1" spc="-170" dirty="0">
                <a:solidFill>
                  <a:srgbClr val="00AF50"/>
                </a:solidFill>
                <a:latin typeface="Arial"/>
                <a:cs typeface="Arial"/>
              </a:rPr>
              <a:t> </a:t>
            </a:r>
            <a:r>
              <a:rPr sz="2200" b="1" spc="-190" dirty="0">
                <a:solidFill>
                  <a:srgbClr val="00AF50"/>
                </a:solidFill>
                <a:latin typeface="Arial"/>
                <a:cs typeface="Arial"/>
              </a:rPr>
              <a:t>Connections</a:t>
            </a:r>
            <a:endParaRPr sz="2200">
              <a:latin typeface="Arial"/>
              <a:cs typeface="Arial"/>
            </a:endParaRPr>
          </a:p>
          <a:p>
            <a:pPr marL="295910" indent="-283845">
              <a:lnSpc>
                <a:spcPct val="100000"/>
              </a:lnSpc>
              <a:spcBef>
                <a:spcPts val="1275"/>
              </a:spcBef>
              <a:buFont typeface="Wingdings"/>
              <a:buChar char=""/>
              <a:tabLst>
                <a:tab pos="296545" algn="l"/>
              </a:tabLst>
            </a:pPr>
            <a:r>
              <a:rPr sz="2200" spc="-155" dirty="0">
                <a:latin typeface="Arial"/>
                <a:cs typeface="Arial"/>
              </a:rPr>
              <a:t>Two </a:t>
            </a:r>
            <a:r>
              <a:rPr sz="2200" spc="-60" dirty="0">
                <a:latin typeface="Arial"/>
                <a:cs typeface="Arial"/>
              </a:rPr>
              <a:t>protocols </a:t>
            </a:r>
            <a:r>
              <a:rPr sz="2200" spc="-35" dirty="0">
                <a:latin typeface="Arial"/>
                <a:cs typeface="Arial"/>
              </a:rPr>
              <a:t>at </a:t>
            </a:r>
            <a:r>
              <a:rPr sz="2200" spc="-20" dirty="0">
                <a:latin typeface="Arial"/>
                <a:cs typeface="Arial"/>
              </a:rPr>
              <a:t>the </a:t>
            </a:r>
            <a:r>
              <a:rPr sz="2200" spc="-155" dirty="0">
                <a:latin typeface="Arial"/>
                <a:cs typeface="Arial"/>
              </a:rPr>
              <a:t>same </a:t>
            </a:r>
            <a:r>
              <a:rPr sz="2200" spc="-85" dirty="0">
                <a:latin typeface="Arial"/>
                <a:cs typeface="Arial"/>
              </a:rPr>
              <a:t>layer </a:t>
            </a:r>
            <a:r>
              <a:rPr sz="2200" spc="-145" dirty="0">
                <a:latin typeface="Arial"/>
                <a:cs typeface="Arial"/>
              </a:rPr>
              <a:t>can </a:t>
            </a:r>
            <a:r>
              <a:rPr sz="2200" spc="-135" dirty="0">
                <a:latin typeface="Arial"/>
                <a:cs typeface="Arial"/>
              </a:rPr>
              <a:t>have </a:t>
            </a:r>
            <a:r>
              <a:rPr sz="2200" spc="-170" dirty="0">
                <a:latin typeface="Arial"/>
                <a:cs typeface="Arial"/>
              </a:rPr>
              <a:t>a </a:t>
            </a:r>
            <a:r>
              <a:rPr sz="2200" spc="-80" dirty="0">
                <a:latin typeface="Arial"/>
                <a:cs typeface="Arial"/>
              </a:rPr>
              <a:t>logical</a:t>
            </a:r>
            <a:r>
              <a:rPr sz="2200" spc="-385" dirty="0">
                <a:latin typeface="Arial"/>
                <a:cs typeface="Arial"/>
              </a:rPr>
              <a:t> </a:t>
            </a:r>
            <a:r>
              <a:rPr sz="2200" spc="-90" dirty="0">
                <a:latin typeface="Arial"/>
                <a:cs typeface="Arial"/>
              </a:rPr>
              <a:t>Connection</a:t>
            </a:r>
            <a:endParaRPr sz="2200">
              <a:latin typeface="Arial"/>
              <a:cs typeface="Arial"/>
            </a:endParaRPr>
          </a:p>
          <a:p>
            <a:pPr marL="236220" indent="-224154">
              <a:lnSpc>
                <a:spcPct val="100000"/>
              </a:lnSpc>
              <a:spcBef>
                <a:spcPts val="1050"/>
              </a:spcBef>
              <a:buSzPct val="95454"/>
              <a:buFont typeface="Wingdings"/>
              <a:buChar char=""/>
              <a:tabLst>
                <a:tab pos="236854" algn="l"/>
              </a:tabLst>
            </a:pPr>
            <a:r>
              <a:rPr sz="2200" spc="-145" dirty="0">
                <a:latin typeface="Arial"/>
                <a:cs typeface="Arial"/>
              </a:rPr>
              <a:t>This </a:t>
            </a:r>
            <a:r>
              <a:rPr sz="2200" spc="-135" dirty="0">
                <a:latin typeface="Arial"/>
                <a:cs typeface="Arial"/>
              </a:rPr>
              <a:t>means </a:t>
            </a:r>
            <a:r>
              <a:rPr sz="2200" spc="-5" dirty="0">
                <a:latin typeface="Arial"/>
                <a:cs typeface="Arial"/>
              </a:rPr>
              <a:t>that </a:t>
            </a:r>
            <a:r>
              <a:rPr sz="2200" spc="-80" dirty="0">
                <a:latin typeface="Arial"/>
                <a:cs typeface="Arial"/>
              </a:rPr>
              <a:t>we </a:t>
            </a:r>
            <a:r>
              <a:rPr sz="2200" spc="-135" dirty="0">
                <a:latin typeface="Arial"/>
                <a:cs typeface="Arial"/>
              </a:rPr>
              <a:t>have </a:t>
            </a:r>
            <a:r>
              <a:rPr sz="2200" spc="-65" dirty="0">
                <a:latin typeface="Arial"/>
                <a:cs typeface="Arial"/>
              </a:rPr>
              <a:t>layer-to-layer</a:t>
            </a:r>
            <a:r>
              <a:rPr sz="2200" spc="-320" dirty="0">
                <a:latin typeface="Arial"/>
                <a:cs typeface="Arial"/>
              </a:rPr>
              <a:t> </a:t>
            </a:r>
            <a:r>
              <a:rPr sz="2200" spc="-70" dirty="0">
                <a:latin typeface="Arial"/>
                <a:cs typeface="Arial"/>
              </a:rPr>
              <a:t>communication</a:t>
            </a:r>
            <a:r>
              <a:rPr sz="2400" spc="-70" dirty="0">
                <a:latin typeface="Arial"/>
                <a:cs typeface="Arial"/>
              </a:rPr>
              <a:t>.</a:t>
            </a:r>
            <a:endParaRPr sz="2400">
              <a:latin typeface="Arial"/>
              <a:cs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98857" y="546898"/>
            <a:ext cx="8297935" cy="4562420"/>
          </a:xfrm>
          <a:prstGeom prst="rect">
            <a:avLst/>
          </a:prstGeom>
          <a:blipFill>
            <a:blip r:embed="rId2" cstate="print"/>
            <a:stretch>
              <a:fillRect/>
            </a:stretch>
          </a:blipFill>
        </p:spPr>
        <p:txBody>
          <a:bodyPr wrap="square" lIns="0" tIns="0" rIns="0" bIns="0" rtlCol="0"/>
          <a:lstStyle/>
          <a:p>
            <a:endParaRPr/>
          </a:p>
        </p:txBody>
      </p:sp>
      <p:sp>
        <p:nvSpPr>
          <p:cNvPr id="4" name="TextBox 3">
            <a:extLst>
              <a:ext uri="{FF2B5EF4-FFF2-40B4-BE49-F238E27FC236}">
                <a16:creationId xmlns:a16="http://schemas.microsoft.com/office/drawing/2014/main" id="{20AE68B6-5D91-4CBF-B6D1-2F5A7CAB24D8}"/>
              </a:ext>
            </a:extLst>
          </p:cNvPr>
          <p:cNvSpPr txBox="1"/>
          <p:nvPr/>
        </p:nvSpPr>
        <p:spPr>
          <a:xfrm>
            <a:off x="392199" y="5257800"/>
            <a:ext cx="8899124" cy="1200329"/>
          </a:xfrm>
          <a:prstGeom prst="rect">
            <a:avLst/>
          </a:prstGeom>
          <a:noFill/>
        </p:spPr>
        <p:txBody>
          <a:bodyPr wrap="square">
            <a:spAutoFit/>
          </a:bodyPr>
          <a:lstStyle/>
          <a:p>
            <a:r>
              <a:rPr lang="en-IN" dirty="0"/>
              <a:t>The main problem with NRZ encoding occurs when the sender</a:t>
            </a:r>
          </a:p>
          <a:p>
            <a:r>
              <a:rPr lang="en-IN" dirty="0"/>
              <a:t>and receiver clocks are not synchronized. The receiver does not know when one bit has</a:t>
            </a:r>
          </a:p>
          <a:p>
            <a:r>
              <a:rPr lang="en-IN" dirty="0"/>
              <a:t>ended and the next bit is starting. One solution is the return-to-zero (RZ) scheme,</a:t>
            </a:r>
          </a:p>
          <a:p>
            <a:r>
              <a:rPr lang="en-IN" dirty="0"/>
              <a:t>which uses three values: positive, negative, and zero.</a:t>
            </a:r>
          </a:p>
        </p:txBody>
      </p:sp>
    </p:spTree>
    <p:extLst>
      <p:ext uri="{BB962C8B-B14F-4D97-AF65-F5344CB8AC3E}">
        <p14:creationId xmlns:p14="http://schemas.microsoft.com/office/powerpoint/2010/main" val="100280846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4939" y="472185"/>
            <a:ext cx="2473960" cy="391160"/>
          </a:xfrm>
          <a:prstGeom prst="rect">
            <a:avLst/>
          </a:prstGeom>
        </p:spPr>
        <p:txBody>
          <a:bodyPr vert="horz" wrap="square" lIns="0" tIns="12700" rIns="0" bIns="0" rtlCol="0">
            <a:spAutoFit/>
          </a:bodyPr>
          <a:lstStyle/>
          <a:p>
            <a:pPr marL="12700">
              <a:lnSpc>
                <a:spcPct val="100000"/>
              </a:lnSpc>
              <a:spcBef>
                <a:spcPts val="100"/>
              </a:spcBef>
            </a:pPr>
            <a:r>
              <a:rPr sz="2400" b="1" spc="-145" dirty="0">
                <a:solidFill>
                  <a:srgbClr val="00AFEF"/>
                </a:solidFill>
                <a:latin typeface="Arial"/>
                <a:cs typeface="Arial"/>
              </a:rPr>
              <a:t>Return-to-Zero</a:t>
            </a:r>
            <a:r>
              <a:rPr sz="2400" b="1" spc="-250" dirty="0">
                <a:solidFill>
                  <a:srgbClr val="00AFEF"/>
                </a:solidFill>
                <a:latin typeface="Arial"/>
                <a:cs typeface="Arial"/>
              </a:rPr>
              <a:t> </a:t>
            </a:r>
            <a:r>
              <a:rPr sz="2400" b="1" spc="-210" dirty="0">
                <a:solidFill>
                  <a:srgbClr val="00AFEF"/>
                </a:solidFill>
                <a:latin typeface="Arial"/>
                <a:cs typeface="Arial"/>
              </a:rPr>
              <a:t>(RZ)</a:t>
            </a:r>
            <a:endParaRPr sz="2400">
              <a:latin typeface="Arial"/>
              <a:cs typeface="Arial"/>
            </a:endParaRPr>
          </a:p>
        </p:txBody>
      </p:sp>
      <p:sp>
        <p:nvSpPr>
          <p:cNvPr id="3" name="object 3"/>
          <p:cNvSpPr txBox="1"/>
          <p:nvPr/>
        </p:nvSpPr>
        <p:spPr>
          <a:xfrm>
            <a:off x="154939" y="838022"/>
            <a:ext cx="7255509" cy="697865"/>
          </a:xfrm>
          <a:prstGeom prst="rect">
            <a:avLst/>
          </a:prstGeom>
        </p:spPr>
        <p:txBody>
          <a:bodyPr vert="horz" wrap="square" lIns="0" tIns="13970" rIns="0" bIns="0" rtlCol="0">
            <a:spAutoFit/>
          </a:bodyPr>
          <a:lstStyle/>
          <a:p>
            <a:pPr marL="356870" indent="-344805">
              <a:lnSpc>
                <a:spcPct val="100000"/>
              </a:lnSpc>
              <a:spcBef>
                <a:spcPts val="110"/>
              </a:spcBef>
              <a:buFont typeface="Wingdings"/>
              <a:buChar char=""/>
              <a:tabLst>
                <a:tab pos="357505" algn="l"/>
              </a:tabLst>
            </a:pPr>
            <a:r>
              <a:rPr sz="2200" spc="-195" dirty="0">
                <a:latin typeface="Arial"/>
                <a:cs typeface="Arial"/>
              </a:rPr>
              <a:t>Uses </a:t>
            </a:r>
            <a:r>
              <a:rPr sz="2200" spc="-40" dirty="0">
                <a:latin typeface="Arial"/>
                <a:cs typeface="Arial"/>
              </a:rPr>
              <a:t>three </a:t>
            </a:r>
            <a:r>
              <a:rPr sz="2200" spc="-105" dirty="0">
                <a:latin typeface="Arial"/>
                <a:cs typeface="Arial"/>
              </a:rPr>
              <a:t>values: </a:t>
            </a:r>
            <a:r>
              <a:rPr sz="2200" spc="-60" dirty="0">
                <a:latin typeface="Arial"/>
                <a:cs typeface="Arial"/>
              </a:rPr>
              <a:t>positive, </a:t>
            </a:r>
            <a:r>
              <a:rPr sz="2200" spc="-90" dirty="0">
                <a:latin typeface="Arial"/>
                <a:cs typeface="Arial"/>
              </a:rPr>
              <a:t>negative, </a:t>
            </a:r>
            <a:r>
              <a:rPr sz="2200" spc="-105" dirty="0">
                <a:latin typeface="Arial"/>
                <a:cs typeface="Arial"/>
              </a:rPr>
              <a:t>and</a:t>
            </a:r>
            <a:r>
              <a:rPr sz="2200" spc="-385" dirty="0">
                <a:latin typeface="Arial"/>
                <a:cs typeface="Arial"/>
              </a:rPr>
              <a:t> </a:t>
            </a:r>
            <a:r>
              <a:rPr sz="2200" spc="-100" dirty="0">
                <a:latin typeface="Arial"/>
                <a:cs typeface="Arial"/>
              </a:rPr>
              <a:t>zero.</a:t>
            </a:r>
            <a:endParaRPr sz="2200">
              <a:latin typeface="Arial"/>
              <a:cs typeface="Arial"/>
            </a:endParaRPr>
          </a:p>
          <a:p>
            <a:pPr marL="356870" indent="-344805">
              <a:lnSpc>
                <a:spcPct val="100000"/>
              </a:lnSpc>
              <a:buFont typeface="Wingdings"/>
              <a:buChar char=""/>
              <a:tabLst>
                <a:tab pos="357505" algn="l"/>
              </a:tabLst>
            </a:pPr>
            <a:r>
              <a:rPr sz="2200" spc="-65" dirty="0">
                <a:latin typeface="Arial"/>
                <a:cs typeface="Arial"/>
              </a:rPr>
              <a:t>In</a:t>
            </a:r>
            <a:r>
              <a:rPr sz="2200" spc="-140" dirty="0">
                <a:latin typeface="Arial"/>
                <a:cs typeface="Arial"/>
              </a:rPr>
              <a:t> </a:t>
            </a:r>
            <a:r>
              <a:rPr sz="2200" spc="-254" dirty="0">
                <a:latin typeface="Arial"/>
                <a:cs typeface="Arial"/>
              </a:rPr>
              <a:t>RZ,</a:t>
            </a:r>
            <a:r>
              <a:rPr sz="2200" spc="-130" dirty="0">
                <a:latin typeface="Arial"/>
                <a:cs typeface="Arial"/>
              </a:rPr>
              <a:t> </a:t>
            </a:r>
            <a:r>
              <a:rPr sz="2200" spc="-20" dirty="0">
                <a:latin typeface="Arial"/>
                <a:cs typeface="Arial"/>
              </a:rPr>
              <a:t>the</a:t>
            </a:r>
            <a:r>
              <a:rPr sz="2200" spc="-130" dirty="0">
                <a:latin typeface="Arial"/>
                <a:cs typeface="Arial"/>
              </a:rPr>
              <a:t> </a:t>
            </a:r>
            <a:r>
              <a:rPr sz="2200" spc="-110" dirty="0">
                <a:latin typeface="Arial"/>
                <a:cs typeface="Arial"/>
              </a:rPr>
              <a:t>signal</a:t>
            </a:r>
            <a:r>
              <a:rPr sz="2200" spc="-105" dirty="0">
                <a:latin typeface="Arial"/>
                <a:cs typeface="Arial"/>
              </a:rPr>
              <a:t> </a:t>
            </a:r>
            <a:r>
              <a:rPr sz="2200" spc="-155" dirty="0">
                <a:latin typeface="Arial"/>
                <a:cs typeface="Arial"/>
              </a:rPr>
              <a:t>changes</a:t>
            </a:r>
            <a:r>
              <a:rPr sz="2200" spc="-130" dirty="0">
                <a:latin typeface="Arial"/>
                <a:cs typeface="Arial"/>
              </a:rPr>
              <a:t> </a:t>
            </a:r>
            <a:r>
              <a:rPr sz="2200" dirty="0">
                <a:latin typeface="Arial"/>
                <a:cs typeface="Arial"/>
              </a:rPr>
              <a:t>not</a:t>
            </a:r>
            <a:r>
              <a:rPr sz="2200" spc="-125" dirty="0">
                <a:latin typeface="Arial"/>
                <a:cs typeface="Arial"/>
              </a:rPr>
              <a:t> </a:t>
            </a:r>
            <a:r>
              <a:rPr sz="2200" spc="-65" dirty="0">
                <a:latin typeface="Arial"/>
                <a:cs typeface="Arial"/>
              </a:rPr>
              <a:t>between</a:t>
            </a:r>
            <a:r>
              <a:rPr sz="2200" spc="-135" dirty="0">
                <a:latin typeface="Arial"/>
                <a:cs typeface="Arial"/>
              </a:rPr>
              <a:t> </a:t>
            </a:r>
            <a:r>
              <a:rPr sz="2200" spc="-45" dirty="0">
                <a:latin typeface="Arial"/>
                <a:cs typeface="Arial"/>
              </a:rPr>
              <a:t>bits</a:t>
            </a:r>
            <a:r>
              <a:rPr sz="2200" spc="-125" dirty="0">
                <a:latin typeface="Arial"/>
                <a:cs typeface="Arial"/>
              </a:rPr>
              <a:t> </a:t>
            </a:r>
            <a:r>
              <a:rPr sz="2200" spc="-10" dirty="0">
                <a:latin typeface="Arial"/>
                <a:cs typeface="Arial"/>
              </a:rPr>
              <a:t>but</a:t>
            </a:r>
            <a:r>
              <a:rPr sz="2200" spc="-100" dirty="0">
                <a:latin typeface="Arial"/>
                <a:cs typeface="Arial"/>
              </a:rPr>
              <a:t> </a:t>
            </a:r>
            <a:r>
              <a:rPr sz="2200" spc="-60" dirty="0">
                <a:latin typeface="Arial"/>
                <a:cs typeface="Arial"/>
              </a:rPr>
              <a:t>during</a:t>
            </a:r>
            <a:r>
              <a:rPr sz="2200" spc="-140" dirty="0">
                <a:latin typeface="Arial"/>
                <a:cs typeface="Arial"/>
              </a:rPr>
              <a:t> </a:t>
            </a:r>
            <a:r>
              <a:rPr sz="2200" spc="-20" dirty="0">
                <a:latin typeface="Arial"/>
                <a:cs typeface="Arial"/>
              </a:rPr>
              <a:t>the</a:t>
            </a:r>
            <a:r>
              <a:rPr sz="2200" spc="-125" dirty="0">
                <a:latin typeface="Arial"/>
                <a:cs typeface="Arial"/>
              </a:rPr>
              <a:t> </a:t>
            </a:r>
            <a:r>
              <a:rPr sz="2200" dirty="0">
                <a:latin typeface="Arial"/>
                <a:cs typeface="Arial"/>
              </a:rPr>
              <a:t>bit.</a:t>
            </a:r>
            <a:endParaRPr sz="2200">
              <a:latin typeface="Arial"/>
              <a:cs typeface="Arial"/>
            </a:endParaRPr>
          </a:p>
        </p:txBody>
      </p:sp>
      <p:sp>
        <p:nvSpPr>
          <p:cNvPr id="4" name="object 4"/>
          <p:cNvSpPr txBox="1"/>
          <p:nvPr/>
        </p:nvSpPr>
        <p:spPr>
          <a:xfrm>
            <a:off x="154939" y="5198745"/>
            <a:ext cx="8266430" cy="697230"/>
          </a:xfrm>
          <a:prstGeom prst="rect">
            <a:avLst/>
          </a:prstGeom>
        </p:spPr>
        <p:txBody>
          <a:bodyPr vert="horz" wrap="square" lIns="0" tIns="13335" rIns="0" bIns="0" rtlCol="0">
            <a:spAutoFit/>
          </a:bodyPr>
          <a:lstStyle/>
          <a:p>
            <a:pPr marL="356870" marR="5080" indent="-344805">
              <a:lnSpc>
                <a:spcPct val="100000"/>
              </a:lnSpc>
              <a:spcBef>
                <a:spcPts val="105"/>
              </a:spcBef>
              <a:buFont typeface="Wingdings"/>
              <a:buChar char=""/>
              <a:tabLst>
                <a:tab pos="357505" algn="l"/>
              </a:tabLst>
            </a:pPr>
            <a:r>
              <a:rPr sz="2200" spc="-215" dirty="0">
                <a:latin typeface="Arial"/>
                <a:cs typeface="Arial"/>
              </a:rPr>
              <a:t>As</a:t>
            </a:r>
            <a:r>
              <a:rPr sz="2200" spc="-135" dirty="0">
                <a:latin typeface="Arial"/>
                <a:cs typeface="Arial"/>
              </a:rPr>
              <a:t> </a:t>
            </a:r>
            <a:r>
              <a:rPr sz="2200" spc="-90" dirty="0">
                <a:latin typeface="Arial"/>
                <a:cs typeface="Arial"/>
              </a:rPr>
              <a:t>shown</a:t>
            </a:r>
            <a:r>
              <a:rPr sz="2200" spc="-165" dirty="0">
                <a:latin typeface="Arial"/>
                <a:cs typeface="Arial"/>
              </a:rPr>
              <a:t> </a:t>
            </a:r>
            <a:r>
              <a:rPr sz="2200" spc="-25" dirty="0">
                <a:latin typeface="Arial"/>
                <a:cs typeface="Arial"/>
              </a:rPr>
              <a:t>in</a:t>
            </a:r>
            <a:r>
              <a:rPr sz="2200" spc="-120" dirty="0">
                <a:latin typeface="Arial"/>
                <a:cs typeface="Arial"/>
              </a:rPr>
              <a:t> </a:t>
            </a:r>
            <a:r>
              <a:rPr sz="2200" spc="-25" dirty="0">
                <a:latin typeface="Arial"/>
                <a:cs typeface="Arial"/>
              </a:rPr>
              <a:t>the</a:t>
            </a:r>
            <a:r>
              <a:rPr sz="2200" spc="-130" dirty="0">
                <a:latin typeface="Arial"/>
                <a:cs typeface="Arial"/>
              </a:rPr>
              <a:t> </a:t>
            </a:r>
            <a:r>
              <a:rPr sz="2200" spc="-55" dirty="0">
                <a:latin typeface="Arial"/>
                <a:cs typeface="Arial"/>
              </a:rPr>
              <a:t>figure</a:t>
            </a:r>
            <a:r>
              <a:rPr sz="2200" spc="-125" dirty="0">
                <a:latin typeface="Arial"/>
                <a:cs typeface="Arial"/>
              </a:rPr>
              <a:t> </a:t>
            </a:r>
            <a:r>
              <a:rPr sz="2200" spc="-20" dirty="0">
                <a:latin typeface="Arial"/>
                <a:cs typeface="Arial"/>
              </a:rPr>
              <a:t>the</a:t>
            </a:r>
            <a:r>
              <a:rPr sz="2200" spc="-110" dirty="0">
                <a:latin typeface="Arial"/>
                <a:cs typeface="Arial"/>
              </a:rPr>
              <a:t> signal</a:t>
            </a:r>
            <a:r>
              <a:rPr sz="2200" spc="-140" dirty="0">
                <a:latin typeface="Arial"/>
                <a:cs typeface="Arial"/>
              </a:rPr>
              <a:t> </a:t>
            </a:r>
            <a:r>
              <a:rPr sz="2200" spc="-160" dirty="0">
                <a:latin typeface="Arial"/>
                <a:cs typeface="Arial"/>
              </a:rPr>
              <a:t>goes</a:t>
            </a:r>
            <a:r>
              <a:rPr sz="2200" spc="-100" dirty="0">
                <a:latin typeface="Arial"/>
                <a:cs typeface="Arial"/>
              </a:rPr>
              <a:t> </a:t>
            </a:r>
            <a:r>
              <a:rPr sz="2200" spc="20" dirty="0">
                <a:latin typeface="Arial"/>
                <a:cs typeface="Arial"/>
              </a:rPr>
              <a:t>to</a:t>
            </a:r>
            <a:r>
              <a:rPr sz="2200" spc="-125" dirty="0">
                <a:latin typeface="Arial"/>
                <a:cs typeface="Arial"/>
              </a:rPr>
              <a:t> </a:t>
            </a:r>
            <a:r>
              <a:rPr sz="2200" spc="-105" dirty="0">
                <a:latin typeface="Arial"/>
                <a:cs typeface="Arial"/>
              </a:rPr>
              <a:t>0</a:t>
            </a:r>
            <a:r>
              <a:rPr sz="2200" spc="-125" dirty="0">
                <a:latin typeface="Arial"/>
                <a:cs typeface="Arial"/>
              </a:rPr>
              <a:t> </a:t>
            </a:r>
            <a:r>
              <a:rPr sz="2200" spc="-25" dirty="0">
                <a:latin typeface="Arial"/>
                <a:cs typeface="Arial"/>
              </a:rPr>
              <a:t>in</a:t>
            </a:r>
            <a:r>
              <a:rPr sz="2200" spc="-125" dirty="0">
                <a:latin typeface="Arial"/>
                <a:cs typeface="Arial"/>
              </a:rPr>
              <a:t> </a:t>
            </a:r>
            <a:r>
              <a:rPr sz="2200" spc="-25" dirty="0">
                <a:latin typeface="Arial"/>
                <a:cs typeface="Arial"/>
              </a:rPr>
              <a:t>the</a:t>
            </a:r>
            <a:r>
              <a:rPr sz="2200" spc="-125" dirty="0">
                <a:latin typeface="Arial"/>
                <a:cs typeface="Arial"/>
              </a:rPr>
              <a:t> </a:t>
            </a:r>
            <a:r>
              <a:rPr sz="2200" spc="-50" dirty="0">
                <a:latin typeface="Arial"/>
                <a:cs typeface="Arial"/>
              </a:rPr>
              <a:t>middle</a:t>
            </a:r>
            <a:r>
              <a:rPr sz="2200" spc="-130" dirty="0">
                <a:latin typeface="Arial"/>
                <a:cs typeface="Arial"/>
              </a:rPr>
              <a:t> </a:t>
            </a:r>
            <a:r>
              <a:rPr sz="2200" spc="5" dirty="0">
                <a:latin typeface="Arial"/>
                <a:cs typeface="Arial"/>
              </a:rPr>
              <a:t>of</a:t>
            </a:r>
            <a:r>
              <a:rPr sz="2200" spc="-130" dirty="0">
                <a:latin typeface="Arial"/>
                <a:cs typeface="Arial"/>
              </a:rPr>
              <a:t> </a:t>
            </a:r>
            <a:r>
              <a:rPr sz="2200" spc="-135" dirty="0">
                <a:latin typeface="Arial"/>
                <a:cs typeface="Arial"/>
              </a:rPr>
              <a:t>each </a:t>
            </a:r>
            <a:r>
              <a:rPr sz="2200" dirty="0">
                <a:latin typeface="Arial"/>
                <a:cs typeface="Arial"/>
              </a:rPr>
              <a:t>bit.</a:t>
            </a:r>
            <a:r>
              <a:rPr sz="2200" spc="-130" dirty="0">
                <a:latin typeface="Arial"/>
                <a:cs typeface="Arial"/>
              </a:rPr>
              <a:t> </a:t>
            </a:r>
            <a:r>
              <a:rPr sz="2200" spc="35" dirty="0">
                <a:latin typeface="Arial"/>
                <a:cs typeface="Arial"/>
              </a:rPr>
              <a:t>It  </a:t>
            </a:r>
            <a:r>
              <a:rPr sz="2200" spc="-95" dirty="0">
                <a:latin typeface="Arial"/>
                <a:cs typeface="Arial"/>
              </a:rPr>
              <a:t>remains</a:t>
            </a:r>
            <a:r>
              <a:rPr sz="2200" spc="-185" dirty="0">
                <a:latin typeface="Arial"/>
                <a:cs typeface="Arial"/>
              </a:rPr>
              <a:t> </a:t>
            </a:r>
            <a:r>
              <a:rPr sz="2200" spc="-35" dirty="0">
                <a:latin typeface="Arial"/>
                <a:cs typeface="Arial"/>
              </a:rPr>
              <a:t>there</a:t>
            </a:r>
            <a:r>
              <a:rPr sz="2200" spc="-130" dirty="0">
                <a:latin typeface="Arial"/>
                <a:cs typeface="Arial"/>
              </a:rPr>
              <a:t> </a:t>
            </a:r>
            <a:r>
              <a:rPr sz="2200" spc="-5" dirty="0">
                <a:latin typeface="Arial"/>
                <a:cs typeface="Arial"/>
              </a:rPr>
              <a:t>until</a:t>
            </a:r>
            <a:r>
              <a:rPr sz="2200" spc="-135" dirty="0">
                <a:latin typeface="Arial"/>
                <a:cs typeface="Arial"/>
              </a:rPr>
              <a:t> </a:t>
            </a:r>
            <a:r>
              <a:rPr sz="2200" spc="-20" dirty="0">
                <a:latin typeface="Arial"/>
                <a:cs typeface="Arial"/>
              </a:rPr>
              <a:t>the</a:t>
            </a:r>
            <a:r>
              <a:rPr sz="2200" spc="-130" dirty="0">
                <a:latin typeface="Arial"/>
                <a:cs typeface="Arial"/>
              </a:rPr>
              <a:t> </a:t>
            </a:r>
            <a:r>
              <a:rPr sz="2200" spc="-85" dirty="0">
                <a:latin typeface="Arial"/>
                <a:cs typeface="Arial"/>
              </a:rPr>
              <a:t>beginning</a:t>
            </a:r>
            <a:r>
              <a:rPr sz="2200" spc="-125" dirty="0">
                <a:latin typeface="Arial"/>
                <a:cs typeface="Arial"/>
              </a:rPr>
              <a:t> </a:t>
            </a:r>
            <a:r>
              <a:rPr sz="2200" spc="5" dirty="0">
                <a:latin typeface="Arial"/>
                <a:cs typeface="Arial"/>
              </a:rPr>
              <a:t>of</a:t>
            </a:r>
            <a:r>
              <a:rPr sz="2200" spc="-135" dirty="0">
                <a:latin typeface="Arial"/>
                <a:cs typeface="Arial"/>
              </a:rPr>
              <a:t> </a:t>
            </a:r>
            <a:r>
              <a:rPr sz="2200" spc="-20" dirty="0">
                <a:latin typeface="Arial"/>
                <a:cs typeface="Arial"/>
              </a:rPr>
              <a:t>the</a:t>
            </a:r>
            <a:r>
              <a:rPr sz="2200" spc="-114" dirty="0">
                <a:latin typeface="Arial"/>
                <a:cs typeface="Arial"/>
              </a:rPr>
              <a:t> </a:t>
            </a:r>
            <a:r>
              <a:rPr sz="2200" spc="-60" dirty="0">
                <a:latin typeface="Arial"/>
                <a:cs typeface="Arial"/>
              </a:rPr>
              <a:t>next</a:t>
            </a:r>
            <a:r>
              <a:rPr sz="2200" spc="-150" dirty="0">
                <a:latin typeface="Arial"/>
                <a:cs typeface="Arial"/>
              </a:rPr>
              <a:t> </a:t>
            </a:r>
            <a:r>
              <a:rPr sz="2200" dirty="0">
                <a:latin typeface="Arial"/>
                <a:cs typeface="Arial"/>
              </a:rPr>
              <a:t>bit.</a:t>
            </a:r>
            <a:endParaRPr sz="2200">
              <a:latin typeface="Arial"/>
              <a:cs typeface="Arial"/>
            </a:endParaRPr>
          </a:p>
        </p:txBody>
      </p:sp>
      <p:sp>
        <p:nvSpPr>
          <p:cNvPr id="5" name="object 5"/>
          <p:cNvSpPr/>
          <p:nvPr/>
        </p:nvSpPr>
        <p:spPr>
          <a:xfrm>
            <a:off x="355522" y="1828800"/>
            <a:ext cx="8162491" cy="2960764"/>
          </a:xfrm>
          <a:prstGeom prst="rect">
            <a:avLst/>
          </a:prstGeom>
          <a:blipFill>
            <a:blip r:embed="rId2" cstate="print"/>
            <a:stretch>
              <a:fillRect/>
            </a:stretch>
          </a:blipFill>
        </p:spPr>
        <p:txBody>
          <a:bodyPr wrap="square" lIns="0" tIns="0" rIns="0" bIns="0" rtlCol="0"/>
          <a:lstStyle/>
          <a:p>
            <a:endParaRPr/>
          </a:p>
        </p:txBody>
      </p:sp>
      <p:sp>
        <p:nvSpPr>
          <p:cNvPr id="7" name="TextBox 6">
            <a:extLst>
              <a:ext uri="{FF2B5EF4-FFF2-40B4-BE49-F238E27FC236}">
                <a16:creationId xmlns:a16="http://schemas.microsoft.com/office/drawing/2014/main" id="{AAFEB553-8884-40FC-AA89-5EA9133EEEA7}"/>
              </a:ext>
            </a:extLst>
          </p:cNvPr>
          <p:cNvSpPr txBox="1"/>
          <p:nvPr/>
        </p:nvSpPr>
        <p:spPr>
          <a:xfrm>
            <a:off x="323710" y="6062649"/>
            <a:ext cx="8371228" cy="646331"/>
          </a:xfrm>
          <a:prstGeom prst="rect">
            <a:avLst/>
          </a:prstGeom>
          <a:noFill/>
        </p:spPr>
        <p:txBody>
          <a:bodyPr wrap="square">
            <a:spAutoFit/>
          </a:bodyPr>
          <a:lstStyle/>
          <a:p>
            <a:r>
              <a:rPr lang="en-IN" dirty="0"/>
              <a:t>The main disadvantage of RZ encoding is that it requires two signal changes to encode a bit and therefore occupies greater bandwidth.</a:t>
            </a:r>
          </a:p>
        </p:txBody>
      </p:sp>
    </p:spTree>
    <p:extLst>
      <p:ext uri="{BB962C8B-B14F-4D97-AF65-F5344CB8AC3E}">
        <p14:creationId xmlns:p14="http://schemas.microsoft.com/office/powerpoint/2010/main" val="23573963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6244" y="369771"/>
            <a:ext cx="8155940" cy="4900765"/>
          </a:xfrm>
          <a:prstGeom prst="rect">
            <a:avLst/>
          </a:prstGeom>
        </p:spPr>
        <p:txBody>
          <a:bodyPr vert="horz" wrap="square" lIns="0" tIns="82550" rIns="0" bIns="0" rtlCol="0">
            <a:spAutoFit/>
          </a:bodyPr>
          <a:lstStyle/>
          <a:p>
            <a:pPr marL="12700" algn="just">
              <a:lnSpc>
                <a:spcPct val="100000"/>
              </a:lnSpc>
              <a:spcBef>
                <a:spcPts val="650"/>
              </a:spcBef>
            </a:pPr>
            <a:r>
              <a:rPr sz="2200" b="1" spc="-185" dirty="0">
                <a:solidFill>
                  <a:srgbClr val="00AFEF"/>
                </a:solidFill>
                <a:latin typeface="Arial"/>
                <a:cs typeface="Arial"/>
              </a:rPr>
              <a:t>Biphase: </a:t>
            </a:r>
            <a:r>
              <a:rPr sz="2200" b="1" spc="-140" dirty="0">
                <a:solidFill>
                  <a:srgbClr val="00AFEF"/>
                </a:solidFill>
                <a:latin typeface="Arial"/>
                <a:cs typeface="Arial"/>
              </a:rPr>
              <a:t>Manchester </a:t>
            </a:r>
            <a:r>
              <a:rPr sz="2200" b="1" spc="-160" dirty="0">
                <a:solidFill>
                  <a:srgbClr val="00AFEF"/>
                </a:solidFill>
                <a:latin typeface="Arial"/>
                <a:cs typeface="Arial"/>
              </a:rPr>
              <a:t>and </a:t>
            </a:r>
            <a:r>
              <a:rPr sz="2200" b="1" spc="-100" dirty="0">
                <a:solidFill>
                  <a:srgbClr val="00AFEF"/>
                </a:solidFill>
                <a:latin typeface="Arial"/>
                <a:cs typeface="Arial"/>
              </a:rPr>
              <a:t>Differential</a:t>
            </a:r>
            <a:r>
              <a:rPr sz="2200" b="1" spc="-40" dirty="0">
                <a:solidFill>
                  <a:srgbClr val="00AFEF"/>
                </a:solidFill>
                <a:latin typeface="Arial"/>
                <a:cs typeface="Arial"/>
              </a:rPr>
              <a:t> </a:t>
            </a:r>
            <a:r>
              <a:rPr sz="2200" b="1" spc="-140" dirty="0">
                <a:solidFill>
                  <a:srgbClr val="00AFEF"/>
                </a:solidFill>
                <a:latin typeface="Arial"/>
                <a:cs typeface="Arial"/>
              </a:rPr>
              <a:t>Manchester</a:t>
            </a:r>
            <a:endParaRPr sz="2200" dirty="0">
              <a:latin typeface="Arial"/>
              <a:cs typeface="Arial"/>
            </a:endParaRPr>
          </a:p>
          <a:p>
            <a:pPr marL="356870" indent="-344805" algn="just">
              <a:lnSpc>
                <a:spcPct val="100000"/>
              </a:lnSpc>
              <a:spcBef>
                <a:spcPts val="555"/>
              </a:spcBef>
              <a:buFont typeface="Wingdings"/>
              <a:buChar char=""/>
              <a:tabLst>
                <a:tab pos="357505" algn="l"/>
              </a:tabLst>
            </a:pPr>
            <a:r>
              <a:rPr sz="2200" spc="-155" dirty="0">
                <a:latin typeface="Arial"/>
                <a:cs typeface="Arial"/>
              </a:rPr>
              <a:t>The </a:t>
            </a:r>
            <a:r>
              <a:rPr sz="2200" spc="-90" dirty="0">
                <a:latin typeface="Arial"/>
                <a:cs typeface="Arial"/>
              </a:rPr>
              <a:t>idea </a:t>
            </a:r>
            <a:r>
              <a:rPr sz="2200" spc="5" dirty="0">
                <a:highlight>
                  <a:srgbClr val="FFFF00"/>
                </a:highlight>
                <a:latin typeface="Arial"/>
                <a:cs typeface="Arial"/>
              </a:rPr>
              <a:t>of </a:t>
            </a:r>
            <a:r>
              <a:rPr sz="2200" spc="-355" dirty="0">
                <a:highlight>
                  <a:srgbClr val="FFFF00"/>
                </a:highlight>
                <a:latin typeface="Arial"/>
                <a:cs typeface="Arial"/>
              </a:rPr>
              <a:t>RZ </a:t>
            </a:r>
            <a:r>
              <a:rPr sz="2200" spc="-40" dirty="0">
                <a:highlight>
                  <a:srgbClr val="FFFF00"/>
                </a:highlight>
                <a:latin typeface="Arial"/>
                <a:cs typeface="Arial"/>
              </a:rPr>
              <a:t>(</a:t>
            </a:r>
            <a:r>
              <a:rPr sz="2200" spc="-40" dirty="0">
                <a:latin typeface="Arial"/>
                <a:cs typeface="Arial"/>
              </a:rPr>
              <a:t>transition </a:t>
            </a:r>
            <a:r>
              <a:rPr sz="2200" spc="-35" dirty="0">
                <a:latin typeface="Arial"/>
                <a:cs typeface="Arial"/>
              </a:rPr>
              <a:t>at </a:t>
            </a:r>
            <a:r>
              <a:rPr sz="2200" spc="-20" dirty="0">
                <a:latin typeface="Arial"/>
                <a:cs typeface="Arial"/>
              </a:rPr>
              <a:t>the </a:t>
            </a:r>
            <a:r>
              <a:rPr sz="2200" spc="-50" dirty="0">
                <a:latin typeface="Arial"/>
                <a:cs typeface="Arial"/>
              </a:rPr>
              <a:t>middle </a:t>
            </a:r>
            <a:r>
              <a:rPr sz="2200" spc="5" dirty="0">
                <a:latin typeface="Arial"/>
                <a:cs typeface="Arial"/>
              </a:rPr>
              <a:t>of </a:t>
            </a:r>
            <a:r>
              <a:rPr sz="2200" spc="-20" dirty="0">
                <a:latin typeface="Arial"/>
                <a:cs typeface="Arial"/>
              </a:rPr>
              <a:t>the </a:t>
            </a:r>
            <a:r>
              <a:rPr sz="2200" spc="-5" dirty="0">
                <a:latin typeface="Arial"/>
                <a:cs typeface="Arial"/>
              </a:rPr>
              <a:t>bit) </a:t>
            </a:r>
            <a:r>
              <a:rPr sz="2200" spc="-110" dirty="0">
                <a:latin typeface="Arial"/>
                <a:cs typeface="Arial"/>
              </a:rPr>
              <a:t>and </a:t>
            </a:r>
            <a:r>
              <a:rPr sz="2200" spc="-20" dirty="0">
                <a:latin typeface="Arial"/>
                <a:cs typeface="Arial"/>
              </a:rPr>
              <a:t>the </a:t>
            </a:r>
            <a:r>
              <a:rPr sz="2200" spc="-90" dirty="0">
                <a:latin typeface="Arial"/>
                <a:cs typeface="Arial"/>
              </a:rPr>
              <a:t>idea</a:t>
            </a:r>
            <a:r>
              <a:rPr sz="2200" spc="245" dirty="0">
                <a:latin typeface="Arial"/>
                <a:cs typeface="Arial"/>
              </a:rPr>
              <a:t> </a:t>
            </a:r>
            <a:r>
              <a:rPr sz="2200" spc="-15" dirty="0">
                <a:latin typeface="Arial"/>
                <a:cs typeface="Arial"/>
              </a:rPr>
              <a:t>of</a:t>
            </a:r>
            <a:endParaRPr sz="2200" dirty="0">
              <a:latin typeface="Arial"/>
              <a:cs typeface="Arial"/>
            </a:endParaRPr>
          </a:p>
          <a:p>
            <a:pPr marL="356870" algn="just">
              <a:lnSpc>
                <a:spcPct val="100000"/>
              </a:lnSpc>
              <a:spcBef>
                <a:spcPts val="575"/>
              </a:spcBef>
            </a:pPr>
            <a:r>
              <a:rPr sz="2200" spc="-250" dirty="0">
                <a:highlight>
                  <a:srgbClr val="FFFF00"/>
                </a:highlight>
                <a:latin typeface="Arial"/>
                <a:cs typeface="Arial"/>
              </a:rPr>
              <a:t>NRZ</a:t>
            </a:r>
            <a:r>
              <a:rPr sz="2200" spc="-250" dirty="0">
                <a:latin typeface="Arial"/>
                <a:cs typeface="Arial"/>
              </a:rPr>
              <a:t>-L </a:t>
            </a:r>
            <a:r>
              <a:rPr sz="2200" spc="-95" dirty="0">
                <a:latin typeface="Arial"/>
                <a:cs typeface="Arial"/>
              </a:rPr>
              <a:t>are </a:t>
            </a:r>
            <a:r>
              <a:rPr sz="2200" spc="-80" dirty="0">
                <a:latin typeface="Arial"/>
                <a:cs typeface="Arial"/>
              </a:rPr>
              <a:t>combined </a:t>
            </a:r>
            <a:r>
              <a:rPr sz="2200" spc="-10" dirty="0">
                <a:latin typeface="Arial"/>
                <a:cs typeface="Arial"/>
              </a:rPr>
              <a:t>into </a:t>
            </a:r>
            <a:r>
              <a:rPr sz="2200" spc="-20" dirty="0">
                <a:latin typeface="Arial"/>
                <a:cs typeface="Arial"/>
              </a:rPr>
              <a:t>the </a:t>
            </a:r>
            <a:r>
              <a:rPr sz="2200" b="1" spc="-140" dirty="0">
                <a:latin typeface="Arial"/>
                <a:cs typeface="Arial"/>
              </a:rPr>
              <a:t>Manchester</a:t>
            </a:r>
            <a:r>
              <a:rPr sz="2200" b="1" spc="-325" dirty="0">
                <a:latin typeface="Arial"/>
                <a:cs typeface="Arial"/>
              </a:rPr>
              <a:t> </a:t>
            </a:r>
            <a:r>
              <a:rPr sz="2200" spc="-125" dirty="0">
                <a:latin typeface="Arial"/>
                <a:cs typeface="Arial"/>
              </a:rPr>
              <a:t>scheme.</a:t>
            </a:r>
            <a:endParaRPr sz="2200" dirty="0">
              <a:latin typeface="Arial"/>
              <a:cs typeface="Arial"/>
            </a:endParaRPr>
          </a:p>
          <a:p>
            <a:pPr marL="356870" indent="-344805" algn="just">
              <a:lnSpc>
                <a:spcPct val="100000"/>
              </a:lnSpc>
              <a:spcBef>
                <a:spcPts val="555"/>
              </a:spcBef>
              <a:buFont typeface="Wingdings"/>
              <a:buChar char=""/>
              <a:tabLst>
                <a:tab pos="357505" algn="l"/>
              </a:tabLst>
            </a:pPr>
            <a:r>
              <a:rPr sz="2200" spc="-65" dirty="0">
                <a:latin typeface="Arial"/>
                <a:cs typeface="Arial"/>
              </a:rPr>
              <a:t>In </a:t>
            </a:r>
            <a:r>
              <a:rPr sz="2200" spc="-80" dirty="0">
                <a:latin typeface="Arial"/>
                <a:cs typeface="Arial"/>
              </a:rPr>
              <a:t>Manchester </a:t>
            </a:r>
            <a:r>
              <a:rPr sz="2200" spc="-95" dirty="0">
                <a:latin typeface="Arial"/>
                <a:cs typeface="Arial"/>
              </a:rPr>
              <a:t>encoding, </a:t>
            </a:r>
            <a:r>
              <a:rPr sz="2200" spc="-30" dirty="0">
                <a:latin typeface="Arial"/>
                <a:cs typeface="Arial"/>
              </a:rPr>
              <a:t>the </a:t>
            </a:r>
            <a:r>
              <a:rPr sz="2200" spc="-45" dirty="0">
                <a:latin typeface="Arial"/>
                <a:cs typeface="Arial"/>
              </a:rPr>
              <a:t>duration </a:t>
            </a:r>
            <a:r>
              <a:rPr sz="2200" spc="5" dirty="0">
                <a:latin typeface="Arial"/>
                <a:cs typeface="Arial"/>
              </a:rPr>
              <a:t>of </a:t>
            </a:r>
            <a:r>
              <a:rPr sz="2200" spc="-20" dirty="0">
                <a:latin typeface="Arial"/>
                <a:cs typeface="Arial"/>
              </a:rPr>
              <a:t>the </a:t>
            </a:r>
            <a:r>
              <a:rPr sz="2200" spc="15" dirty="0">
                <a:latin typeface="Arial"/>
                <a:cs typeface="Arial"/>
              </a:rPr>
              <a:t>bit </a:t>
            </a:r>
            <a:r>
              <a:rPr sz="2200" spc="-114" dirty="0">
                <a:latin typeface="Arial"/>
                <a:cs typeface="Arial"/>
              </a:rPr>
              <a:t>is </a:t>
            </a:r>
            <a:r>
              <a:rPr sz="2200" spc="-65" dirty="0">
                <a:latin typeface="Arial"/>
                <a:cs typeface="Arial"/>
              </a:rPr>
              <a:t>divided </a:t>
            </a:r>
            <a:r>
              <a:rPr sz="2200" spc="-15" dirty="0">
                <a:latin typeface="Arial"/>
                <a:cs typeface="Arial"/>
              </a:rPr>
              <a:t>into</a:t>
            </a:r>
            <a:r>
              <a:rPr sz="2200" spc="120" dirty="0">
                <a:latin typeface="Arial"/>
                <a:cs typeface="Arial"/>
              </a:rPr>
              <a:t> </a:t>
            </a:r>
            <a:r>
              <a:rPr sz="2200" spc="5" dirty="0">
                <a:latin typeface="Arial"/>
                <a:cs typeface="Arial"/>
              </a:rPr>
              <a:t>two</a:t>
            </a:r>
            <a:endParaRPr sz="2200" dirty="0">
              <a:latin typeface="Arial"/>
              <a:cs typeface="Arial"/>
            </a:endParaRPr>
          </a:p>
          <a:p>
            <a:pPr marL="356870" marR="5080" algn="just">
              <a:lnSpc>
                <a:spcPts val="3220"/>
              </a:lnSpc>
              <a:spcBef>
                <a:spcPts val="175"/>
              </a:spcBef>
            </a:pPr>
            <a:r>
              <a:rPr sz="2200" spc="-114" dirty="0">
                <a:latin typeface="Arial"/>
                <a:cs typeface="Arial"/>
              </a:rPr>
              <a:t>halves. </a:t>
            </a:r>
            <a:r>
              <a:rPr sz="2200" spc="-160" dirty="0">
                <a:highlight>
                  <a:srgbClr val="FFFF00"/>
                </a:highlight>
                <a:latin typeface="Arial"/>
                <a:cs typeface="Arial"/>
              </a:rPr>
              <a:t>The </a:t>
            </a:r>
            <a:r>
              <a:rPr sz="2200" spc="-90" dirty="0">
                <a:highlight>
                  <a:srgbClr val="FFFF00"/>
                </a:highlight>
                <a:latin typeface="Arial"/>
                <a:cs typeface="Arial"/>
              </a:rPr>
              <a:t>voltage </a:t>
            </a:r>
            <a:r>
              <a:rPr sz="2200" spc="-100" dirty="0">
                <a:highlight>
                  <a:srgbClr val="FFFF00"/>
                </a:highlight>
                <a:latin typeface="Arial"/>
                <a:cs typeface="Arial"/>
              </a:rPr>
              <a:t>remains </a:t>
            </a:r>
            <a:r>
              <a:rPr sz="2200" spc="-35" dirty="0">
                <a:highlight>
                  <a:srgbClr val="FFFF00"/>
                </a:highlight>
                <a:latin typeface="Arial"/>
                <a:cs typeface="Arial"/>
              </a:rPr>
              <a:t>at </a:t>
            </a:r>
            <a:r>
              <a:rPr sz="2200" spc="-85" dirty="0">
                <a:highlight>
                  <a:srgbClr val="FFFF00"/>
                </a:highlight>
                <a:latin typeface="Arial"/>
                <a:cs typeface="Arial"/>
              </a:rPr>
              <a:t>one </a:t>
            </a:r>
            <a:r>
              <a:rPr sz="2200" spc="-80" dirty="0">
                <a:highlight>
                  <a:srgbClr val="FFFF00"/>
                </a:highlight>
                <a:latin typeface="Arial"/>
                <a:cs typeface="Arial"/>
              </a:rPr>
              <a:t>level </a:t>
            </a:r>
            <a:r>
              <a:rPr sz="2200" spc="-60" dirty="0">
                <a:highlight>
                  <a:srgbClr val="FFFF00"/>
                </a:highlight>
                <a:latin typeface="Arial"/>
                <a:cs typeface="Arial"/>
              </a:rPr>
              <a:t>during </a:t>
            </a:r>
            <a:r>
              <a:rPr sz="2200" spc="-20" dirty="0">
                <a:highlight>
                  <a:srgbClr val="FFFF00"/>
                </a:highlight>
                <a:latin typeface="Arial"/>
                <a:cs typeface="Arial"/>
              </a:rPr>
              <a:t>the first </a:t>
            </a:r>
            <a:r>
              <a:rPr sz="2200" spc="-40" dirty="0">
                <a:highlight>
                  <a:srgbClr val="FFFF00"/>
                </a:highlight>
                <a:latin typeface="Arial"/>
                <a:cs typeface="Arial"/>
              </a:rPr>
              <a:t>half </a:t>
            </a:r>
            <a:r>
              <a:rPr sz="2200" spc="-105" dirty="0">
                <a:highlight>
                  <a:srgbClr val="FFFF00"/>
                </a:highlight>
                <a:latin typeface="Arial"/>
                <a:cs typeface="Arial"/>
              </a:rPr>
              <a:t>and  </a:t>
            </a:r>
            <a:r>
              <a:rPr sz="2200" spc="-125" dirty="0">
                <a:highlight>
                  <a:srgbClr val="FFFF00"/>
                </a:highlight>
                <a:latin typeface="Arial"/>
                <a:cs typeface="Arial"/>
              </a:rPr>
              <a:t>moves </a:t>
            </a:r>
            <a:r>
              <a:rPr sz="2200" spc="20" dirty="0">
                <a:highlight>
                  <a:srgbClr val="FFFF00"/>
                </a:highlight>
                <a:latin typeface="Arial"/>
                <a:cs typeface="Arial"/>
              </a:rPr>
              <a:t>to </a:t>
            </a:r>
            <a:r>
              <a:rPr sz="2200" spc="-20" dirty="0">
                <a:highlight>
                  <a:srgbClr val="FFFF00"/>
                </a:highlight>
                <a:latin typeface="Arial"/>
                <a:cs typeface="Arial"/>
              </a:rPr>
              <a:t>the other </a:t>
            </a:r>
            <a:r>
              <a:rPr sz="2200" spc="-80" dirty="0">
                <a:highlight>
                  <a:srgbClr val="FFFF00"/>
                </a:highlight>
                <a:latin typeface="Arial"/>
                <a:cs typeface="Arial"/>
              </a:rPr>
              <a:t>level </a:t>
            </a:r>
            <a:r>
              <a:rPr sz="2200" spc="-40" dirty="0">
                <a:highlight>
                  <a:srgbClr val="FFFF00"/>
                </a:highlight>
                <a:latin typeface="Arial"/>
                <a:cs typeface="Arial"/>
              </a:rPr>
              <a:t>in </a:t>
            </a:r>
            <a:r>
              <a:rPr sz="2200" spc="-20" dirty="0">
                <a:highlight>
                  <a:srgbClr val="FFFF00"/>
                </a:highlight>
                <a:latin typeface="Arial"/>
                <a:cs typeface="Arial"/>
              </a:rPr>
              <a:t>the </a:t>
            </a:r>
            <a:r>
              <a:rPr sz="2200" spc="-130" dirty="0">
                <a:highlight>
                  <a:srgbClr val="FFFF00"/>
                </a:highlight>
                <a:latin typeface="Arial"/>
                <a:cs typeface="Arial"/>
              </a:rPr>
              <a:t>second </a:t>
            </a:r>
            <a:r>
              <a:rPr sz="2200" spc="-75" dirty="0">
                <a:highlight>
                  <a:srgbClr val="FFFF00"/>
                </a:highlight>
                <a:latin typeface="Arial"/>
                <a:cs typeface="Arial"/>
              </a:rPr>
              <a:t>half</a:t>
            </a:r>
            <a:r>
              <a:rPr sz="2200" spc="-75" dirty="0">
                <a:latin typeface="Arial"/>
                <a:cs typeface="Arial"/>
              </a:rPr>
              <a:t>. </a:t>
            </a:r>
            <a:r>
              <a:rPr sz="2200" spc="-160" dirty="0">
                <a:latin typeface="Arial"/>
                <a:cs typeface="Arial"/>
              </a:rPr>
              <a:t>The </a:t>
            </a:r>
            <a:r>
              <a:rPr sz="2200" spc="-40" dirty="0">
                <a:latin typeface="Arial"/>
                <a:cs typeface="Arial"/>
              </a:rPr>
              <a:t>transition </a:t>
            </a:r>
            <a:r>
              <a:rPr sz="2200" spc="-45" dirty="0">
                <a:latin typeface="Arial"/>
                <a:cs typeface="Arial"/>
              </a:rPr>
              <a:t>at</a:t>
            </a:r>
            <a:r>
              <a:rPr sz="2200" spc="330" dirty="0">
                <a:latin typeface="Arial"/>
                <a:cs typeface="Arial"/>
              </a:rPr>
              <a:t> </a:t>
            </a:r>
            <a:r>
              <a:rPr sz="2200" spc="-30" dirty="0">
                <a:latin typeface="Arial"/>
                <a:cs typeface="Arial"/>
              </a:rPr>
              <a:t>the</a:t>
            </a:r>
            <a:endParaRPr sz="2200" dirty="0">
              <a:latin typeface="Arial"/>
              <a:cs typeface="Arial"/>
            </a:endParaRPr>
          </a:p>
          <a:p>
            <a:pPr marL="356870" algn="just">
              <a:lnSpc>
                <a:spcPct val="100000"/>
              </a:lnSpc>
              <a:spcBef>
                <a:spcPts val="350"/>
              </a:spcBef>
            </a:pPr>
            <a:r>
              <a:rPr sz="2200" spc="-50" dirty="0">
                <a:latin typeface="Arial"/>
                <a:cs typeface="Arial"/>
              </a:rPr>
              <a:t>middle</a:t>
            </a:r>
            <a:r>
              <a:rPr sz="2200" spc="-160" dirty="0">
                <a:latin typeface="Arial"/>
                <a:cs typeface="Arial"/>
              </a:rPr>
              <a:t> </a:t>
            </a:r>
            <a:r>
              <a:rPr sz="2200" spc="5" dirty="0">
                <a:latin typeface="Arial"/>
                <a:cs typeface="Arial"/>
              </a:rPr>
              <a:t>of</a:t>
            </a:r>
            <a:r>
              <a:rPr sz="2200" spc="-135" dirty="0">
                <a:latin typeface="Arial"/>
                <a:cs typeface="Arial"/>
              </a:rPr>
              <a:t> </a:t>
            </a:r>
            <a:r>
              <a:rPr sz="2200" spc="-20" dirty="0">
                <a:latin typeface="Arial"/>
                <a:cs typeface="Arial"/>
              </a:rPr>
              <a:t>the</a:t>
            </a:r>
            <a:r>
              <a:rPr sz="2200" spc="-135" dirty="0">
                <a:latin typeface="Arial"/>
                <a:cs typeface="Arial"/>
              </a:rPr>
              <a:t> </a:t>
            </a:r>
            <a:r>
              <a:rPr sz="2200" spc="25" dirty="0">
                <a:latin typeface="Arial"/>
                <a:cs typeface="Arial"/>
              </a:rPr>
              <a:t>bit</a:t>
            </a:r>
            <a:r>
              <a:rPr sz="2200" spc="-110" dirty="0">
                <a:latin typeface="Arial"/>
                <a:cs typeface="Arial"/>
              </a:rPr>
              <a:t> </a:t>
            </a:r>
            <a:r>
              <a:rPr sz="2200" spc="-80" dirty="0">
                <a:latin typeface="Arial"/>
                <a:cs typeface="Arial"/>
              </a:rPr>
              <a:t>provides</a:t>
            </a:r>
            <a:r>
              <a:rPr sz="2200" spc="-200" dirty="0">
                <a:latin typeface="Arial"/>
                <a:cs typeface="Arial"/>
              </a:rPr>
              <a:t> </a:t>
            </a:r>
            <a:r>
              <a:rPr sz="2200" spc="-85" dirty="0">
                <a:latin typeface="Arial"/>
                <a:cs typeface="Arial"/>
              </a:rPr>
              <a:t>synchronization.</a:t>
            </a:r>
            <a:endParaRPr lang="en-US" sz="2200" spc="-85" dirty="0">
              <a:latin typeface="Arial"/>
              <a:cs typeface="Arial"/>
            </a:endParaRPr>
          </a:p>
          <a:p>
            <a:pPr marL="356870" algn="just">
              <a:lnSpc>
                <a:spcPct val="100000"/>
              </a:lnSpc>
              <a:spcBef>
                <a:spcPts val="350"/>
              </a:spcBef>
            </a:pPr>
            <a:endParaRPr sz="2200" dirty="0">
              <a:latin typeface="Arial"/>
              <a:cs typeface="Arial"/>
            </a:endParaRPr>
          </a:p>
          <a:p>
            <a:pPr marL="356870" indent="-344805" algn="just">
              <a:lnSpc>
                <a:spcPct val="100000"/>
              </a:lnSpc>
              <a:spcBef>
                <a:spcPts val="550"/>
              </a:spcBef>
              <a:buFont typeface="Wingdings"/>
              <a:buChar char=""/>
              <a:tabLst>
                <a:tab pos="357505" algn="l"/>
              </a:tabLst>
            </a:pPr>
            <a:r>
              <a:rPr sz="2200" b="1" spc="-100" dirty="0">
                <a:latin typeface="Arial"/>
                <a:cs typeface="Arial"/>
              </a:rPr>
              <a:t>Differential </a:t>
            </a:r>
            <a:r>
              <a:rPr sz="2200" b="1" spc="-145" dirty="0">
                <a:latin typeface="Arial"/>
                <a:cs typeface="Arial"/>
              </a:rPr>
              <a:t>Manchester, </a:t>
            </a:r>
            <a:r>
              <a:rPr sz="2200" spc="-70" dirty="0">
                <a:latin typeface="Arial"/>
                <a:cs typeface="Arial"/>
              </a:rPr>
              <a:t>on </a:t>
            </a:r>
            <a:r>
              <a:rPr sz="2200" spc="-20" dirty="0">
                <a:latin typeface="Arial"/>
                <a:cs typeface="Arial"/>
              </a:rPr>
              <a:t>the </a:t>
            </a:r>
            <a:r>
              <a:rPr sz="2200" spc="-25" dirty="0">
                <a:latin typeface="Arial"/>
                <a:cs typeface="Arial"/>
              </a:rPr>
              <a:t>other </a:t>
            </a:r>
            <a:r>
              <a:rPr sz="2200" spc="-90" dirty="0">
                <a:latin typeface="Arial"/>
                <a:cs typeface="Arial"/>
              </a:rPr>
              <a:t>hand, </a:t>
            </a:r>
            <a:r>
              <a:rPr sz="2200" spc="-110" dirty="0">
                <a:latin typeface="Arial"/>
                <a:cs typeface="Arial"/>
              </a:rPr>
              <a:t>combines </a:t>
            </a:r>
            <a:r>
              <a:rPr sz="2200" spc="-20" dirty="0">
                <a:latin typeface="Arial"/>
                <a:cs typeface="Arial"/>
              </a:rPr>
              <a:t>the </a:t>
            </a:r>
            <a:r>
              <a:rPr sz="2200" spc="-120" dirty="0">
                <a:latin typeface="Arial"/>
                <a:cs typeface="Arial"/>
              </a:rPr>
              <a:t>ideas</a:t>
            </a:r>
            <a:r>
              <a:rPr sz="2200" spc="-145" dirty="0">
                <a:latin typeface="Arial"/>
                <a:cs typeface="Arial"/>
              </a:rPr>
              <a:t> </a:t>
            </a:r>
            <a:r>
              <a:rPr sz="2200" spc="10" dirty="0">
                <a:latin typeface="Arial"/>
                <a:cs typeface="Arial"/>
              </a:rPr>
              <a:t>of</a:t>
            </a:r>
            <a:endParaRPr sz="2200" dirty="0">
              <a:latin typeface="Arial"/>
              <a:cs typeface="Arial"/>
            </a:endParaRPr>
          </a:p>
          <a:p>
            <a:pPr marL="356870" marR="7620" algn="just">
              <a:lnSpc>
                <a:spcPct val="121000"/>
              </a:lnSpc>
              <a:spcBef>
                <a:spcPts val="25"/>
              </a:spcBef>
            </a:pPr>
            <a:r>
              <a:rPr sz="2200" spc="-355" dirty="0">
                <a:highlight>
                  <a:srgbClr val="FFFF00"/>
                </a:highlight>
                <a:latin typeface="Arial"/>
                <a:cs typeface="Arial"/>
              </a:rPr>
              <a:t>RZ </a:t>
            </a:r>
            <a:r>
              <a:rPr sz="2200" spc="-105" dirty="0">
                <a:highlight>
                  <a:srgbClr val="FFFF00"/>
                </a:highlight>
                <a:latin typeface="Arial"/>
                <a:cs typeface="Arial"/>
              </a:rPr>
              <a:t>and </a:t>
            </a:r>
            <a:r>
              <a:rPr sz="2200" spc="-175" dirty="0">
                <a:highlight>
                  <a:srgbClr val="FFFF00"/>
                </a:highlight>
                <a:latin typeface="Arial"/>
                <a:cs typeface="Arial"/>
              </a:rPr>
              <a:t>NRZ-I. </a:t>
            </a:r>
            <a:r>
              <a:rPr sz="2200" spc="-125" dirty="0">
                <a:latin typeface="Arial"/>
                <a:cs typeface="Arial"/>
              </a:rPr>
              <a:t>There </a:t>
            </a:r>
            <a:r>
              <a:rPr sz="2200" spc="-114" dirty="0">
                <a:latin typeface="Arial"/>
                <a:cs typeface="Arial"/>
              </a:rPr>
              <a:t>is </a:t>
            </a:r>
            <a:r>
              <a:rPr sz="2200" spc="-135" dirty="0">
                <a:latin typeface="Arial"/>
                <a:cs typeface="Arial"/>
              </a:rPr>
              <a:t>always </a:t>
            </a:r>
            <a:r>
              <a:rPr sz="2200" spc="-165" dirty="0">
                <a:latin typeface="Arial"/>
                <a:cs typeface="Arial"/>
              </a:rPr>
              <a:t>a </a:t>
            </a:r>
            <a:r>
              <a:rPr sz="2200" spc="-40" dirty="0">
                <a:latin typeface="Arial"/>
                <a:cs typeface="Arial"/>
              </a:rPr>
              <a:t>transition </a:t>
            </a:r>
            <a:r>
              <a:rPr sz="2200" spc="-50" dirty="0">
                <a:latin typeface="Arial"/>
                <a:cs typeface="Arial"/>
              </a:rPr>
              <a:t>at </a:t>
            </a:r>
            <a:r>
              <a:rPr sz="2200" spc="-20" dirty="0">
                <a:latin typeface="Arial"/>
                <a:cs typeface="Arial"/>
              </a:rPr>
              <a:t>the </a:t>
            </a:r>
            <a:r>
              <a:rPr sz="2200" spc="-55" dirty="0">
                <a:latin typeface="Arial"/>
                <a:cs typeface="Arial"/>
              </a:rPr>
              <a:t>middle </a:t>
            </a:r>
            <a:r>
              <a:rPr sz="2200" spc="5" dirty="0">
                <a:latin typeface="Arial"/>
                <a:cs typeface="Arial"/>
              </a:rPr>
              <a:t>of </a:t>
            </a:r>
            <a:r>
              <a:rPr sz="2200" spc="-30" dirty="0">
                <a:latin typeface="Arial"/>
                <a:cs typeface="Arial"/>
              </a:rPr>
              <a:t>the </a:t>
            </a:r>
            <a:r>
              <a:rPr sz="2200" spc="-5" dirty="0">
                <a:latin typeface="Arial"/>
                <a:cs typeface="Arial"/>
              </a:rPr>
              <a:t>bit,  </a:t>
            </a:r>
            <a:r>
              <a:rPr sz="2200" spc="-10" dirty="0">
                <a:latin typeface="Arial"/>
                <a:cs typeface="Arial"/>
              </a:rPr>
              <a:t>but </a:t>
            </a:r>
            <a:r>
              <a:rPr sz="2200" spc="-20" dirty="0">
                <a:latin typeface="Arial"/>
                <a:cs typeface="Arial"/>
              </a:rPr>
              <a:t>the </a:t>
            </a:r>
            <a:r>
              <a:rPr sz="2200" spc="15" dirty="0">
                <a:latin typeface="Arial"/>
                <a:cs typeface="Arial"/>
              </a:rPr>
              <a:t>bit </a:t>
            </a:r>
            <a:r>
              <a:rPr sz="2200" spc="-125" dirty="0">
                <a:latin typeface="Arial"/>
                <a:cs typeface="Arial"/>
              </a:rPr>
              <a:t>values </a:t>
            </a:r>
            <a:r>
              <a:rPr sz="2200" spc="-95" dirty="0">
                <a:latin typeface="Arial"/>
                <a:cs typeface="Arial"/>
              </a:rPr>
              <a:t>are </a:t>
            </a:r>
            <a:r>
              <a:rPr sz="2200" spc="-60" dirty="0">
                <a:latin typeface="Arial"/>
                <a:cs typeface="Arial"/>
              </a:rPr>
              <a:t>determined </a:t>
            </a:r>
            <a:r>
              <a:rPr sz="2200" spc="-35" dirty="0">
                <a:latin typeface="Arial"/>
                <a:cs typeface="Arial"/>
              </a:rPr>
              <a:t>at </a:t>
            </a:r>
            <a:r>
              <a:rPr sz="2200" spc="-30" dirty="0">
                <a:latin typeface="Arial"/>
                <a:cs typeface="Arial"/>
              </a:rPr>
              <a:t>the </a:t>
            </a:r>
            <a:r>
              <a:rPr sz="2200" spc="-85" dirty="0">
                <a:latin typeface="Arial"/>
                <a:cs typeface="Arial"/>
              </a:rPr>
              <a:t>beginning </a:t>
            </a:r>
            <a:r>
              <a:rPr sz="2200" spc="5" dirty="0">
                <a:latin typeface="Arial"/>
                <a:cs typeface="Arial"/>
              </a:rPr>
              <a:t>of </a:t>
            </a:r>
            <a:r>
              <a:rPr sz="2200" spc="-20" dirty="0">
                <a:latin typeface="Arial"/>
                <a:cs typeface="Arial"/>
              </a:rPr>
              <a:t>the </a:t>
            </a:r>
            <a:r>
              <a:rPr sz="2200" spc="-5" dirty="0">
                <a:latin typeface="Arial"/>
                <a:cs typeface="Arial"/>
              </a:rPr>
              <a:t>bit</a:t>
            </a:r>
            <a:r>
              <a:rPr sz="2200" spc="-5" dirty="0">
                <a:highlight>
                  <a:srgbClr val="FFFF00"/>
                </a:highlight>
                <a:latin typeface="Arial"/>
                <a:cs typeface="Arial"/>
              </a:rPr>
              <a:t>. </a:t>
            </a:r>
            <a:r>
              <a:rPr sz="2200" dirty="0">
                <a:highlight>
                  <a:srgbClr val="FFFF00"/>
                </a:highlight>
                <a:latin typeface="Arial"/>
                <a:cs typeface="Arial"/>
              </a:rPr>
              <a:t>If </a:t>
            </a:r>
            <a:r>
              <a:rPr sz="2200" spc="-20" dirty="0">
                <a:highlight>
                  <a:srgbClr val="FFFF00"/>
                </a:highlight>
                <a:latin typeface="Arial"/>
                <a:cs typeface="Arial"/>
              </a:rPr>
              <a:t>the  </a:t>
            </a:r>
            <a:r>
              <a:rPr sz="2200" spc="-60" dirty="0">
                <a:highlight>
                  <a:srgbClr val="FFFF00"/>
                </a:highlight>
                <a:latin typeface="Arial"/>
                <a:cs typeface="Arial"/>
              </a:rPr>
              <a:t>next</a:t>
            </a:r>
            <a:r>
              <a:rPr sz="2200" spc="-155" dirty="0">
                <a:highlight>
                  <a:srgbClr val="FFFF00"/>
                </a:highlight>
                <a:latin typeface="Arial"/>
                <a:cs typeface="Arial"/>
              </a:rPr>
              <a:t> </a:t>
            </a:r>
            <a:r>
              <a:rPr sz="2200" spc="25" dirty="0">
                <a:highlight>
                  <a:srgbClr val="FFFF00"/>
                </a:highlight>
                <a:latin typeface="Arial"/>
                <a:cs typeface="Arial"/>
              </a:rPr>
              <a:t>bit</a:t>
            </a:r>
            <a:r>
              <a:rPr sz="2200" spc="-135" dirty="0">
                <a:highlight>
                  <a:srgbClr val="FFFF00"/>
                </a:highlight>
                <a:latin typeface="Arial"/>
                <a:cs typeface="Arial"/>
              </a:rPr>
              <a:t> </a:t>
            </a:r>
            <a:r>
              <a:rPr sz="2200" spc="-114" dirty="0">
                <a:highlight>
                  <a:srgbClr val="FFFF00"/>
                </a:highlight>
                <a:latin typeface="Arial"/>
                <a:cs typeface="Arial"/>
              </a:rPr>
              <a:t>is</a:t>
            </a:r>
            <a:r>
              <a:rPr sz="2200" spc="-110" dirty="0">
                <a:highlight>
                  <a:srgbClr val="FFFF00"/>
                </a:highlight>
                <a:latin typeface="Arial"/>
                <a:cs typeface="Arial"/>
              </a:rPr>
              <a:t> </a:t>
            </a:r>
            <a:r>
              <a:rPr sz="2200" spc="-80" dirty="0">
                <a:highlight>
                  <a:srgbClr val="FFFF00"/>
                </a:highlight>
                <a:latin typeface="Arial"/>
                <a:cs typeface="Arial"/>
              </a:rPr>
              <a:t>0,</a:t>
            </a:r>
            <a:r>
              <a:rPr sz="2200" spc="-135" dirty="0">
                <a:highlight>
                  <a:srgbClr val="FFFF00"/>
                </a:highlight>
                <a:latin typeface="Arial"/>
                <a:cs typeface="Arial"/>
              </a:rPr>
              <a:t> </a:t>
            </a:r>
            <a:r>
              <a:rPr sz="2200" spc="-35" dirty="0">
                <a:highlight>
                  <a:srgbClr val="FFFF00"/>
                </a:highlight>
                <a:latin typeface="Arial"/>
                <a:cs typeface="Arial"/>
              </a:rPr>
              <a:t>there</a:t>
            </a:r>
            <a:r>
              <a:rPr sz="2200" spc="-125" dirty="0">
                <a:highlight>
                  <a:srgbClr val="FFFF00"/>
                </a:highlight>
                <a:latin typeface="Arial"/>
                <a:cs typeface="Arial"/>
              </a:rPr>
              <a:t> </a:t>
            </a:r>
            <a:r>
              <a:rPr sz="2200" spc="-114" dirty="0">
                <a:highlight>
                  <a:srgbClr val="FFFF00"/>
                </a:highlight>
                <a:latin typeface="Arial"/>
                <a:cs typeface="Arial"/>
              </a:rPr>
              <a:t>is</a:t>
            </a:r>
            <a:r>
              <a:rPr sz="2200" spc="-135" dirty="0">
                <a:highlight>
                  <a:srgbClr val="FFFF00"/>
                </a:highlight>
                <a:latin typeface="Arial"/>
                <a:cs typeface="Arial"/>
              </a:rPr>
              <a:t> </a:t>
            </a:r>
            <a:r>
              <a:rPr sz="2200" spc="-165" dirty="0">
                <a:highlight>
                  <a:srgbClr val="FFFF00"/>
                </a:highlight>
                <a:latin typeface="Arial"/>
                <a:cs typeface="Arial"/>
              </a:rPr>
              <a:t>a</a:t>
            </a:r>
            <a:r>
              <a:rPr sz="2200" spc="-110" dirty="0">
                <a:highlight>
                  <a:srgbClr val="FFFF00"/>
                </a:highlight>
                <a:latin typeface="Arial"/>
                <a:cs typeface="Arial"/>
              </a:rPr>
              <a:t> </a:t>
            </a:r>
            <a:r>
              <a:rPr sz="2200" spc="-35" dirty="0">
                <a:highlight>
                  <a:srgbClr val="FFFF00"/>
                </a:highlight>
                <a:latin typeface="Arial"/>
                <a:cs typeface="Arial"/>
              </a:rPr>
              <a:t>transition;</a:t>
            </a:r>
            <a:r>
              <a:rPr sz="2200" spc="-175" dirty="0">
                <a:highlight>
                  <a:srgbClr val="FFFF00"/>
                </a:highlight>
                <a:latin typeface="Arial"/>
                <a:cs typeface="Arial"/>
              </a:rPr>
              <a:t> </a:t>
            </a:r>
            <a:r>
              <a:rPr sz="2200" spc="35" dirty="0">
                <a:highlight>
                  <a:srgbClr val="FFFF00"/>
                </a:highlight>
                <a:latin typeface="Arial"/>
                <a:cs typeface="Arial"/>
              </a:rPr>
              <a:t>if</a:t>
            </a:r>
            <a:r>
              <a:rPr sz="2200" spc="-110" dirty="0">
                <a:highlight>
                  <a:srgbClr val="FFFF00"/>
                </a:highlight>
                <a:latin typeface="Arial"/>
                <a:cs typeface="Arial"/>
              </a:rPr>
              <a:t> </a:t>
            </a:r>
            <a:r>
              <a:rPr sz="2200" spc="-20" dirty="0">
                <a:highlight>
                  <a:srgbClr val="FFFF00"/>
                </a:highlight>
                <a:latin typeface="Arial"/>
                <a:cs typeface="Arial"/>
              </a:rPr>
              <a:t>the</a:t>
            </a:r>
            <a:r>
              <a:rPr sz="2200" spc="-135" dirty="0">
                <a:highlight>
                  <a:srgbClr val="FFFF00"/>
                </a:highlight>
                <a:latin typeface="Arial"/>
                <a:cs typeface="Arial"/>
              </a:rPr>
              <a:t> </a:t>
            </a:r>
            <a:r>
              <a:rPr sz="2200" spc="-60" dirty="0">
                <a:highlight>
                  <a:srgbClr val="FFFF00"/>
                </a:highlight>
                <a:latin typeface="Arial"/>
                <a:cs typeface="Arial"/>
              </a:rPr>
              <a:t>next</a:t>
            </a:r>
            <a:r>
              <a:rPr sz="2200" spc="-130" dirty="0">
                <a:highlight>
                  <a:srgbClr val="FFFF00"/>
                </a:highlight>
                <a:latin typeface="Arial"/>
                <a:cs typeface="Arial"/>
              </a:rPr>
              <a:t> </a:t>
            </a:r>
            <a:r>
              <a:rPr sz="2200" spc="25" dirty="0">
                <a:highlight>
                  <a:srgbClr val="FFFF00"/>
                </a:highlight>
                <a:latin typeface="Arial"/>
                <a:cs typeface="Arial"/>
              </a:rPr>
              <a:t>bit</a:t>
            </a:r>
            <a:r>
              <a:rPr sz="2200" spc="-135" dirty="0">
                <a:highlight>
                  <a:srgbClr val="FFFF00"/>
                </a:highlight>
                <a:latin typeface="Arial"/>
                <a:cs typeface="Arial"/>
              </a:rPr>
              <a:t> </a:t>
            </a:r>
            <a:r>
              <a:rPr sz="2200" spc="-114" dirty="0">
                <a:highlight>
                  <a:srgbClr val="FFFF00"/>
                </a:highlight>
                <a:latin typeface="Arial"/>
                <a:cs typeface="Arial"/>
              </a:rPr>
              <a:t>is</a:t>
            </a:r>
            <a:r>
              <a:rPr sz="2200" spc="-110" dirty="0">
                <a:highlight>
                  <a:srgbClr val="FFFF00"/>
                </a:highlight>
                <a:latin typeface="Arial"/>
                <a:cs typeface="Arial"/>
              </a:rPr>
              <a:t> </a:t>
            </a:r>
            <a:r>
              <a:rPr sz="2200" spc="-80" dirty="0">
                <a:highlight>
                  <a:srgbClr val="FFFF00"/>
                </a:highlight>
                <a:latin typeface="Arial"/>
                <a:cs typeface="Arial"/>
              </a:rPr>
              <a:t>1,</a:t>
            </a:r>
            <a:r>
              <a:rPr lang="en-IN" sz="1800" b="0" i="0" u="none" strike="noStrike" baseline="0" dirty="0">
                <a:highlight>
                  <a:srgbClr val="FFFF00"/>
                </a:highlight>
                <a:latin typeface="Times New Roman" panose="02020603050405020304" pitchFamily="18" charset="0"/>
              </a:rPr>
              <a:t> there is none</a:t>
            </a:r>
            <a:endParaRPr sz="2200" dirty="0">
              <a:highlight>
                <a:srgbClr val="FFFF00"/>
              </a:highlight>
              <a:latin typeface="Arial"/>
              <a:cs typeface="Arial"/>
            </a:endParaRPr>
          </a:p>
        </p:txBody>
      </p:sp>
    </p:spTree>
    <p:extLst>
      <p:ext uri="{BB962C8B-B14F-4D97-AF65-F5344CB8AC3E}">
        <p14:creationId xmlns:p14="http://schemas.microsoft.com/office/powerpoint/2010/main" val="25401399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0597" y="593968"/>
            <a:ext cx="8359101" cy="489472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7451165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0044" y="397509"/>
            <a:ext cx="2106930" cy="391160"/>
          </a:xfrm>
          <a:prstGeom prst="rect">
            <a:avLst/>
          </a:prstGeom>
        </p:spPr>
        <p:txBody>
          <a:bodyPr vert="horz" wrap="square" lIns="0" tIns="12700" rIns="0" bIns="0" rtlCol="0">
            <a:spAutoFit/>
          </a:bodyPr>
          <a:lstStyle/>
          <a:p>
            <a:pPr marL="12700">
              <a:lnSpc>
                <a:spcPct val="100000"/>
              </a:lnSpc>
              <a:spcBef>
                <a:spcPts val="100"/>
              </a:spcBef>
            </a:pPr>
            <a:r>
              <a:rPr sz="2400" b="1" spc="-160" dirty="0">
                <a:solidFill>
                  <a:srgbClr val="00AFEF"/>
                </a:solidFill>
                <a:latin typeface="Arial"/>
                <a:cs typeface="Arial"/>
              </a:rPr>
              <a:t>Bipolar</a:t>
            </a:r>
            <a:r>
              <a:rPr sz="2400" b="1" spc="-250" dirty="0">
                <a:solidFill>
                  <a:srgbClr val="00AFEF"/>
                </a:solidFill>
                <a:latin typeface="Arial"/>
                <a:cs typeface="Arial"/>
              </a:rPr>
              <a:t> </a:t>
            </a:r>
            <a:r>
              <a:rPr sz="2400" b="1" spc="-260" dirty="0">
                <a:solidFill>
                  <a:srgbClr val="00AFEF"/>
                </a:solidFill>
                <a:latin typeface="Arial"/>
                <a:cs typeface="Arial"/>
              </a:rPr>
              <a:t>Schemes</a:t>
            </a:r>
            <a:endParaRPr sz="2400">
              <a:latin typeface="Arial"/>
              <a:cs typeface="Arial"/>
            </a:endParaRPr>
          </a:p>
        </p:txBody>
      </p:sp>
      <p:sp>
        <p:nvSpPr>
          <p:cNvPr id="3" name="object 3"/>
          <p:cNvSpPr txBox="1"/>
          <p:nvPr/>
        </p:nvSpPr>
        <p:spPr>
          <a:xfrm>
            <a:off x="460044" y="737119"/>
            <a:ext cx="8106409" cy="5715635"/>
          </a:xfrm>
          <a:prstGeom prst="rect">
            <a:avLst/>
          </a:prstGeom>
        </p:spPr>
        <p:txBody>
          <a:bodyPr vert="horz" wrap="square" lIns="0" tIns="82550" rIns="0" bIns="0" rtlCol="0">
            <a:spAutoFit/>
          </a:bodyPr>
          <a:lstStyle/>
          <a:p>
            <a:pPr marL="299085" indent="-287020" algn="just">
              <a:lnSpc>
                <a:spcPct val="100000"/>
              </a:lnSpc>
              <a:spcBef>
                <a:spcPts val="650"/>
              </a:spcBef>
              <a:buFont typeface="Wingdings"/>
              <a:buChar char=""/>
              <a:tabLst>
                <a:tab pos="299720" algn="l"/>
              </a:tabLst>
            </a:pPr>
            <a:r>
              <a:rPr sz="2200" spc="-65" dirty="0">
                <a:latin typeface="Arial"/>
                <a:cs typeface="Arial"/>
              </a:rPr>
              <a:t>In </a:t>
            </a:r>
            <a:r>
              <a:rPr sz="2200" b="1" spc="-125" dirty="0">
                <a:latin typeface="Arial"/>
                <a:cs typeface="Arial"/>
              </a:rPr>
              <a:t>bipolar </a:t>
            </a:r>
            <a:r>
              <a:rPr sz="2200" spc="-100" dirty="0">
                <a:latin typeface="Arial"/>
                <a:cs typeface="Arial"/>
              </a:rPr>
              <a:t>encoding </a:t>
            </a:r>
            <a:r>
              <a:rPr sz="2200" spc="-90" dirty="0">
                <a:latin typeface="Arial"/>
                <a:cs typeface="Arial"/>
              </a:rPr>
              <a:t>(sometimes </a:t>
            </a:r>
            <a:r>
              <a:rPr sz="2200" spc="-95" dirty="0">
                <a:latin typeface="Arial"/>
                <a:cs typeface="Arial"/>
              </a:rPr>
              <a:t>called </a:t>
            </a:r>
            <a:r>
              <a:rPr sz="2200" b="1" i="1" spc="-120" dirty="0">
                <a:latin typeface="Arial"/>
                <a:cs typeface="Arial"/>
              </a:rPr>
              <a:t>multilevel </a:t>
            </a:r>
            <a:r>
              <a:rPr sz="2200" b="1" i="1" spc="-110" dirty="0">
                <a:latin typeface="Arial"/>
                <a:cs typeface="Arial"/>
              </a:rPr>
              <a:t>binary</a:t>
            </a:r>
            <a:r>
              <a:rPr sz="2200" spc="-110" dirty="0">
                <a:latin typeface="Arial"/>
                <a:cs typeface="Arial"/>
              </a:rPr>
              <a:t>),</a:t>
            </a:r>
            <a:r>
              <a:rPr sz="2200" spc="-270" dirty="0">
                <a:latin typeface="Arial"/>
                <a:cs typeface="Arial"/>
              </a:rPr>
              <a:t> </a:t>
            </a:r>
            <a:r>
              <a:rPr sz="2200" spc="-35" dirty="0">
                <a:latin typeface="Arial"/>
                <a:cs typeface="Arial"/>
              </a:rPr>
              <a:t>there </a:t>
            </a:r>
            <a:r>
              <a:rPr sz="2200" spc="-105" dirty="0">
                <a:latin typeface="Arial"/>
                <a:cs typeface="Arial"/>
              </a:rPr>
              <a:t>are</a:t>
            </a:r>
            <a:endParaRPr sz="2200" dirty="0">
              <a:latin typeface="Arial"/>
              <a:cs typeface="Arial"/>
            </a:endParaRPr>
          </a:p>
          <a:p>
            <a:pPr marL="299085" algn="just">
              <a:lnSpc>
                <a:spcPct val="100000"/>
              </a:lnSpc>
              <a:spcBef>
                <a:spcPts val="555"/>
              </a:spcBef>
            </a:pPr>
            <a:r>
              <a:rPr sz="2200" spc="-40" dirty="0">
                <a:latin typeface="Arial"/>
                <a:cs typeface="Arial"/>
              </a:rPr>
              <a:t>three</a:t>
            </a:r>
            <a:r>
              <a:rPr sz="2200" spc="-459" dirty="0">
                <a:latin typeface="Arial"/>
                <a:cs typeface="Arial"/>
              </a:rPr>
              <a:t> </a:t>
            </a:r>
            <a:r>
              <a:rPr sz="2200" spc="-80" dirty="0">
                <a:latin typeface="Arial"/>
                <a:cs typeface="Arial"/>
              </a:rPr>
              <a:t>voltage </a:t>
            </a:r>
            <a:r>
              <a:rPr sz="2200" spc="-85" dirty="0">
                <a:latin typeface="Arial"/>
                <a:cs typeface="Arial"/>
              </a:rPr>
              <a:t>levels: </a:t>
            </a:r>
            <a:r>
              <a:rPr sz="2200" spc="-60" dirty="0">
                <a:latin typeface="Arial"/>
                <a:cs typeface="Arial"/>
              </a:rPr>
              <a:t>positive, </a:t>
            </a:r>
            <a:r>
              <a:rPr sz="2200" spc="-90" dirty="0">
                <a:latin typeface="Arial"/>
                <a:cs typeface="Arial"/>
              </a:rPr>
              <a:t>negative, </a:t>
            </a:r>
            <a:r>
              <a:rPr sz="2200" spc="-105" dirty="0">
                <a:latin typeface="Arial"/>
                <a:cs typeface="Arial"/>
              </a:rPr>
              <a:t>and zero.</a:t>
            </a:r>
            <a:endParaRPr sz="2200" dirty="0">
              <a:latin typeface="Arial"/>
              <a:cs typeface="Arial"/>
            </a:endParaRPr>
          </a:p>
          <a:p>
            <a:pPr marL="299085" marR="5080" indent="-287020" algn="just">
              <a:lnSpc>
                <a:spcPct val="121000"/>
              </a:lnSpc>
              <a:spcBef>
                <a:spcPts val="20"/>
              </a:spcBef>
              <a:buFont typeface="Wingdings"/>
              <a:buChar char=""/>
              <a:tabLst>
                <a:tab pos="299720" algn="l"/>
              </a:tabLst>
            </a:pPr>
            <a:r>
              <a:rPr sz="2200" spc="-160" dirty="0">
                <a:latin typeface="Arial"/>
                <a:cs typeface="Arial"/>
              </a:rPr>
              <a:t>The </a:t>
            </a:r>
            <a:r>
              <a:rPr sz="2200" spc="-85" dirty="0">
                <a:latin typeface="Arial"/>
                <a:cs typeface="Arial"/>
              </a:rPr>
              <a:t>voltage </a:t>
            </a:r>
            <a:r>
              <a:rPr sz="2200" spc="-80" dirty="0">
                <a:latin typeface="Arial"/>
                <a:cs typeface="Arial"/>
              </a:rPr>
              <a:t>level </a:t>
            </a:r>
            <a:r>
              <a:rPr sz="2200" spc="-10" dirty="0">
                <a:latin typeface="Arial"/>
                <a:cs typeface="Arial"/>
              </a:rPr>
              <a:t>for </a:t>
            </a:r>
            <a:r>
              <a:rPr sz="2200" spc="-85" dirty="0">
                <a:latin typeface="Arial"/>
                <a:cs typeface="Arial"/>
              </a:rPr>
              <a:t>one </a:t>
            </a:r>
            <a:r>
              <a:rPr sz="2200" spc="-90" dirty="0">
                <a:latin typeface="Arial"/>
                <a:cs typeface="Arial"/>
              </a:rPr>
              <a:t>data </a:t>
            </a:r>
            <a:r>
              <a:rPr sz="2200" spc="-65" dirty="0">
                <a:latin typeface="Arial"/>
                <a:cs typeface="Arial"/>
              </a:rPr>
              <a:t>element </a:t>
            </a:r>
            <a:r>
              <a:rPr sz="2200" spc="-114" dirty="0">
                <a:latin typeface="Arial"/>
                <a:cs typeface="Arial"/>
              </a:rPr>
              <a:t>is </a:t>
            </a:r>
            <a:r>
              <a:rPr sz="2200" spc="-35" dirty="0">
                <a:latin typeface="Arial"/>
                <a:cs typeface="Arial"/>
              </a:rPr>
              <a:t>at </a:t>
            </a:r>
            <a:r>
              <a:rPr sz="2200" spc="-114" dirty="0">
                <a:latin typeface="Arial"/>
                <a:cs typeface="Arial"/>
              </a:rPr>
              <a:t>zero, </a:t>
            </a:r>
            <a:r>
              <a:rPr sz="2200" spc="-40" dirty="0">
                <a:latin typeface="Arial"/>
                <a:cs typeface="Arial"/>
              </a:rPr>
              <a:t>while </a:t>
            </a:r>
            <a:r>
              <a:rPr sz="2200" spc="-20" dirty="0">
                <a:latin typeface="Arial"/>
                <a:cs typeface="Arial"/>
              </a:rPr>
              <a:t>the </a:t>
            </a:r>
            <a:r>
              <a:rPr sz="2200" spc="-90" dirty="0">
                <a:latin typeface="Arial"/>
                <a:cs typeface="Arial"/>
              </a:rPr>
              <a:t>voltage  </a:t>
            </a:r>
            <a:r>
              <a:rPr sz="2200" spc="-75" dirty="0">
                <a:latin typeface="Arial"/>
                <a:cs typeface="Arial"/>
              </a:rPr>
              <a:t>level </a:t>
            </a:r>
            <a:r>
              <a:rPr sz="2200" spc="-5" dirty="0">
                <a:latin typeface="Arial"/>
                <a:cs typeface="Arial"/>
              </a:rPr>
              <a:t>for </a:t>
            </a:r>
            <a:r>
              <a:rPr sz="2200" spc="-20" dirty="0">
                <a:latin typeface="Arial"/>
                <a:cs typeface="Arial"/>
              </a:rPr>
              <a:t>the </a:t>
            </a:r>
            <a:r>
              <a:rPr sz="2200" spc="-15" dirty="0">
                <a:latin typeface="Arial"/>
                <a:cs typeface="Arial"/>
              </a:rPr>
              <a:t>other </a:t>
            </a:r>
            <a:r>
              <a:rPr sz="2200" spc="-65" dirty="0">
                <a:latin typeface="Arial"/>
                <a:cs typeface="Arial"/>
              </a:rPr>
              <a:t>element</a:t>
            </a:r>
            <a:r>
              <a:rPr sz="2200" spc="480" dirty="0">
                <a:latin typeface="Arial"/>
                <a:cs typeface="Arial"/>
              </a:rPr>
              <a:t> </a:t>
            </a:r>
            <a:r>
              <a:rPr sz="2200" spc="-70" dirty="0">
                <a:latin typeface="Arial"/>
                <a:cs typeface="Arial"/>
              </a:rPr>
              <a:t>alternates </a:t>
            </a:r>
            <a:r>
              <a:rPr sz="2200" spc="-65" dirty="0">
                <a:latin typeface="Arial"/>
                <a:cs typeface="Arial"/>
              </a:rPr>
              <a:t>between  </a:t>
            </a:r>
            <a:r>
              <a:rPr sz="2200" spc="-60" dirty="0">
                <a:latin typeface="Arial"/>
                <a:cs typeface="Arial"/>
              </a:rPr>
              <a:t>positive </a:t>
            </a:r>
            <a:r>
              <a:rPr sz="2200" spc="-105" dirty="0">
                <a:latin typeface="Arial"/>
                <a:cs typeface="Arial"/>
              </a:rPr>
              <a:t>and  </a:t>
            </a:r>
            <a:r>
              <a:rPr sz="2200" spc="-90" dirty="0">
                <a:latin typeface="Arial"/>
                <a:cs typeface="Arial"/>
              </a:rPr>
              <a:t>negative.</a:t>
            </a:r>
            <a:endParaRPr sz="2200" dirty="0">
              <a:latin typeface="Arial"/>
              <a:cs typeface="Arial"/>
            </a:endParaRPr>
          </a:p>
          <a:p>
            <a:pPr marL="299085" indent="-287020" algn="just">
              <a:lnSpc>
                <a:spcPct val="100000"/>
              </a:lnSpc>
              <a:spcBef>
                <a:spcPts val="580"/>
              </a:spcBef>
              <a:buFont typeface="Wingdings"/>
              <a:buChar char=""/>
              <a:tabLst>
                <a:tab pos="299720" algn="l"/>
              </a:tabLst>
            </a:pPr>
            <a:r>
              <a:rPr sz="2200" spc="-150" dirty="0">
                <a:latin typeface="Arial"/>
                <a:cs typeface="Arial"/>
              </a:rPr>
              <a:t>Two </a:t>
            </a:r>
            <a:r>
              <a:rPr sz="2200" spc="-65" dirty="0">
                <a:latin typeface="Arial"/>
                <a:cs typeface="Arial"/>
              </a:rPr>
              <a:t>variations</a:t>
            </a:r>
            <a:r>
              <a:rPr sz="2200" spc="-175" dirty="0">
                <a:latin typeface="Arial"/>
                <a:cs typeface="Arial"/>
              </a:rPr>
              <a:t> </a:t>
            </a:r>
            <a:r>
              <a:rPr sz="2200" spc="5" dirty="0">
                <a:latin typeface="Arial"/>
                <a:cs typeface="Arial"/>
              </a:rPr>
              <a:t>of</a:t>
            </a:r>
            <a:r>
              <a:rPr sz="2200" spc="-135" dirty="0">
                <a:latin typeface="Arial"/>
                <a:cs typeface="Arial"/>
              </a:rPr>
              <a:t> </a:t>
            </a:r>
            <a:r>
              <a:rPr sz="2200" spc="-45" dirty="0">
                <a:latin typeface="Arial"/>
                <a:cs typeface="Arial"/>
              </a:rPr>
              <a:t>bipolar</a:t>
            </a:r>
            <a:r>
              <a:rPr sz="2200" spc="-155" dirty="0">
                <a:latin typeface="Arial"/>
                <a:cs typeface="Arial"/>
              </a:rPr>
              <a:t> </a:t>
            </a:r>
            <a:r>
              <a:rPr sz="2200" spc="-90" dirty="0">
                <a:latin typeface="Arial"/>
                <a:cs typeface="Arial"/>
              </a:rPr>
              <a:t>encoding:</a:t>
            </a:r>
            <a:r>
              <a:rPr sz="2200" spc="-125" dirty="0">
                <a:latin typeface="Arial"/>
                <a:cs typeface="Arial"/>
              </a:rPr>
              <a:t> </a:t>
            </a:r>
            <a:r>
              <a:rPr sz="2200" spc="-70" dirty="0">
                <a:latin typeface="Arial"/>
                <a:cs typeface="Arial"/>
              </a:rPr>
              <a:t>AMI</a:t>
            </a:r>
            <a:r>
              <a:rPr sz="2200" spc="-130" dirty="0">
                <a:latin typeface="Arial"/>
                <a:cs typeface="Arial"/>
              </a:rPr>
              <a:t> </a:t>
            </a:r>
            <a:r>
              <a:rPr sz="2200" spc="-105" dirty="0">
                <a:latin typeface="Arial"/>
                <a:cs typeface="Arial"/>
              </a:rPr>
              <a:t>and</a:t>
            </a:r>
            <a:r>
              <a:rPr sz="2200" spc="-140" dirty="0">
                <a:latin typeface="Arial"/>
                <a:cs typeface="Arial"/>
              </a:rPr>
              <a:t> </a:t>
            </a:r>
            <a:r>
              <a:rPr sz="2200" spc="-75" dirty="0">
                <a:latin typeface="Arial"/>
                <a:cs typeface="Arial"/>
              </a:rPr>
              <a:t>pseudoternary</a:t>
            </a:r>
            <a:endParaRPr sz="2200" dirty="0">
              <a:latin typeface="Arial"/>
              <a:cs typeface="Arial"/>
            </a:endParaRPr>
          </a:p>
          <a:p>
            <a:pPr marL="299085" indent="-287020" algn="just">
              <a:lnSpc>
                <a:spcPct val="100000"/>
              </a:lnSpc>
              <a:spcBef>
                <a:spcPts val="550"/>
              </a:spcBef>
              <a:buFont typeface="Wingdings"/>
              <a:buChar char=""/>
              <a:tabLst>
                <a:tab pos="299720" algn="l"/>
              </a:tabLst>
            </a:pPr>
            <a:r>
              <a:rPr sz="2200" spc="-65" dirty="0">
                <a:latin typeface="Arial"/>
                <a:cs typeface="Arial"/>
              </a:rPr>
              <a:t>In </a:t>
            </a:r>
            <a:r>
              <a:rPr sz="2200" spc="-20" dirty="0">
                <a:latin typeface="Arial"/>
                <a:cs typeface="Arial"/>
              </a:rPr>
              <a:t>the </a:t>
            </a:r>
            <a:r>
              <a:rPr sz="2200" spc="-15" dirty="0">
                <a:latin typeface="Arial"/>
                <a:cs typeface="Arial"/>
              </a:rPr>
              <a:t>term </a:t>
            </a:r>
            <a:r>
              <a:rPr sz="2200" i="1" spc="-50" dirty="0">
                <a:latin typeface="Arial"/>
                <a:cs typeface="Arial"/>
              </a:rPr>
              <a:t>alternate </a:t>
            </a:r>
            <a:r>
              <a:rPr sz="2200" i="1" spc="-75" dirty="0">
                <a:latin typeface="Arial"/>
                <a:cs typeface="Arial"/>
              </a:rPr>
              <a:t>mark </a:t>
            </a:r>
            <a:r>
              <a:rPr sz="2200" i="1" spc="-90" dirty="0">
                <a:latin typeface="Arial"/>
                <a:cs typeface="Arial"/>
              </a:rPr>
              <a:t>inversion, </a:t>
            </a:r>
            <a:r>
              <a:rPr sz="2200" spc="-30" dirty="0">
                <a:latin typeface="Arial"/>
                <a:cs typeface="Arial"/>
              </a:rPr>
              <a:t>the </a:t>
            </a:r>
            <a:r>
              <a:rPr sz="2200" spc="-45" dirty="0">
                <a:latin typeface="Arial"/>
                <a:cs typeface="Arial"/>
              </a:rPr>
              <a:t>word </a:t>
            </a:r>
            <a:r>
              <a:rPr sz="2200" i="1" spc="-75" dirty="0">
                <a:latin typeface="Arial"/>
                <a:cs typeface="Arial"/>
              </a:rPr>
              <a:t>mark </a:t>
            </a:r>
            <a:r>
              <a:rPr sz="2200" spc="-140" dirty="0">
                <a:latin typeface="Arial"/>
                <a:cs typeface="Arial"/>
              </a:rPr>
              <a:t>comes</a:t>
            </a:r>
            <a:r>
              <a:rPr sz="2200" spc="-100" dirty="0">
                <a:latin typeface="Arial"/>
                <a:cs typeface="Arial"/>
              </a:rPr>
              <a:t> </a:t>
            </a:r>
            <a:r>
              <a:rPr sz="2200" spc="-20" dirty="0">
                <a:latin typeface="Arial"/>
                <a:cs typeface="Arial"/>
              </a:rPr>
              <a:t>from</a:t>
            </a:r>
            <a:endParaRPr sz="2200" dirty="0">
              <a:latin typeface="Arial"/>
              <a:cs typeface="Arial"/>
            </a:endParaRPr>
          </a:p>
          <a:p>
            <a:pPr marL="299085" algn="just">
              <a:lnSpc>
                <a:spcPct val="100000"/>
              </a:lnSpc>
              <a:spcBef>
                <a:spcPts val="555"/>
              </a:spcBef>
            </a:pPr>
            <a:r>
              <a:rPr sz="2200" spc="-80" dirty="0">
                <a:latin typeface="Arial"/>
                <a:cs typeface="Arial"/>
              </a:rPr>
              <a:t>telegraphy </a:t>
            </a:r>
            <a:r>
              <a:rPr sz="2200" spc="-105" dirty="0">
                <a:latin typeface="Arial"/>
                <a:cs typeface="Arial"/>
              </a:rPr>
              <a:t>and </a:t>
            </a:r>
            <a:r>
              <a:rPr sz="2200" spc="-135" dirty="0">
                <a:latin typeface="Arial"/>
                <a:cs typeface="Arial"/>
              </a:rPr>
              <a:t>means</a:t>
            </a:r>
            <a:r>
              <a:rPr sz="2200" spc="-240" dirty="0">
                <a:latin typeface="Arial"/>
                <a:cs typeface="Arial"/>
              </a:rPr>
              <a:t> </a:t>
            </a:r>
            <a:r>
              <a:rPr sz="2200" spc="-80" dirty="0">
                <a:latin typeface="Arial"/>
                <a:cs typeface="Arial"/>
              </a:rPr>
              <a:t>1.</a:t>
            </a:r>
            <a:endParaRPr sz="2200" dirty="0">
              <a:latin typeface="Arial"/>
              <a:cs typeface="Arial"/>
            </a:endParaRPr>
          </a:p>
          <a:p>
            <a:pPr marL="299085" marR="5080" indent="-287020" algn="just">
              <a:lnSpc>
                <a:spcPct val="121000"/>
              </a:lnSpc>
              <a:spcBef>
                <a:spcPts val="25"/>
              </a:spcBef>
              <a:buFont typeface="Wingdings"/>
              <a:buChar char=""/>
              <a:tabLst>
                <a:tab pos="299720" algn="l"/>
              </a:tabLst>
            </a:pPr>
            <a:r>
              <a:rPr sz="2200" spc="-265" dirty="0">
                <a:latin typeface="Arial"/>
                <a:cs typeface="Arial"/>
              </a:rPr>
              <a:t>So </a:t>
            </a:r>
            <a:r>
              <a:rPr sz="2200" spc="-65" dirty="0">
                <a:latin typeface="Arial"/>
                <a:cs typeface="Arial"/>
              </a:rPr>
              <a:t>AMI  </a:t>
            </a:r>
            <a:r>
              <a:rPr sz="2200" spc="-140" dirty="0">
                <a:latin typeface="Arial"/>
                <a:cs typeface="Arial"/>
              </a:rPr>
              <a:t>means </a:t>
            </a:r>
            <a:r>
              <a:rPr sz="2200" spc="-50" dirty="0">
                <a:latin typeface="Arial"/>
                <a:cs typeface="Arial"/>
              </a:rPr>
              <a:t>alternate </a:t>
            </a:r>
            <a:r>
              <a:rPr sz="2200" spc="-105" dirty="0">
                <a:latin typeface="Arial"/>
                <a:cs typeface="Arial"/>
              </a:rPr>
              <a:t>1 </a:t>
            </a:r>
            <a:r>
              <a:rPr sz="2200" spc="-80" dirty="0">
                <a:latin typeface="Arial"/>
                <a:cs typeface="Arial"/>
              </a:rPr>
              <a:t>inversion. </a:t>
            </a:r>
            <a:r>
              <a:rPr sz="2200" spc="-190" dirty="0">
                <a:latin typeface="Arial"/>
                <a:cs typeface="Arial"/>
              </a:rPr>
              <a:t>A </a:t>
            </a:r>
            <a:r>
              <a:rPr sz="2200" spc="-45" dirty="0">
                <a:latin typeface="Arial"/>
                <a:cs typeface="Arial"/>
              </a:rPr>
              <a:t>neutral </a:t>
            </a:r>
            <a:r>
              <a:rPr sz="2200" spc="-114" dirty="0">
                <a:latin typeface="Arial"/>
                <a:cs typeface="Arial"/>
              </a:rPr>
              <a:t>zero </a:t>
            </a:r>
            <a:r>
              <a:rPr sz="2200" spc="-90" dirty="0">
                <a:latin typeface="Arial"/>
                <a:cs typeface="Arial"/>
              </a:rPr>
              <a:t>voltage  represents </a:t>
            </a:r>
            <a:r>
              <a:rPr sz="2200" spc="-65" dirty="0">
                <a:latin typeface="Arial"/>
                <a:cs typeface="Arial"/>
              </a:rPr>
              <a:t>binary </a:t>
            </a:r>
            <a:r>
              <a:rPr sz="2200" spc="-80" dirty="0">
                <a:latin typeface="Arial"/>
                <a:cs typeface="Arial"/>
              </a:rPr>
              <a:t>0. </a:t>
            </a:r>
            <a:r>
              <a:rPr sz="2200" spc="-105" dirty="0">
                <a:latin typeface="Arial"/>
                <a:cs typeface="Arial"/>
              </a:rPr>
              <a:t>Binary </a:t>
            </a:r>
            <a:r>
              <a:rPr sz="2200" spc="-170" dirty="0">
                <a:latin typeface="Arial"/>
                <a:cs typeface="Arial"/>
              </a:rPr>
              <a:t>1s </a:t>
            </a:r>
            <a:r>
              <a:rPr sz="2200" spc="-105" dirty="0">
                <a:latin typeface="Arial"/>
                <a:cs typeface="Arial"/>
              </a:rPr>
              <a:t>are </a:t>
            </a:r>
            <a:r>
              <a:rPr sz="2200" spc="-80" dirty="0">
                <a:latin typeface="Arial"/>
                <a:cs typeface="Arial"/>
              </a:rPr>
              <a:t>represented </a:t>
            </a:r>
            <a:r>
              <a:rPr sz="2200" spc="-90" dirty="0">
                <a:latin typeface="Arial"/>
                <a:cs typeface="Arial"/>
              </a:rPr>
              <a:t>by </a:t>
            </a:r>
            <a:r>
              <a:rPr sz="2200" spc="-55" dirty="0">
                <a:latin typeface="Arial"/>
                <a:cs typeface="Arial"/>
              </a:rPr>
              <a:t>alternating  </a:t>
            </a:r>
            <a:r>
              <a:rPr sz="2200" spc="-60" dirty="0">
                <a:latin typeface="Arial"/>
                <a:cs typeface="Arial"/>
              </a:rPr>
              <a:t>positive </a:t>
            </a:r>
            <a:r>
              <a:rPr sz="2200" spc="-105" dirty="0">
                <a:latin typeface="Arial"/>
                <a:cs typeface="Arial"/>
              </a:rPr>
              <a:t>and </a:t>
            </a:r>
            <a:r>
              <a:rPr sz="2200" spc="-95" dirty="0">
                <a:latin typeface="Arial"/>
                <a:cs typeface="Arial"/>
              </a:rPr>
              <a:t>negative</a:t>
            </a:r>
            <a:r>
              <a:rPr sz="2200" spc="-280" dirty="0">
                <a:latin typeface="Arial"/>
                <a:cs typeface="Arial"/>
              </a:rPr>
              <a:t> </a:t>
            </a:r>
            <a:r>
              <a:rPr sz="2200" spc="-95" dirty="0">
                <a:latin typeface="Arial"/>
                <a:cs typeface="Arial"/>
              </a:rPr>
              <a:t>voltages.</a:t>
            </a:r>
            <a:endParaRPr sz="2200" dirty="0">
              <a:latin typeface="Arial"/>
              <a:cs typeface="Arial"/>
            </a:endParaRPr>
          </a:p>
          <a:p>
            <a:pPr marL="299085" marR="6985" indent="-287020" algn="just">
              <a:lnSpc>
                <a:spcPct val="121000"/>
              </a:lnSpc>
              <a:spcBef>
                <a:spcPts val="20"/>
              </a:spcBef>
              <a:buFont typeface="Wingdings"/>
              <a:buChar char=""/>
              <a:tabLst>
                <a:tab pos="299720" algn="l"/>
              </a:tabLst>
            </a:pPr>
            <a:r>
              <a:rPr sz="2200" spc="-190" dirty="0">
                <a:latin typeface="Arial"/>
                <a:cs typeface="Arial"/>
              </a:rPr>
              <a:t>A </a:t>
            </a:r>
            <a:r>
              <a:rPr sz="2200" spc="-55" dirty="0">
                <a:latin typeface="Arial"/>
                <a:cs typeface="Arial"/>
              </a:rPr>
              <a:t>variation </a:t>
            </a:r>
            <a:r>
              <a:rPr sz="2200" spc="5" dirty="0">
                <a:latin typeface="Arial"/>
                <a:cs typeface="Arial"/>
              </a:rPr>
              <a:t>of </a:t>
            </a:r>
            <a:r>
              <a:rPr sz="2200" spc="-65" dirty="0">
                <a:latin typeface="Arial"/>
                <a:cs typeface="Arial"/>
              </a:rPr>
              <a:t>AMI </a:t>
            </a:r>
            <a:r>
              <a:rPr sz="2200" spc="-100" dirty="0">
                <a:latin typeface="Arial"/>
                <a:cs typeface="Arial"/>
              </a:rPr>
              <a:t>encoding </a:t>
            </a:r>
            <a:r>
              <a:rPr sz="2200" spc="-114" dirty="0">
                <a:latin typeface="Arial"/>
                <a:cs typeface="Arial"/>
              </a:rPr>
              <a:t>is </a:t>
            </a:r>
            <a:r>
              <a:rPr sz="2200" spc="-90" dirty="0">
                <a:latin typeface="Arial"/>
                <a:cs typeface="Arial"/>
              </a:rPr>
              <a:t>called </a:t>
            </a:r>
            <a:r>
              <a:rPr sz="2200" b="1" spc="-145" dirty="0">
                <a:latin typeface="Arial"/>
                <a:cs typeface="Arial"/>
              </a:rPr>
              <a:t>pseudoternary </a:t>
            </a:r>
            <a:r>
              <a:rPr sz="2200" spc="-40" dirty="0">
                <a:latin typeface="Arial"/>
                <a:cs typeface="Arial"/>
              </a:rPr>
              <a:t>in </a:t>
            </a:r>
            <a:r>
              <a:rPr sz="2200" spc="-60" dirty="0">
                <a:highlight>
                  <a:srgbClr val="FFFF00"/>
                </a:highlight>
                <a:latin typeface="Arial"/>
                <a:cs typeface="Arial"/>
              </a:rPr>
              <a:t>which </a:t>
            </a:r>
            <a:r>
              <a:rPr sz="2200" spc="-20" dirty="0">
                <a:highlight>
                  <a:srgbClr val="FFFF00"/>
                </a:highlight>
                <a:latin typeface="Arial"/>
                <a:cs typeface="Arial"/>
              </a:rPr>
              <a:t>the </a:t>
            </a:r>
            <a:r>
              <a:rPr sz="2200" spc="-105" dirty="0">
                <a:highlight>
                  <a:srgbClr val="FFFF00"/>
                </a:highlight>
                <a:latin typeface="Arial"/>
                <a:cs typeface="Arial"/>
              </a:rPr>
              <a:t>1  </a:t>
            </a:r>
            <a:r>
              <a:rPr sz="2200" spc="25" dirty="0">
                <a:highlight>
                  <a:srgbClr val="FFFF00"/>
                </a:highlight>
                <a:latin typeface="Arial"/>
                <a:cs typeface="Arial"/>
              </a:rPr>
              <a:t>bit </a:t>
            </a:r>
            <a:r>
              <a:rPr sz="2200" spc="-114" dirty="0">
                <a:highlight>
                  <a:srgbClr val="FFFF00"/>
                </a:highlight>
                <a:latin typeface="Arial"/>
                <a:cs typeface="Arial"/>
              </a:rPr>
              <a:t>is </a:t>
            </a:r>
            <a:r>
              <a:rPr sz="2200" spc="-105" dirty="0">
                <a:highlight>
                  <a:srgbClr val="FFFF00"/>
                </a:highlight>
                <a:latin typeface="Arial"/>
                <a:cs typeface="Arial"/>
              </a:rPr>
              <a:t>encoded </a:t>
            </a:r>
            <a:r>
              <a:rPr sz="2200" spc="-204" dirty="0">
                <a:highlight>
                  <a:srgbClr val="FFFF00"/>
                </a:highlight>
                <a:latin typeface="Arial"/>
                <a:cs typeface="Arial"/>
              </a:rPr>
              <a:t>as </a:t>
            </a:r>
            <a:r>
              <a:rPr sz="2200" spc="-165" dirty="0">
                <a:highlight>
                  <a:srgbClr val="FFFF00"/>
                </a:highlight>
                <a:latin typeface="Arial"/>
                <a:cs typeface="Arial"/>
              </a:rPr>
              <a:t>a </a:t>
            </a:r>
            <a:r>
              <a:rPr sz="2200" spc="-125" dirty="0">
                <a:highlight>
                  <a:srgbClr val="FFFF00"/>
                </a:highlight>
                <a:latin typeface="Arial"/>
                <a:cs typeface="Arial"/>
              </a:rPr>
              <a:t>zero </a:t>
            </a:r>
            <a:r>
              <a:rPr sz="2200" spc="-90" dirty="0">
                <a:highlight>
                  <a:srgbClr val="FFFF00"/>
                </a:highlight>
                <a:latin typeface="Arial"/>
                <a:cs typeface="Arial"/>
              </a:rPr>
              <a:t>voltage </a:t>
            </a:r>
            <a:r>
              <a:rPr sz="2200" spc="-105" dirty="0">
                <a:highlight>
                  <a:srgbClr val="FFFF00"/>
                </a:highlight>
                <a:latin typeface="Arial"/>
                <a:cs typeface="Arial"/>
              </a:rPr>
              <a:t>and </a:t>
            </a:r>
            <a:r>
              <a:rPr sz="2200" spc="-20" dirty="0">
                <a:highlight>
                  <a:srgbClr val="FFFF00"/>
                </a:highlight>
                <a:latin typeface="Arial"/>
                <a:cs typeface="Arial"/>
              </a:rPr>
              <a:t>the </a:t>
            </a:r>
            <a:r>
              <a:rPr sz="2200" spc="-105" dirty="0">
                <a:highlight>
                  <a:srgbClr val="FFFF00"/>
                </a:highlight>
                <a:latin typeface="Arial"/>
                <a:cs typeface="Arial"/>
              </a:rPr>
              <a:t>0 </a:t>
            </a:r>
            <a:r>
              <a:rPr sz="2200" spc="15" dirty="0">
                <a:highlight>
                  <a:srgbClr val="FFFF00"/>
                </a:highlight>
                <a:latin typeface="Arial"/>
                <a:cs typeface="Arial"/>
              </a:rPr>
              <a:t>bit </a:t>
            </a:r>
            <a:r>
              <a:rPr sz="2200" spc="-125" dirty="0">
                <a:highlight>
                  <a:srgbClr val="FFFF00"/>
                </a:highlight>
                <a:latin typeface="Arial"/>
                <a:cs typeface="Arial"/>
              </a:rPr>
              <a:t>is </a:t>
            </a:r>
            <a:r>
              <a:rPr sz="2200" spc="-105" dirty="0">
                <a:highlight>
                  <a:srgbClr val="FFFF00"/>
                </a:highlight>
                <a:latin typeface="Arial"/>
                <a:cs typeface="Arial"/>
              </a:rPr>
              <a:t>encoded </a:t>
            </a:r>
            <a:r>
              <a:rPr sz="2200" spc="-235" dirty="0">
                <a:highlight>
                  <a:srgbClr val="FFFF00"/>
                </a:highlight>
                <a:latin typeface="Arial"/>
                <a:cs typeface="Arial"/>
              </a:rPr>
              <a:t>as  </a:t>
            </a:r>
            <a:r>
              <a:rPr sz="2200" spc="-50" dirty="0">
                <a:highlight>
                  <a:srgbClr val="FFFF00"/>
                </a:highlight>
                <a:latin typeface="Arial"/>
                <a:cs typeface="Arial"/>
              </a:rPr>
              <a:t>alternating </a:t>
            </a:r>
            <a:r>
              <a:rPr sz="2200" spc="-60" dirty="0">
                <a:highlight>
                  <a:srgbClr val="FFFF00"/>
                </a:highlight>
                <a:latin typeface="Arial"/>
                <a:cs typeface="Arial"/>
              </a:rPr>
              <a:t>positive </a:t>
            </a:r>
            <a:r>
              <a:rPr sz="2200" spc="-105" dirty="0">
                <a:highlight>
                  <a:srgbClr val="FFFF00"/>
                </a:highlight>
                <a:latin typeface="Arial"/>
                <a:cs typeface="Arial"/>
              </a:rPr>
              <a:t>and </a:t>
            </a:r>
            <a:r>
              <a:rPr sz="2200" spc="-95" dirty="0">
                <a:highlight>
                  <a:srgbClr val="FFFF00"/>
                </a:highlight>
                <a:latin typeface="Arial"/>
                <a:cs typeface="Arial"/>
              </a:rPr>
              <a:t>negative</a:t>
            </a:r>
            <a:r>
              <a:rPr sz="2200" spc="-385" dirty="0">
                <a:highlight>
                  <a:srgbClr val="FFFF00"/>
                </a:highlight>
                <a:latin typeface="Arial"/>
                <a:cs typeface="Arial"/>
              </a:rPr>
              <a:t> </a:t>
            </a:r>
            <a:r>
              <a:rPr sz="2200" spc="-95" dirty="0">
                <a:highlight>
                  <a:srgbClr val="FFFF00"/>
                </a:highlight>
                <a:latin typeface="Arial"/>
                <a:cs typeface="Arial"/>
              </a:rPr>
              <a:t>voltages.</a:t>
            </a:r>
            <a:endParaRPr sz="2200" dirty="0">
              <a:highlight>
                <a:srgbClr val="FFFF00"/>
              </a:highlight>
              <a:latin typeface="Arial"/>
              <a:cs typeface="Arial"/>
            </a:endParaRPr>
          </a:p>
        </p:txBody>
      </p:sp>
    </p:spTree>
    <p:extLst>
      <p:ext uri="{BB962C8B-B14F-4D97-AF65-F5344CB8AC3E}">
        <p14:creationId xmlns:p14="http://schemas.microsoft.com/office/powerpoint/2010/main" val="65087173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59081" y="838200"/>
            <a:ext cx="8470516" cy="32004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9649050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8644" y="252425"/>
            <a:ext cx="4864735" cy="39179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0000"/>
                </a:solidFill>
                <a:latin typeface="Arial"/>
                <a:cs typeface="Arial"/>
              </a:rPr>
              <a:t>Summary of line </a:t>
            </a:r>
            <a:r>
              <a:rPr sz="2400" b="1" spc="-5" dirty="0">
                <a:solidFill>
                  <a:srgbClr val="FF0000"/>
                </a:solidFill>
                <a:latin typeface="Arial"/>
                <a:cs typeface="Arial"/>
              </a:rPr>
              <a:t>coding</a:t>
            </a:r>
            <a:r>
              <a:rPr sz="2400" b="1" spc="-145" dirty="0">
                <a:solidFill>
                  <a:srgbClr val="FF0000"/>
                </a:solidFill>
                <a:latin typeface="Arial"/>
                <a:cs typeface="Arial"/>
              </a:rPr>
              <a:t> </a:t>
            </a:r>
            <a:r>
              <a:rPr sz="2400" b="1" dirty="0">
                <a:solidFill>
                  <a:srgbClr val="FF0000"/>
                </a:solidFill>
                <a:latin typeface="Arial"/>
                <a:cs typeface="Arial"/>
              </a:rPr>
              <a:t>schemes</a:t>
            </a:r>
            <a:endParaRPr sz="2400">
              <a:latin typeface="Arial"/>
              <a:cs typeface="Arial"/>
            </a:endParaRPr>
          </a:p>
        </p:txBody>
      </p:sp>
      <p:sp>
        <p:nvSpPr>
          <p:cNvPr id="3" name="object 3"/>
          <p:cNvSpPr/>
          <p:nvPr/>
        </p:nvSpPr>
        <p:spPr>
          <a:xfrm>
            <a:off x="142314" y="1137712"/>
            <a:ext cx="8876524" cy="244368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0261920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33400" y="1295400"/>
            <a:ext cx="7559160" cy="4953000"/>
          </a:xfrm>
          <a:prstGeom prst="rect">
            <a:avLst/>
          </a:prstGeom>
        </p:spPr>
      </p:pic>
    </p:spTree>
    <p:extLst>
      <p:ext uri="{BB962C8B-B14F-4D97-AF65-F5344CB8AC3E}">
        <p14:creationId xmlns:p14="http://schemas.microsoft.com/office/powerpoint/2010/main" val="128881898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81000" y="723900"/>
            <a:ext cx="8382000" cy="5410200"/>
          </a:xfrm>
          <a:prstGeom prst="rect">
            <a:avLst/>
          </a:prstGeom>
        </p:spPr>
      </p:pic>
    </p:spTree>
    <p:extLst>
      <p:ext uri="{BB962C8B-B14F-4D97-AF65-F5344CB8AC3E}">
        <p14:creationId xmlns:p14="http://schemas.microsoft.com/office/powerpoint/2010/main" val="266249119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0A3411-F4CD-46E8-9802-85F5D75920D3}"/>
              </a:ext>
            </a:extLst>
          </p:cNvPr>
          <p:cNvSpPr txBox="1"/>
          <p:nvPr/>
        </p:nvSpPr>
        <p:spPr>
          <a:xfrm>
            <a:off x="228600" y="457200"/>
            <a:ext cx="8001000" cy="2246769"/>
          </a:xfrm>
          <a:prstGeom prst="rect">
            <a:avLst/>
          </a:prstGeom>
          <a:noFill/>
        </p:spPr>
        <p:txBody>
          <a:bodyPr wrap="square">
            <a:spAutoFit/>
          </a:bodyPr>
          <a:lstStyle/>
          <a:p>
            <a:pPr algn="l" fontAlgn="base"/>
            <a:r>
              <a:rPr lang="en-US" sz="2800" b="1" i="0" u="sng" dirty="0">
                <a:solidFill>
                  <a:srgbClr val="273239"/>
                </a:solidFill>
                <a:effectLst/>
                <a:latin typeface="urw-din"/>
                <a:hlinkClick r:id="rId2"/>
              </a:rPr>
              <a:t>Data-link layer</a:t>
            </a:r>
            <a:r>
              <a:rPr lang="en-US" sz="2800" b="0" i="0" dirty="0">
                <a:solidFill>
                  <a:srgbClr val="273239"/>
                </a:solidFill>
                <a:effectLst/>
                <a:latin typeface="urw-din"/>
              </a:rPr>
              <a:t> is the second layer after the physical layer. The data link layer is responsible for maintaining the data link between two hosts or nodes. </a:t>
            </a:r>
          </a:p>
          <a:p>
            <a:pPr algn="l" fontAlgn="base"/>
            <a:r>
              <a:rPr lang="en-US" sz="2800" b="0" i="0" dirty="0">
                <a:solidFill>
                  <a:srgbClr val="273239"/>
                </a:solidFill>
                <a:effectLst/>
                <a:latin typeface="urw-din"/>
              </a:rPr>
              <a:t>Before going through the design issues in the data link layer. </a:t>
            </a:r>
            <a:endParaRPr lang="en-IN" dirty="0"/>
          </a:p>
        </p:txBody>
      </p:sp>
    </p:spTree>
    <p:extLst>
      <p:ext uri="{BB962C8B-B14F-4D97-AF65-F5344CB8AC3E}">
        <p14:creationId xmlns:p14="http://schemas.microsoft.com/office/powerpoint/2010/main" val="3015716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92821" y="283223"/>
            <a:ext cx="7264679" cy="3618817"/>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78739" y="4388749"/>
            <a:ext cx="8770620" cy="1013460"/>
          </a:xfrm>
          <a:prstGeom prst="rect">
            <a:avLst/>
          </a:prstGeom>
        </p:spPr>
        <p:txBody>
          <a:bodyPr vert="horz" wrap="square" lIns="0" tIns="12700" rIns="0" bIns="0" rtlCol="0">
            <a:spAutoFit/>
          </a:bodyPr>
          <a:lstStyle/>
          <a:p>
            <a:pPr marL="262255" marR="5080" indent="-250190">
              <a:lnSpc>
                <a:spcPct val="147300"/>
              </a:lnSpc>
              <a:spcBef>
                <a:spcPts val="100"/>
              </a:spcBef>
              <a:buSzPct val="109090"/>
              <a:buFont typeface="Wingdings"/>
              <a:buChar char=""/>
              <a:tabLst>
                <a:tab pos="320675" algn="l"/>
              </a:tabLst>
            </a:pPr>
            <a:r>
              <a:rPr sz="2200" spc="-45" dirty="0">
                <a:latin typeface="Arial"/>
                <a:cs typeface="Arial"/>
              </a:rPr>
              <a:t>Maria </a:t>
            </a:r>
            <a:r>
              <a:rPr sz="2200" spc="-105" dirty="0">
                <a:latin typeface="Arial"/>
                <a:cs typeface="Arial"/>
              </a:rPr>
              <a:t>and </a:t>
            </a:r>
            <a:r>
              <a:rPr sz="2200" spc="-114" dirty="0">
                <a:latin typeface="Arial"/>
                <a:cs typeface="Arial"/>
              </a:rPr>
              <a:t>Ann </a:t>
            </a:r>
            <a:r>
              <a:rPr sz="2200" spc="-140" dirty="0">
                <a:latin typeface="Arial"/>
                <a:cs typeface="Arial"/>
              </a:rPr>
              <a:t>can </a:t>
            </a:r>
            <a:r>
              <a:rPr sz="2200" spc="-20" dirty="0">
                <a:latin typeface="Arial"/>
                <a:cs typeface="Arial"/>
              </a:rPr>
              <a:t>think </a:t>
            </a:r>
            <a:r>
              <a:rPr sz="2200" spc="-5" dirty="0">
                <a:latin typeface="Arial"/>
                <a:cs typeface="Arial"/>
              </a:rPr>
              <a:t>that </a:t>
            </a:r>
            <a:r>
              <a:rPr sz="2200" spc="-35" dirty="0">
                <a:latin typeface="Arial"/>
                <a:cs typeface="Arial"/>
              </a:rPr>
              <a:t>there </a:t>
            </a:r>
            <a:r>
              <a:rPr sz="2200" spc="-114" dirty="0">
                <a:latin typeface="Arial"/>
                <a:cs typeface="Arial"/>
              </a:rPr>
              <a:t>is </a:t>
            </a:r>
            <a:r>
              <a:rPr sz="2200" spc="-165" dirty="0">
                <a:latin typeface="Arial"/>
                <a:cs typeface="Arial"/>
              </a:rPr>
              <a:t>a </a:t>
            </a:r>
            <a:r>
              <a:rPr sz="2200" spc="-80" dirty="0">
                <a:latin typeface="Arial"/>
                <a:cs typeface="Arial"/>
              </a:rPr>
              <a:t>logical (imaginary) </a:t>
            </a:r>
            <a:r>
              <a:rPr sz="2200" spc="-65" dirty="0">
                <a:latin typeface="Arial"/>
                <a:cs typeface="Arial"/>
              </a:rPr>
              <a:t>connection </a:t>
            </a:r>
            <a:r>
              <a:rPr sz="2200" spc="-50" dirty="0">
                <a:latin typeface="Arial"/>
                <a:cs typeface="Arial"/>
              </a:rPr>
              <a:t>at  </a:t>
            </a:r>
            <a:r>
              <a:rPr sz="2200" spc="-130" dirty="0">
                <a:latin typeface="Arial"/>
                <a:cs typeface="Arial"/>
              </a:rPr>
              <a:t>each </a:t>
            </a:r>
            <a:r>
              <a:rPr sz="2200" spc="-85" dirty="0">
                <a:latin typeface="Arial"/>
                <a:cs typeface="Arial"/>
              </a:rPr>
              <a:t>layer </a:t>
            </a:r>
            <a:r>
              <a:rPr sz="2200" spc="-45" dirty="0">
                <a:latin typeface="Arial"/>
                <a:cs typeface="Arial"/>
              </a:rPr>
              <a:t>through </a:t>
            </a:r>
            <a:r>
              <a:rPr sz="2200" spc="-60" dirty="0">
                <a:latin typeface="Arial"/>
                <a:cs typeface="Arial"/>
              </a:rPr>
              <a:t>which </a:t>
            </a:r>
            <a:r>
              <a:rPr sz="2200" spc="-50" dirty="0">
                <a:latin typeface="Arial"/>
                <a:cs typeface="Arial"/>
              </a:rPr>
              <a:t>they </a:t>
            </a:r>
            <a:r>
              <a:rPr sz="2200" spc="-140" dirty="0">
                <a:latin typeface="Arial"/>
                <a:cs typeface="Arial"/>
              </a:rPr>
              <a:t>can </a:t>
            </a:r>
            <a:r>
              <a:rPr sz="2200" spc="-125" dirty="0">
                <a:latin typeface="Arial"/>
                <a:cs typeface="Arial"/>
              </a:rPr>
              <a:t>send </a:t>
            </a:r>
            <a:r>
              <a:rPr sz="2200" spc="-20" dirty="0">
                <a:latin typeface="Arial"/>
                <a:cs typeface="Arial"/>
              </a:rPr>
              <a:t>the </a:t>
            </a:r>
            <a:r>
              <a:rPr sz="2200" spc="-45" dirty="0">
                <a:latin typeface="Arial"/>
                <a:cs typeface="Arial"/>
              </a:rPr>
              <a:t>object </a:t>
            </a:r>
            <a:r>
              <a:rPr sz="2200" spc="-80" dirty="0">
                <a:latin typeface="Arial"/>
                <a:cs typeface="Arial"/>
              </a:rPr>
              <a:t>created </a:t>
            </a:r>
            <a:r>
              <a:rPr sz="2200" spc="-15" dirty="0">
                <a:latin typeface="Arial"/>
                <a:cs typeface="Arial"/>
              </a:rPr>
              <a:t>from </a:t>
            </a:r>
            <a:r>
              <a:rPr sz="2200" spc="-5" dirty="0">
                <a:latin typeface="Arial"/>
                <a:cs typeface="Arial"/>
              </a:rPr>
              <a:t>that</a:t>
            </a:r>
            <a:r>
              <a:rPr sz="2200" spc="-345" dirty="0">
                <a:latin typeface="Arial"/>
                <a:cs typeface="Arial"/>
              </a:rPr>
              <a:t> </a:t>
            </a:r>
            <a:r>
              <a:rPr sz="2200" spc="-114" dirty="0">
                <a:latin typeface="Arial"/>
                <a:cs typeface="Arial"/>
              </a:rPr>
              <a:t>layer.</a:t>
            </a:r>
            <a:endParaRPr sz="2200">
              <a:latin typeface="Arial"/>
              <a:cs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67257E-3AE4-4A63-B4F0-543704191256}"/>
              </a:ext>
            </a:extLst>
          </p:cNvPr>
          <p:cNvSpPr txBox="1"/>
          <p:nvPr/>
        </p:nvSpPr>
        <p:spPr>
          <a:xfrm>
            <a:off x="304800" y="152400"/>
            <a:ext cx="8534400" cy="7574509"/>
          </a:xfrm>
          <a:prstGeom prst="rect">
            <a:avLst/>
          </a:prstGeom>
          <a:noFill/>
        </p:spPr>
        <p:txBody>
          <a:bodyPr wrap="square">
            <a:spAutoFit/>
          </a:bodyPr>
          <a:lstStyle/>
          <a:p>
            <a:pPr algn="l" fontAlgn="base">
              <a:lnSpc>
                <a:spcPct val="150000"/>
              </a:lnSpc>
            </a:pPr>
            <a:r>
              <a:rPr lang="en-US" sz="2000" b="1" i="0" dirty="0">
                <a:solidFill>
                  <a:srgbClr val="273239"/>
                </a:solidFill>
                <a:effectLst/>
                <a:latin typeface="urw-din"/>
              </a:rPr>
              <a:t>Design issues with data link layer are :</a:t>
            </a:r>
            <a:r>
              <a:rPr lang="en-US" sz="2000" b="0" i="0" dirty="0">
                <a:solidFill>
                  <a:srgbClr val="273239"/>
                </a:solidFill>
                <a:effectLst/>
                <a:latin typeface="urw-din"/>
              </a:rPr>
              <a:t>  </a:t>
            </a:r>
          </a:p>
          <a:p>
            <a:pPr algn="l" fontAlgn="base">
              <a:lnSpc>
                <a:spcPct val="150000"/>
              </a:lnSpc>
              <a:buFont typeface="+mj-lt"/>
              <a:buAutoNum type="arabicPeriod"/>
            </a:pPr>
            <a:r>
              <a:rPr lang="en-US" b="1" i="0" dirty="0">
                <a:solidFill>
                  <a:srgbClr val="273239"/>
                </a:solidFill>
                <a:effectLst/>
                <a:latin typeface="urw-din"/>
              </a:rPr>
              <a:t>Services provided to the network layer –</a:t>
            </a:r>
            <a:r>
              <a:rPr lang="en-US" b="0" i="0" dirty="0">
                <a:solidFill>
                  <a:srgbClr val="273239"/>
                </a:solidFill>
                <a:effectLst/>
                <a:latin typeface="urw-din"/>
              </a:rPr>
              <a:t> </a:t>
            </a:r>
            <a:br>
              <a:rPr lang="en-US" b="0" i="0" dirty="0">
                <a:solidFill>
                  <a:srgbClr val="273239"/>
                </a:solidFill>
                <a:effectLst/>
                <a:latin typeface="urw-din"/>
              </a:rPr>
            </a:br>
            <a:r>
              <a:rPr lang="en-US" b="0" i="0" dirty="0">
                <a:solidFill>
                  <a:srgbClr val="273239"/>
                </a:solidFill>
                <a:effectLst/>
                <a:latin typeface="urw-din"/>
              </a:rPr>
              <a:t>The data link layer act as a service interface to the </a:t>
            </a:r>
            <a:r>
              <a:rPr lang="en-US" b="0" i="0" u="sng" dirty="0">
                <a:solidFill>
                  <a:srgbClr val="273239"/>
                </a:solidFill>
                <a:effectLst/>
                <a:latin typeface="urw-din"/>
                <a:hlinkClick r:id="rId2"/>
              </a:rPr>
              <a:t>network layer</a:t>
            </a:r>
            <a:r>
              <a:rPr lang="en-US" b="0" i="0" dirty="0">
                <a:solidFill>
                  <a:srgbClr val="273239"/>
                </a:solidFill>
                <a:effectLst/>
                <a:latin typeface="urw-din"/>
              </a:rPr>
              <a:t>. The principle service is transferring data from network layer on sending machine to the network layer on destination machine. </a:t>
            </a:r>
          </a:p>
          <a:p>
            <a:pPr algn="l" fontAlgn="base">
              <a:lnSpc>
                <a:spcPct val="150000"/>
              </a:lnSpc>
              <a:buFont typeface="+mj-lt"/>
              <a:buAutoNum type="arabicPeriod"/>
            </a:pPr>
            <a:r>
              <a:rPr lang="en-US" b="1" i="0" u="sng" dirty="0">
                <a:solidFill>
                  <a:srgbClr val="273239"/>
                </a:solidFill>
                <a:effectLst/>
                <a:latin typeface="urw-din"/>
                <a:hlinkClick r:id="rId3"/>
              </a:rPr>
              <a:t>Frame synchronization</a:t>
            </a:r>
            <a:r>
              <a:rPr lang="en-US" b="1" i="0" dirty="0">
                <a:solidFill>
                  <a:srgbClr val="273239"/>
                </a:solidFill>
                <a:effectLst/>
                <a:latin typeface="urw-din"/>
              </a:rPr>
              <a:t> –</a:t>
            </a:r>
            <a:r>
              <a:rPr lang="en-US" b="0" i="0" dirty="0">
                <a:solidFill>
                  <a:srgbClr val="273239"/>
                </a:solidFill>
                <a:effectLst/>
                <a:latin typeface="urw-din"/>
              </a:rPr>
              <a:t> </a:t>
            </a:r>
            <a:br>
              <a:rPr lang="en-US" b="0" i="0" dirty="0">
                <a:solidFill>
                  <a:srgbClr val="273239"/>
                </a:solidFill>
                <a:effectLst/>
                <a:latin typeface="urw-din"/>
              </a:rPr>
            </a:br>
            <a:r>
              <a:rPr lang="en-US" b="0" i="0" dirty="0">
                <a:solidFill>
                  <a:srgbClr val="273239"/>
                </a:solidFill>
                <a:effectLst/>
                <a:latin typeface="urw-din"/>
              </a:rPr>
              <a:t>The source machine sends data in the form of blocks called frames to the destination machine. The starting and ending of each frame should be identified so that the frame can be recognized by the destination machine.  </a:t>
            </a:r>
          </a:p>
          <a:p>
            <a:pPr algn="l" fontAlgn="base">
              <a:lnSpc>
                <a:spcPct val="150000"/>
              </a:lnSpc>
              <a:buFont typeface="+mj-lt"/>
              <a:buAutoNum type="arabicPeriod"/>
            </a:pPr>
            <a:r>
              <a:rPr lang="en-US" b="1" i="0" dirty="0">
                <a:solidFill>
                  <a:srgbClr val="273239"/>
                </a:solidFill>
                <a:effectLst/>
                <a:latin typeface="urw-din"/>
              </a:rPr>
              <a:t>Flow control –</a:t>
            </a:r>
            <a:r>
              <a:rPr lang="en-US" b="0" i="0" dirty="0">
                <a:solidFill>
                  <a:srgbClr val="273239"/>
                </a:solidFill>
                <a:effectLst/>
                <a:latin typeface="urw-din"/>
              </a:rPr>
              <a:t> </a:t>
            </a:r>
            <a:br>
              <a:rPr lang="en-US" b="0" i="0" dirty="0">
                <a:solidFill>
                  <a:srgbClr val="273239"/>
                </a:solidFill>
                <a:effectLst/>
                <a:latin typeface="urw-din"/>
              </a:rPr>
            </a:br>
            <a:r>
              <a:rPr lang="en-US" b="0" i="0" dirty="0">
                <a:solidFill>
                  <a:srgbClr val="273239"/>
                </a:solidFill>
                <a:effectLst/>
                <a:latin typeface="urw-din"/>
              </a:rPr>
              <a:t>Flow control is done to prevent the flow of data frame at the receiver end. The source machine must not send data frames at a rate faster than the capacity of destination machine to accept them. </a:t>
            </a:r>
          </a:p>
          <a:p>
            <a:pPr algn="l" fontAlgn="base">
              <a:lnSpc>
                <a:spcPct val="150000"/>
              </a:lnSpc>
              <a:buFont typeface="+mj-lt"/>
              <a:buAutoNum type="arabicPeriod"/>
            </a:pPr>
            <a:r>
              <a:rPr lang="en-US" b="1" i="0" dirty="0">
                <a:solidFill>
                  <a:srgbClr val="273239"/>
                </a:solidFill>
                <a:effectLst/>
                <a:latin typeface="urw-din"/>
              </a:rPr>
              <a:t>Error control –</a:t>
            </a:r>
            <a:r>
              <a:rPr lang="en-US" b="0" i="0" dirty="0">
                <a:solidFill>
                  <a:srgbClr val="273239"/>
                </a:solidFill>
                <a:effectLst/>
                <a:latin typeface="urw-din"/>
              </a:rPr>
              <a:t> </a:t>
            </a:r>
            <a:br>
              <a:rPr lang="en-US" b="0" i="0" dirty="0">
                <a:solidFill>
                  <a:srgbClr val="273239"/>
                </a:solidFill>
                <a:effectLst/>
                <a:latin typeface="urw-din"/>
              </a:rPr>
            </a:br>
            <a:r>
              <a:rPr lang="en-US" b="0" i="0" dirty="0">
                <a:solidFill>
                  <a:srgbClr val="273239"/>
                </a:solidFill>
                <a:effectLst/>
                <a:latin typeface="urw-din"/>
              </a:rPr>
              <a:t>Error control is done to prevent duplication of frames. The errors introduced during transmission from source to destination machines must be detected and corrected at the destination machine. </a:t>
            </a:r>
            <a:br>
              <a:rPr lang="en-US" b="0" i="0" dirty="0">
                <a:solidFill>
                  <a:srgbClr val="273239"/>
                </a:solidFill>
                <a:effectLst/>
                <a:latin typeface="urw-din"/>
              </a:rPr>
            </a:br>
            <a:r>
              <a:rPr lang="en-US" b="0" i="0" dirty="0">
                <a:solidFill>
                  <a:srgbClr val="273239"/>
                </a:solidFill>
                <a:effectLst/>
                <a:latin typeface="urw-din"/>
              </a:rPr>
              <a:t> </a:t>
            </a:r>
          </a:p>
        </p:txBody>
      </p:sp>
    </p:spTree>
    <p:extLst>
      <p:ext uri="{BB962C8B-B14F-4D97-AF65-F5344CB8AC3E}">
        <p14:creationId xmlns:p14="http://schemas.microsoft.com/office/powerpoint/2010/main" val="410629514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990600"/>
            <a:ext cx="8610599" cy="4452938"/>
          </a:xfrm>
          <a:prstGeom prst="rect">
            <a:avLst/>
          </a:prstGeom>
        </p:spPr>
      </p:pic>
    </p:spTree>
    <p:extLst>
      <p:ext uri="{BB962C8B-B14F-4D97-AF65-F5344CB8AC3E}">
        <p14:creationId xmlns:p14="http://schemas.microsoft.com/office/powerpoint/2010/main" val="297383246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D98E0-8BF8-4C01-9458-5247C7498374}"/>
              </a:ext>
            </a:extLst>
          </p:cNvPr>
          <p:cNvSpPr>
            <a:spLocks noGrp="1"/>
          </p:cNvSpPr>
          <p:nvPr>
            <p:ph type="title"/>
          </p:nvPr>
        </p:nvSpPr>
        <p:spPr>
          <a:xfrm>
            <a:off x="154939" y="718185"/>
            <a:ext cx="8687435" cy="2154436"/>
          </a:xfrm>
        </p:spPr>
        <p:txBody>
          <a:bodyPr/>
          <a:lstStyle/>
          <a:p>
            <a:r>
              <a:rPr lang="en-US" sz="2000" b="0" i="0" dirty="0">
                <a:solidFill>
                  <a:srgbClr val="273239"/>
                </a:solidFill>
                <a:effectLst/>
                <a:latin typeface="urw-din"/>
              </a:rPr>
              <a:t>1. Framing is a point-to-point connection between two computers or devices consists of a wire in which data is transmitted as a stream of bits. However, these bits must be framed into discernible blocks of information. Framing is a function of the data link layer. It provides a way for a sender to transmit a set of bits that are meaningful to the receiver. Ethernet, token ring, frame relay, and other data link layer technologies have their own frame structures. Frames have headers that contain information such as error-checking codes. </a:t>
            </a:r>
            <a:endParaRPr lang="en-IN" sz="2000" dirty="0"/>
          </a:p>
        </p:txBody>
      </p:sp>
      <p:pic>
        <p:nvPicPr>
          <p:cNvPr id="1026" name="Picture 2" descr="Lightbox">
            <a:extLst>
              <a:ext uri="{FF2B5EF4-FFF2-40B4-BE49-F238E27FC236}">
                <a16:creationId xmlns:a16="http://schemas.microsoft.com/office/drawing/2014/main" id="{9389C0A0-8DCD-4DF5-B587-13E8C25C21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975387"/>
            <a:ext cx="4800600" cy="3706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94489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0326234-EBEC-46B9-B249-B603DDAF9910}"/>
              </a:ext>
            </a:extLst>
          </p:cNvPr>
          <p:cNvSpPr txBox="1"/>
          <p:nvPr/>
        </p:nvSpPr>
        <p:spPr>
          <a:xfrm>
            <a:off x="228600" y="1066800"/>
            <a:ext cx="8156574" cy="4199611"/>
          </a:xfrm>
          <a:prstGeom prst="rect">
            <a:avLst/>
          </a:prstGeom>
          <a:noFill/>
        </p:spPr>
        <p:txBody>
          <a:bodyPr wrap="square">
            <a:spAutoFit/>
          </a:bodyPr>
          <a:lstStyle/>
          <a:p>
            <a:pPr algn="l" fontAlgn="base">
              <a:lnSpc>
                <a:spcPct val="150000"/>
              </a:lnSpc>
            </a:pPr>
            <a:r>
              <a:rPr lang="en-US" sz="2000" b="1" i="0" dirty="0">
                <a:solidFill>
                  <a:srgbClr val="273239"/>
                </a:solidFill>
                <a:effectLst/>
                <a:latin typeface="urw-din"/>
              </a:rPr>
              <a:t>Types of framing –</a:t>
            </a:r>
            <a:r>
              <a:rPr lang="en-US" sz="2000" b="0" i="0" dirty="0">
                <a:solidFill>
                  <a:srgbClr val="273239"/>
                </a:solidFill>
                <a:effectLst/>
                <a:latin typeface="urw-din"/>
              </a:rPr>
              <a:t> There are two types of framing: </a:t>
            </a:r>
          </a:p>
          <a:p>
            <a:pPr algn="l" fontAlgn="base">
              <a:lnSpc>
                <a:spcPct val="150000"/>
              </a:lnSpc>
            </a:pPr>
            <a:r>
              <a:rPr lang="en-US" sz="2000" b="1" i="0" dirty="0">
                <a:solidFill>
                  <a:srgbClr val="273239"/>
                </a:solidFill>
                <a:effectLst/>
                <a:latin typeface="urw-din"/>
              </a:rPr>
              <a:t>1. Fixed size –</a:t>
            </a:r>
            <a:r>
              <a:rPr lang="en-US" sz="2000" b="0" i="0" dirty="0">
                <a:solidFill>
                  <a:srgbClr val="273239"/>
                </a:solidFill>
                <a:effectLst/>
                <a:latin typeface="urw-din"/>
              </a:rPr>
              <a:t> The frame is of fixed size and there is no need to provide boundaries to the frame, the length of the frame itself acts as a delimiter.  </a:t>
            </a:r>
          </a:p>
          <a:p>
            <a:pPr algn="l" fontAlgn="base">
              <a:lnSpc>
                <a:spcPct val="150000"/>
              </a:lnSpc>
              <a:buFont typeface="Arial" panose="020B0604020202020204" pitchFamily="34" charset="0"/>
              <a:buChar char="•"/>
            </a:pPr>
            <a:r>
              <a:rPr lang="en-US" sz="2000" b="1" i="0" dirty="0">
                <a:solidFill>
                  <a:srgbClr val="273239"/>
                </a:solidFill>
                <a:effectLst/>
                <a:latin typeface="urw-din"/>
              </a:rPr>
              <a:t>Drawback: </a:t>
            </a:r>
            <a:r>
              <a:rPr lang="en-US" sz="2000" b="0" i="0" dirty="0">
                <a:solidFill>
                  <a:srgbClr val="273239"/>
                </a:solidFill>
                <a:effectLst/>
                <a:latin typeface="urw-din"/>
              </a:rPr>
              <a:t>It suffers from internal fragmentation if the data size is less than the frame size</a:t>
            </a:r>
          </a:p>
          <a:p>
            <a:pPr algn="l" fontAlgn="base">
              <a:lnSpc>
                <a:spcPct val="150000"/>
              </a:lnSpc>
              <a:buFont typeface="Arial" panose="020B0604020202020204" pitchFamily="34" charset="0"/>
              <a:buChar char="•"/>
            </a:pPr>
            <a:r>
              <a:rPr lang="en-US" sz="2000" b="1" i="0" dirty="0">
                <a:solidFill>
                  <a:srgbClr val="273239"/>
                </a:solidFill>
                <a:effectLst/>
                <a:latin typeface="urw-din"/>
              </a:rPr>
              <a:t>Solution: </a:t>
            </a:r>
            <a:r>
              <a:rPr lang="en-US" sz="2000" b="0" i="0" dirty="0">
                <a:solidFill>
                  <a:srgbClr val="273239"/>
                </a:solidFill>
                <a:effectLst/>
                <a:latin typeface="urw-din"/>
              </a:rPr>
              <a:t>Padding</a:t>
            </a:r>
          </a:p>
          <a:p>
            <a:pPr algn="l" fontAlgn="base">
              <a:lnSpc>
                <a:spcPct val="150000"/>
              </a:lnSpc>
            </a:pPr>
            <a:r>
              <a:rPr lang="en-US" sz="2000" b="1" i="0" dirty="0">
                <a:solidFill>
                  <a:srgbClr val="273239"/>
                </a:solidFill>
                <a:effectLst/>
                <a:latin typeface="urw-din"/>
              </a:rPr>
              <a:t>2. Variable size –</a:t>
            </a:r>
            <a:r>
              <a:rPr lang="en-US" sz="2000" b="0" i="0" dirty="0">
                <a:solidFill>
                  <a:srgbClr val="273239"/>
                </a:solidFill>
                <a:effectLst/>
                <a:latin typeface="urw-din"/>
              </a:rPr>
              <a:t> In this, there is a need to define the end of the frame as well as the beginning of the next frame to distinguish. This can be done in two ways: </a:t>
            </a:r>
          </a:p>
        </p:txBody>
      </p:sp>
    </p:spTree>
    <p:extLst>
      <p:ext uri="{BB962C8B-B14F-4D97-AF65-F5344CB8AC3E}">
        <p14:creationId xmlns:p14="http://schemas.microsoft.com/office/powerpoint/2010/main" val="20249483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81ABCC6-CC45-49FA-8417-4C151AD5880F}"/>
              </a:ext>
            </a:extLst>
          </p:cNvPr>
          <p:cNvSpPr txBox="1"/>
          <p:nvPr/>
        </p:nvSpPr>
        <p:spPr>
          <a:xfrm>
            <a:off x="80286" y="889843"/>
            <a:ext cx="4603072" cy="5078313"/>
          </a:xfrm>
          <a:prstGeom prst="rect">
            <a:avLst/>
          </a:prstGeom>
          <a:noFill/>
        </p:spPr>
        <p:txBody>
          <a:bodyPr wrap="square">
            <a:spAutoFit/>
          </a:bodyPr>
          <a:lstStyle/>
          <a:p>
            <a:pPr algn="l" fontAlgn="base">
              <a:buFont typeface="+mj-lt"/>
              <a:buAutoNum type="arabicPeriod"/>
            </a:pPr>
            <a:r>
              <a:rPr lang="en-US" b="1" i="0" dirty="0">
                <a:solidFill>
                  <a:srgbClr val="273239"/>
                </a:solidFill>
                <a:effectLst/>
                <a:latin typeface="urw-din"/>
              </a:rPr>
              <a:t>Length field –</a:t>
            </a:r>
            <a:r>
              <a:rPr lang="en-US" b="0" i="0" dirty="0">
                <a:solidFill>
                  <a:srgbClr val="273239"/>
                </a:solidFill>
                <a:effectLst/>
                <a:latin typeface="urw-din"/>
              </a:rPr>
              <a:t> We can introduce a length field in the frame to indicate the length of the frame. Used in </a:t>
            </a:r>
            <a:r>
              <a:rPr lang="en-US" b="1" i="0" dirty="0">
                <a:solidFill>
                  <a:srgbClr val="273239"/>
                </a:solidFill>
                <a:effectLst/>
                <a:latin typeface="urw-din"/>
              </a:rPr>
              <a:t>Ethernet(802.3)</a:t>
            </a:r>
            <a:r>
              <a:rPr lang="en-US" b="0" i="0" dirty="0">
                <a:solidFill>
                  <a:srgbClr val="273239"/>
                </a:solidFill>
                <a:effectLst/>
                <a:latin typeface="urw-din"/>
              </a:rPr>
              <a:t>. The problem with this is that sometimes the length field might get corrupted.</a:t>
            </a:r>
          </a:p>
          <a:p>
            <a:pPr algn="l" fontAlgn="base">
              <a:buFont typeface="+mj-lt"/>
              <a:buAutoNum type="arabicPeriod"/>
            </a:pPr>
            <a:r>
              <a:rPr lang="en-US" b="1" i="0" dirty="0">
                <a:solidFill>
                  <a:srgbClr val="273239"/>
                </a:solidFill>
                <a:effectLst/>
                <a:latin typeface="urw-din"/>
              </a:rPr>
              <a:t>End Delimiter (ED) –</a:t>
            </a:r>
            <a:r>
              <a:rPr lang="en-US" b="0" i="0" dirty="0">
                <a:solidFill>
                  <a:srgbClr val="273239"/>
                </a:solidFill>
                <a:effectLst/>
                <a:latin typeface="urw-din"/>
              </a:rPr>
              <a:t> We can introduce an ED(pattern) to indicate the end of the frame. Used in </a:t>
            </a:r>
            <a:r>
              <a:rPr lang="en-US" b="1" i="0" dirty="0">
                <a:solidFill>
                  <a:srgbClr val="273239"/>
                </a:solidFill>
                <a:effectLst/>
                <a:latin typeface="urw-din"/>
              </a:rPr>
              <a:t>Token Ring</a:t>
            </a:r>
            <a:r>
              <a:rPr lang="en-US" b="0" i="0" dirty="0">
                <a:solidFill>
                  <a:srgbClr val="273239"/>
                </a:solidFill>
                <a:effectLst/>
                <a:latin typeface="urw-din"/>
              </a:rPr>
              <a:t>. The problem with this is that ED can occur in the data. This can be solved by: </a:t>
            </a:r>
            <a:r>
              <a:rPr lang="en-US" b="1" i="0" dirty="0">
                <a:solidFill>
                  <a:srgbClr val="273239"/>
                </a:solidFill>
                <a:effectLst/>
                <a:latin typeface="urw-din"/>
              </a:rPr>
              <a:t>1. Character/Byte Stuffing: </a:t>
            </a:r>
            <a:r>
              <a:rPr lang="en-US" b="0" i="0" dirty="0">
                <a:solidFill>
                  <a:srgbClr val="273239"/>
                </a:solidFill>
                <a:effectLst/>
                <a:latin typeface="urw-din"/>
              </a:rPr>
              <a:t>Used when frames consist of characters. If data contains ED then, a byte is stuffed into data to differentiate it from ED. </a:t>
            </a:r>
          </a:p>
          <a:p>
            <a:pPr algn="l" fontAlgn="base">
              <a:buFont typeface="+mj-lt"/>
              <a:buAutoNum type="arabicPeriod"/>
            </a:pPr>
            <a:r>
              <a:rPr lang="en-US" b="0" i="0" dirty="0">
                <a:solidFill>
                  <a:srgbClr val="273239"/>
                </a:solidFill>
                <a:effectLst/>
                <a:latin typeface="urw-din"/>
              </a:rPr>
              <a:t>Let ED = “$” –&gt; if data contains ‘$’ anywhere, it can be escaped using ‘\O’ character. </a:t>
            </a:r>
            <a:br>
              <a:rPr lang="en-US" b="0" i="0" dirty="0">
                <a:solidFill>
                  <a:srgbClr val="273239"/>
                </a:solidFill>
                <a:effectLst/>
                <a:latin typeface="urw-din"/>
              </a:rPr>
            </a:br>
            <a:r>
              <a:rPr lang="en-US" b="0" i="0" dirty="0">
                <a:solidFill>
                  <a:srgbClr val="273239"/>
                </a:solidFill>
                <a:effectLst/>
                <a:latin typeface="urw-din"/>
              </a:rPr>
              <a:t>–&gt; if data contains ‘\O$’ then, use ‘\O\O\O$'($ is escaped using \O and \O is escaped using \O).</a:t>
            </a:r>
          </a:p>
        </p:txBody>
      </p:sp>
      <p:pic>
        <p:nvPicPr>
          <p:cNvPr id="3074" name="Picture 2" descr="Lightbox">
            <a:extLst>
              <a:ext uri="{FF2B5EF4-FFF2-40B4-BE49-F238E27FC236}">
                <a16:creationId xmlns:a16="http://schemas.microsoft.com/office/drawing/2014/main" id="{AC8301DE-0914-473B-B079-89959338AF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2671" y="1419225"/>
            <a:ext cx="3704355" cy="401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35165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66F45C4D-1377-489E-9053-AD2124A6796A}"/>
              </a:ext>
            </a:extLst>
          </p:cNvPr>
          <p:cNvSpPr>
            <a:spLocks noChangeArrowheads="1"/>
          </p:cNvSpPr>
          <p:nvPr/>
        </p:nvSpPr>
        <p:spPr bwMode="auto">
          <a:xfrm>
            <a:off x="996950" y="1120418"/>
            <a:ext cx="7662290" cy="48013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273239"/>
                </a:solidFill>
                <a:effectLst/>
                <a:latin typeface="urw-din"/>
              </a:rPr>
              <a:t>Disadvantage –</a:t>
            </a:r>
            <a:r>
              <a:rPr kumimoji="0" lang="en-US" altLang="en-US" b="0" i="0" u="none" strike="noStrike" cap="none" normalizeH="0" baseline="0" dirty="0">
                <a:ln>
                  <a:noFill/>
                </a:ln>
                <a:solidFill>
                  <a:srgbClr val="273239"/>
                </a:solidFill>
                <a:effectLst/>
                <a:latin typeface="urw-din"/>
              </a:rPr>
              <a:t> It is very costly and obsolete method. </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273239"/>
                </a:solidFill>
                <a:effectLst/>
                <a:latin typeface="urw-din"/>
              </a:rPr>
              <a:t>2. Bit Stuffing: </a:t>
            </a:r>
            <a:r>
              <a:rPr kumimoji="0" lang="en-US" altLang="en-US" b="0" i="0" u="none" strike="noStrike" cap="none" normalizeH="0" baseline="0" dirty="0">
                <a:ln>
                  <a:noFill/>
                </a:ln>
                <a:solidFill>
                  <a:srgbClr val="273239"/>
                </a:solidFill>
                <a:effectLst/>
                <a:latin typeface="urw-din"/>
              </a:rPr>
              <a:t>Let ED = 01111 and if data = 01111 </a:t>
            </a:r>
            <a:br>
              <a:rPr kumimoji="0" lang="en-US" altLang="en-US" b="0" i="0" u="none" strike="noStrike" cap="none" normalizeH="0" baseline="0" dirty="0">
                <a:ln>
                  <a:noFill/>
                </a:ln>
                <a:solidFill>
                  <a:srgbClr val="273239"/>
                </a:solidFill>
                <a:effectLst/>
                <a:latin typeface="urw-din"/>
              </a:rPr>
            </a:br>
            <a:r>
              <a:rPr kumimoji="0" lang="en-US" altLang="en-US" b="1" i="0" u="none" strike="noStrike" cap="none" normalizeH="0" baseline="0" dirty="0">
                <a:ln>
                  <a:noFill/>
                </a:ln>
                <a:solidFill>
                  <a:srgbClr val="273239"/>
                </a:solidFill>
                <a:effectLst/>
                <a:latin typeface="urw-din"/>
              </a:rPr>
              <a:t>–&gt;</a:t>
            </a:r>
            <a:r>
              <a:rPr kumimoji="0" lang="en-US" altLang="en-US" b="0" i="0" u="none" strike="noStrike" cap="none" normalizeH="0" baseline="0" dirty="0">
                <a:ln>
                  <a:noFill/>
                </a:ln>
                <a:solidFill>
                  <a:srgbClr val="273239"/>
                </a:solidFill>
                <a:effectLst/>
                <a:latin typeface="urw-din"/>
              </a:rPr>
              <a:t> Sender stuffs a bit to break the pattern i.e. here appends a 0 in data = 0111</a:t>
            </a:r>
            <a:r>
              <a:rPr kumimoji="0" lang="en-US" altLang="en-US" b="1" i="0" u="none" strike="noStrike" cap="none" normalizeH="0" baseline="0" dirty="0">
                <a:ln>
                  <a:noFill/>
                </a:ln>
                <a:solidFill>
                  <a:srgbClr val="273239"/>
                </a:solidFill>
                <a:effectLst/>
                <a:latin typeface="urw-din"/>
              </a:rPr>
              <a:t>0</a:t>
            </a:r>
            <a:r>
              <a:rPr kumimoji="0" lang="en-US" altLang="en-US" b="0" i="0" u="none" strike="noStrike" cap="none" normalizeH="0" baseline="0" dirty="0">
                <a:ln>
                  <a:noFill/>
                </a:ln>
                <a:solidFill>
                  <a:srgbClr val="273239"/>
                </a:solidFill>
                <a:effectLst/>
                <a:latin typeface="urw-din"/>
              </a:rPr>
              <a:t>1. </a:t>
            </a:r>
            <a:br>
              <a:rPr kumimoji="0" lang="en-US" altLang="en-US" b="0" i="0" u="none" strike="noStrike" cap="none" normalizeH="0" baseline="0" dirty="0">
                <a:ln>
                  <a:noFill/>
                </a:ln>
                <a:solidFill>
                  <a:srgbClr val="273239"/>
                </a:solidFill>
                <a:effectLst/>
                <a:latin typeface="urw-din"/>
              </a:rPr>
            </a:br>
            <a:r>
              <a:rPr kumimoji="0" lang="en-US" altLang="en-US" b="1" i="0" u="none" strike="noStrike" cap="none" normalizeH="0" baseline="0" dirty="0">
                <a:ln>
                  <a:noFill/>
                </a:ln>
                <a:solidFill>
                  <a:srgbClr val="273239"/>
                </a:solidFill>
                <a:effectLst/>
                <a:latin typeface="urw-din"/>
              </a:rPr>
              <a:t>–&gt;</a:t>
            </a:r>
            <a:r>
              <a:rPr kumimoji="0" lang="en-US" altLang="en-US" b="0" i="0" u="none" strike="noStrike" cap="none" normalizeH="0" baseline="0" dirty="0">
                <a:ln>
                  <a:noFill/>
                </a:ln>
                <a:solidFill>
                  <a:srgbClr val="273239"/>
                </a:solidFill>
                <a:effectLst/>
                <a:latin typeface="urw-din"/>
              </a:rPr>
              <a:t> Receiver receives the frame. </a:t>
            </a:r>
            <a:br>
              <a:rPr kumimoji="0" lang="en-US" altLang="en-US" b="0" i="0" u="none" strike="noStrike" cap="none" normalizeH="0" baseline="0" dirty="0">
                <a:ln>
                  <a:noFill/>
                </a:ln>
                <a:solidFill>
                  <a:srgbClr val="273239"/>
                </a:solidFill>
                <a:effectLst/>
                <a:latin typeface="urw-din"/>
              </a:rPr>
            </a:br>
            <a:r>
              <a:rPr kumimoji="0" lang="en-US" altLang="en-US" b="1" i="0" u="none" strike="noStrike" cap="none" normalizeH="0" baseline="0" dirty="0">
                <a:ln>
                  <a:noFill/>
                </a:ln>
                <a:solidFill>
                  <a:srgbClr val="273239"/>
                </a:solidFill>
                <a:effectLst/>
                <a:latin typeface="urw-din"/>
              </a:rPr>
              <a:t>–&gt;</a:t>
            </a:r>
            <a:r>
              <a:rPr kumimoji="0" lang="en-US" altLang="en-US" b="0" i="0" u="none" strike="noStrike" cap="none" normalizeH="0" baseline="0" dirty="0">
                <a:ln>
                  <a:noFill/>
                </a:ln>
                <a:solidFill>
                  <a:srgbClr val="273239"/>
                </a:solidFill>
                <a:effectLst/>
                <a:latin typeface="urw-din"/>
              </a:rPr>
              <a:t> If data contains </a:t>
            </a:r>
            <a:r>
              <a:rPr kumimoji="0" lang="en-US" altLang="en-US" b="0" i="0" u="sng" strike="noStrike" cap="none" normalizeH="0" baseline="0" dirty="0">
                <a:ln>
                  <a:noFill/>
                </a:ln>
                <a:solidFill>
                  <a:srgbClr val="273239"/>
                </a:solidFill>
                <a:effectLst/>
                <a:latin typeface="urw-din"/>
              </a:rPr>
              <a:t>0111</a:t>
            </a:r>
            <a:r>
              <a:rPr kumimoji="0" lang="en-US" altLang="en-US" b="0" i="0" u="none" strike="noStrike" cap="none" normalizeH="0" baseline="0" dirty="0">
                <a:ln>
                  <a:noFill/>
                </a:ln>
                <a:solidFill>
                  <a:srgbClr val="273239"/>
                </a:solidFill>
                <a:effectLst/>
                <a:latin typeface="urw-din"/>
              </a:rPr>
              <a:t>01, receiver removes the 0 and reads the data. </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73239"/>
                </a:solidFill>
                <a:effectLst/>
                <a:latin typeface="urw-din"/>
              </a:rPr>
              <a:t>  </a:t>
            </a:r>
            <a:r>
              <a:rPr kumimoji="0" lang="en-US" altLang="en-US" sz="22200" b="0" i="0" u="none" strike="noStrike" cap="none" normalizeH="0" baseline="0" dirty="0">
                <a:ln>
                  <a:noFill/>
                </a:ln>
                <a:solidFill>
                  <a:srgbClr val="273239"/>
                </a:solidFill>
                <a:effectLst/>
                <a:latin typeface="urw-din"/>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098" name="Picture 2" descr="3">
            <a:extLst>
              <a:ext uri="{FF2B5EF4-FFF2-40B4-BE49-F238E27FC236}">
                <a16:creationId xmlns:a16="http://schemas.microsoft.com/office/drawing/2014/main" id="{B8B56A4A-69A7-4479-9AA9-5142686CE3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3234" y="2971800"/>
            <a:ext cx="5476166" cy="3533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94953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28D56-40A9-4865-B015-4F62BBDD9F03}"/>
              </a:ext>
            </a:extLst>
          </p:cNvPr>
          <p:cNvSpPr>
            <a:spLocks noGrp="1"/>
          </p:cNvSpPr>
          <p:nvPr>
            <p:ph type="title"/>
          </p:nvPr>
        </p:nvSpPr>
        <p:spPr/>
        <p:txBody>
          <a:bodyPr/>
          <a:lstStyle/>
          <a:p>
            <a:endParaRPr lang="en-IN"/>
          </a:p>
        </p:txBody>
      </p:sp>
      <p:sp>
        <p:nvSpPr>
          <p:cNvPr id="4" name="TextBox 3">
            <a:extLst>
              <a:ext uri="{FF2B5EF4-FFF2-40B4-BE49-F238E27FC236}">
                <a16:creationId xmlns:a16="http://schemas.microsoft.com/office/drawing/2014/main" id="{C6BE57F6-5527-4F14-A6B2-CAAE8D3ADC95}"/>
              </a:ext>
            </a:extLst>
          </p:cNvPr>
          <p:cNvSpPr txBox="1"/>
          <p:nvPr/>
        </p:nvSpPr>
        <p:spPr>
          <a:xfrm>
            <a:off x="2239392" y="2415557"/>
            <a:ext cx="4603072" cy="2031325"/>
          </a:xfrm>
          <a:prstGeom prst="rect">
            <a:avLst/>
          </a:prstGeom>
          <a:noFill/>
        </p:spPr>
        <p:txBody>
          <a:bodyPr wrap="square">
            <a:spAutoFit/>
          </a:bodyPr>
          <a:lstStyle/>
          <a:p>
            <a:pPr algn="l" fontAlgn="base"/>
            <a:r>
              <a:rPr lang="en-US" b="1" i="0" dirty="0">
                <a:solidFill>
                  <a:srgbClr val="273239"/>
                </a:solidFill>
                <a:effectLst/>
                <a:latin typeface="urw-din"/>
              </a:rPr>
              <a:t>Examples –</a:t>
            </a:r>
            <a:r>
              <a:rPr lang="en-US" b="0" i="0" dirty="0">
                <a:solidFill>
                  <a:srgbClr val="273239"/>
                </a:solidFill>
                <a:effectLst/>
                <a:latin typeface="urw-din"/>
              </a:rPr>
              <a:t> </a:t>
            </a:r>
          </a:p>
          <a:p>
            <a:pPr algn="l" fontAlgn="base">
              <a:buFont typeface="Arial" panose="020B0604020202020204" pitchFamily="34" charset="0"/>
              <a:buChar char="•"/>
            </a:pPr>
            <a:r>
              <a:rPr lang="en-US" b="0" i="0" dirty="0">
                <a:solidFill>
                  <a:srgbClr val="273239"/>
                </a:solidFill>
                <a:effectLst/>
                <a:latin typeface="urw-din"/>
              </a:rPr>
              <a:t>If Data –&gt; 011100011110 and ED –&gt; 0111 then, find data after bit stuffing? –&gt; 011</a:t>
            </a:r>
            <a:r>
              <a:rPr lang="en-US" b="1" i="0" dirty="0">
                <a:solidFill>
                  <a:srgbClr val="273239"/>
                </a:solidFill>
                <a:effectLst/>
                <a:latin typeface="urw-din"/>
              </a:rPr>
              <a:t>0</a:t>
            </a:r>
            <a:r>
              <a:rPr lang="en-US" b="0" i="0" dirty="0">
                <a:solidFill>
                  <a:srgbClr val="273239"/>
                </a:solidFill>
                <a:effectLst/>
                <a:latin typeface="urw-din"/>
              </a:rPr>
              <a:t>100011</a:t>
            </a:r>
            <a:r>
              <a:rPr lang="en-US" b="1" i="0" dirty="0">
                <a:solidFill>
                  <a:srgbClr val="273239"/>
                </a:solidFill>
                <a:effectLst/>
                <a:latin typeface="urw-din"/>
              </a:rPr>
              <a:t>0</a:t>
            </a:r>
            <a:r>
              <a:rPr lang="en-US" b="0" i="0" dirty="0">
                <a:solidFill>
                  <a:srgbClr val="273239"/>
                </a:solidFill>
                <a:effectLst/>
                <a:latin typeface="urw-din"/>
              </a:rPr>
              <a:t>11</a:t>
            </a:r>
            <a:r>
              <a:rPr lang="en-US" b="1" i="0" dirty="0">
                <a:solidFill>
                  <a:srgbClr val="273239"/>
                </a:solidFill>
                <a:effectLst/>
                <a:latin typeface="urw-din"/>
              </a:rPr>
              <a:t>0</a:t>
            </a:r>
            <a:r>
              <a:rPr lang="en-US" b="0" i="0" dirty="0">
                <a:solidFill>
                  <a:srgbClr val="273239"/>
                </a:solidFill>
                <a:effectLst/>
                <a:latin typeface="urw-din"/>
              </a:rPr>
              <a:t>0 </a:t>
            </a:r>
            <a:br>
              <a:rPr lang="en-US" b="0" i="0" dirty="0">
                <a:solidFill>
                  <a:srgbClr val="273239"/>
                </a:solidFill>
                <a:effectLst/>
                <a:latin typeface="urw-din"/>
              </a:rPr>
            </a:br>
            <a:r>
              <a:rPr lang="en-US" b="0" i="0" dirty="0">
                <a:solidFill>
                  <a:srgbClr val="273239"/>
                </a:solidFill>
                <a:effectLst/>
                <a:latin typeface="urw-din"/>
              </a:rPr>
              <a:t> </a:t>
            </a:r>
          </a:p>
          <a:p>
            <a:pPr algn="l" fontAlgn="base">
              <a:buFont typeface="Arial" panose="020B0604020202020204" pitchFamily="34" charset="0"/>
              <a:buChar char="•"/>
            </a:pPr>
            <a:r>
              <a:rPr lang="en-US" b="0" i="0" dirty="0">
                <a:solidFill>
                  <a:srgbClr val="273239"/>
                </a:solidFill>
                <a:effectLst/>
                <a:latin typeface="urw-din"/>
              </a:rPr>
              <a:t>If Data –&gt; 110001001 and ED –&gt; 1000 then, find data after bit stuffing? –&gt; 1100</a:t>
            </a:r>
            <a:r>
              <a:rPr lang="en-US" b="1" i="0" dirty="0">
                <a:solidFill>
                  <a:srgbClr val="273239"/>
                </a:solidFill>
                <a:effectLst/>
                <a:latin typeface="urw-din"/>
              </a:rPr>
              <a:t>1</a:t>
            </a:r>
            <a:r>
              <a:rPr lang="en-US" b="0" i="0" dirty="0">
                <a:solidFill>
                  <a:srgbClr val="273239"/>
                </a:solidFill>
                <a:effectLst/>
                <a:latin typeface="urw-din"/>
              </a:rPr>
              <a:t>0100</a:t>
            </a:r>
            <a:r>
              <a:rPr lang="en-US" b="1" i="0" dirty="0">
                <a:solidFill>
                  <a:srgbClr val="273239"/>
                </a:solidFill>
                <a:effectLst/>
                <a:latin typeface="urw-din"/>
              </a:rPr>
              <a:t>1</a:t>
            </a:r>
            <a:r>
              <a:rPr lang="en-US" b="0" i="0" dirty="0">
                <a:solidFill>
                  <a:srgbClr val="273239"/>
                </a:solidFill>
                <a:effectLst/>
                <a:latin typeface="urw-din"/>
              </a:rPr>
              <a:t>1 </a:t>
            </a:r>
          </a:p>
        </p:txBody>
      </p:sp>
    </p:spTree>
    <p:extLst>
      <p:ext uri="{BB962C8B-B14F-4D97-AF65-F5344CB8AC3E}">
        <p14:creationId xmlns:p14="http://schemas.microsoft.com/office/powerpoint/2010/main" val="21492819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33400" y="381000"/>
            <a:ext cx="7848600" cy="5758880"/>
          </a:xfrm>
          <a:prstGeom prst="rect">
            <a:avLst/>
          </a:prstGeom>
        </p:spPr>
      </p:pic>
    </p:spTree>
    <p:extLst>
      <p:ext uri="{BB962C8B-B14F-4D97-AF65-F5344CB8AC3E}">
        <p14:creationId xmlns:p14="http://schemas.microsoft.com/office/powerpoint/2010/main" val="299771913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62000" y="609600"/>
            <a:ext cx="7696199" cy="5638800"/>
          </a:xfrm>
          <a:prstGeom prst="rect">
            <a:avLst/>
          </a:prstGeom>
        </p:spPr>
      </p:pic>
    </p:spTree>
    <p:extLst>
      <p:ext uri="{BB962C8B-B14F-4D97-AF65-F5344CB8AC3E}">
        <p14:creationId xmlns:p14="http://schemas.microsoft.com/office/powerpoint/2010/main" val="205843582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81000" y="457200"/>
            <a:ext cx="8534400" cy="5334000"/>
          </a:xfrm>
          <a:prstGeom prst="rect">
            <a:avLst/>
          </a:prstGeom>
        </p:spPr>
      </p:pic>
    </p:spTree>
    <p:extLst>
      <p:ext uri="{BB962C8B-B14F-4D97-AF65-F5344CB8AC3E}">
        <p14:creationId xmlns:p14="http://schemas.microsoft.com/office/powerpoint/2010/main" val="1164532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99207" y="16205"/>
            <a:ext cx="3938904" cy="468630"/>
          </a:xfrm>
          <a:prstGeom prst="rect">
            <a:avLst/>
          </a:prstGeom>
        </p:spPr>
        <p:txBody>
          <a:bodyPr vert="horz" wrap="square" lIns="0" tIns="13335" rIns="0" bIns="0" rtlCol="0">
            <a:spAutoFit/>
          </a:bodyPr>
          <a:lstStyle/>
          <a:p>
            <a:pPr marL="12700">
              <a:lnSpc>
                <a:spcPct val="100000"/>
              </a:lnSpc>
              <a:spcBef>
                <a:spcPts val="105"/>
              </a:spcBef>
              <a:tabLst>
                <a:tab pos="1202055" algn="l"/>
                <a:tab pos="3050540" algn="l"/>
              </a:tabLst>
            </a:pPr>
            <a:r>
              <a:rPr sz="2900" b="1" spc="-200" dirty="0">
                <a:solidFill>
                  <a:srgbClr val="FF0000"/>
                </a:solidFill>
                <a:latin typeface="Arial"/>
                <a:cs typeface="Arial"/>
              </a:rPr>
              <a:t>TCP/</a:t>
            </a:r>
            <a:r>
              <a:rPr sz="2900" b="1" spc="-110" dirty="0">
                <a:solidFill>
                  <a:srgbClr val="FF0000"/>
                </a:solidFill>
                <a:latin typeface="Arial"/>
                <a:cs typeface="Arial"/>
              </a:rPr>
              <a:t>I</a:t>
            </a:r>
            <a:r>
              <a:rPr sz="2900" b="1" spc="-390" dirty="0">
                <a:solidFill>
                  <a:srgbClr val="FF0000"/>
                </a:solidFill>
                <a:latin typeface="Arial"/>
                <a:cs typeface="Arial"/>
              </a:rPr>
              <a:t>P</a:t>
            </a:r>
            <a:r>
              <a:rPr sz="2900" b="1" dirty="0">
                <a:solidFill>
                  <a:srgbClr val="FF0000"/>
                </a:solidFill>
                <a:latin typeface="Arial"/>
                <a:cs typeface="Arial"/>
              </a:rPr>
              <a:t>	</a:t>
            </a:r>
            <a:r>
              <a:rPr sz="2900" b="1" spc="-415" dirty="0">
                <a:solidFill>
                  <a:srgbClr val="FF0000"/>
                </a:solidFill>
                <a:latin typeface="Arial"/>
                <a:cs typeface="Arial"/>
              </a:rPr>
              <a:t>P</a:t>
            </a:r>
            <a:r>
              <a:rPr sz="2900" b="1" spc="-450" dirty="0">
                <a:solidFill>
                  <a:srgbClr val="FF0000"/>
                </a:solidFill>
                <a:latin typeface="Arial"/>
                <a:cs typeface="Arial"/>
              </a:rPr>
              <a:t>R</a:t>
            </a:r>
            <a:r>
              <a:rPr sz="2900" b="1" spc="-355" dirty="0">
                <a:solidFill>
                  <a:srgbClr val="FF0000"/>
                </a:solidFill>
                <a:latin typeface="Arial"/>
                <a:cs typeface="Arial"/>
              </a:rPr>
              <a:t>O</a:t>
            </a:r>
            <a:r>
              <a:rPr sz="2900" b="1" spc="-270" dirty="0">
                <a:solidFill>
                  <a:srgbClr val="FF0000"/>
                </a:solidFill>
                <a:latin typeface="Arial"/>
                <a:cs typeface="Arial"/>
              </a:rPr>
              <a:t>T</a:t>
            </a:r>
            <a:r>
              <a:rPr sz="2900" b="1" spc="-380" dirty="0">
                <a:solidFill>
                  <a:srgbClr val="FF0000"/>
                </a:solidFill>
                <a:latin typeface="Arial"/>
                <a:cs typeface="Arial"/>
              </a:rPr>
              <a:t>OC</a:t>
            </a:r>
            <a:r>
              <a:rPr sz="2900" b="1" spc="-385" dirty="0">
                <a:solidFill>
                  <a:srgbClr val="FF0000"/>
                </a:solidFill>
                <a:latin typeface="Arial"/>
                <a:cs typeface="Arial"/>
              </a:rPr>
              <a:t>O</a:t>
            </a:r>
            <a:r>
              <a:rPr sz="2900" b="1" spc="-545" dirty="0">
                <a:solidFill>
                  <a:srgbClr val="FF0000"/>
                </a:solidFill>
                <a:latin typeface="Arial"/>
                <a:cs typeface="Arial"/>
              </a:rPr>
              <a:t>L</a:t>
            </a:r>
            <a:r>
              <a:rPr sz="2900" b="1" dirty="0">
                <a:solidFill>
                  <a:srgbClr val="FF0000"/>
                </a:solidFill>
                <a:latin typeface="Arial"/>
                <a:cs typeface="Arial"/>
              </a:rPr>
              <a:t>	</a:t>
            </a:r>
            <a:r>
              <a:rPr sz="2900" b="1" spc="-330" dirty="0">
                <a:solidFill>
                  <a:srgbClr val="FF0000"/>
                </a:solidFill>
                <a:latin typeface="Arial"/>
                <a:cs typeface="Arial"/>
              </a:rPr>
              <a:t>SU</a:t>
            </a:r>
            <a:r>
              <a:rPr sz="2900" b="1" spc="-150" dirty="0">
                <a:solidFill>
                  <a:srgbClr val="FF0000"/>
                </a:solidFill>
                <a:latin typeface="Arial"/>
                <a:cs typeface="Arial"/>
              </a:rPr>
              <a:t>I</a:t>
            </a:r>
            <a:r>
              <a:rPr sz="2900" b="1" spc="-430" dirty="0">
                <a:solidFill>
                  <a:srgbClr val="FF0000"/>
                </a:solidFill>
                <a:latin typeface="Arial"/>
                <a:cs typeface="Arial"/>
              </a:rPr>
              <a:t>TE</a:t>
            </a:r>
            <a:endParaRPr sz="2900">
              <a:latin typeface="Arial"/>
              <a:cs typeface="Arial"/>
            </a:endParaRPr>
          </a:p>
        </p:txBody>
      </p:sp>
      <p:sp>
        <p:nvSpPr>
          <p:cNvPr id="3" name="object 3"/>
          <p:cNvSpPr txBox="1"/>
          <p:nvPr/>
        </p:nvSpPr>
        <p:spPr>
          <a:xfrm>
            <a:off x="7338441" y="734313"/>
            <a:ext cx="1504315" cy="361950"/>
          </a:xfrm>
          <a:prstGeom prst="rect">
            <a:avLst/>
          </a:prstGeom>
        </p:spPr>
        <p:txBody>
          <a:bodyPr vert="horz" wrap="square" lIns="0" tIns="13335" rIns="0" bIns="0" rtlCol="0">
            <a:spAutoFit/>
          </a:bodyPr>
          <a:lstStyle/>
          <a:p>
            <a:pPr marL="12700">
              <a:lnSpc>
                <a:spcPct val="100000"/>
              </a:lnSpc>
              <a:spcBef>
                <a:spcPts val="105"/>
              </a:spcBef>
            </a:pPr>
            <a:r>
              <a:rPr sz="2200" spc="-114" dirty="0">
                <a:latin typeface="Arial"/>
                <a:cs typeface="Arial"/>
              </a:rPr>
              <a:t>is </a:t>
            </a:r>
            <a:r>
              <a:rPr sz="2200" spc="-170" dirty="0">
                <a:latin typeface="Arial"/>
                <a:cs typeface="Arial"/>
              </a:rPr>
              <a:t>a</a:t>
            </a:r>
            <a:r>
              <a:rPr sz="2200" spc="80" dirty="0">
                <a:latin typeface="Arial"/>
                <a:cs typeface="Arial"/>
              </a:rPr>
              <a:t> </a:t>
            </a:r>
            <a:r>
              <a:rPr sz="2200" spc="-50" dirty="0">
                <a:latin typeface="Arial"/>
                <a:cs typeface="Arial"/>
              </a:rPr>
              <a:t>protocol</a:t>
            </a:r>
            <a:endParaRPr sz="2200">
              <a:latin typeface="Arial"/>
              <a:cs typeface="Arial"/>
            </a:endParaRPr>
          </a:p>
        </p:txBody>
      </p:sp>
      <p:sp>
        <p:nvSpPr>
          <p:cNvPr id="4" name="object 4"/>
          <p:cNvSpPr txBox="1"/>
          <p:nvPr/>
        </p:nvSpPr>
        <p:spPr>
          <a:xfrm>
            <a:off x="307340" y="677239"/>
            <a:ext cx="8536940" cy="1666239"/>
          </a:xfrm>
          <a:prstGeom prst="rect">
            <a:avLst/>
          </a:prstGeom>
        </p:spPr>
        <p:txBody>
          <a:bodyPr vert="horz" wrap="square" lIns="0" tIns="12065" rIns="0" bIns="0" rtlCol="0">
            <a:spAutoFit/>
          </a:bodyPr>
          <a:lstStyle/>
          <a:p>
            <a:pPr marL="356870" marR="1704975" indent="-344805">
              <a:lnSpc>
                <a:spcPct val="117400"/>
              </a:lnSpc>
              <a:spcBef>
                <a:spcPts val="95"/>
              </a:spcBef>
              <a:buFont typeface="Wingdings"/>
              <a:buChar char=""/>
              <a:tabLst>
                <a:tab pos="357505" algn="l"/>
              </a:tabLst>
            </a:pPr>
            <a:r>
              <a:rPr sz="2200" spc="-160" dirty="0">
                <a:latin typeface="Arial"/>
                <a:cs typeface="Arial"/>
              </a:rPr>
              <a:t>TCP/IP(Transmission </a:t>
            </a:r>
            <a:r>
              <a:rPr sz="2200" spc="-75" dirty="0">
                <a:latin typeface="Arial"/>
                <a:cs typeface="Arial"/>
              </a:rPr>
              <a:t>Control </a:t>
            </a:r>
            <a:r>
              <a:rPr sz="2200" spc="-35" dirty="0">
                <a:latin typeface="Arial"/>
                <a:cs typeface="Arial"/>
              </a:rPr>
              <a:t>Protocol/Internet </a:t>
            </a:r>
            <a:r>
              <a:rPr sz="2200" spc="-75" dirty="0">
                <a:latin typeface="Arial"/>
                <a:cs typeface="Arial"/>
              </a:rPr>
              <a:t>Protocol)  </a:t>
            </a:r>
            <a:r>
              <a:rPr sz="2200" spc="-65" dirty="0">
                <a:latin typeface="Arial"/>
                <a:cs typeface="Arial"/>
              </a:rPr>
              <a:t>suite </a:t>
            </a:r>
            <a:r>
              <a:rPr sz="2200" spc="-130" dirty="0">
                <a:latin typeface="Arial"/>
                <a:cs typeface="Arial"/>
              </a:rPr>
              <a:t>used </a:t>
            </a:r>
            <a:r>
              <a:rPr sz="2200" spc="-30" dirty="0">
                <a:latin typeface="Arial"/>
                <a:cs typeface="Arial"/>
              </a:rPr>
              <a:t>in </a:t>
            </a:r>
            <a:r>
              <a:rPr sz="2200" spc="-20" dirty="0">
                <a:latin typeface="Arial"/>
                <a:cs typeface="Arial"/>
              </a:rPr>
              <a:t>the </a:t>
            </a:r>
            <a:r>
              <a:rPr sz="2200" spc="-30" dirty="0">
                <a:latin typeface="Arial"/>
                <a:cs typeface="Arial"/>
              </a:rPr>
              <a:t>Internet</a:t>
            </a:r>
            <a:r>
              <a:rPr sz="2200" spc="-395" dirty="0">
                <a:latin typeface="Arial"/>
                <a:cs typeface="Arial"/>
              </a:rPr>
              <a:t> </a:t>
            </a:r>
            <a:r>
              <a:rPr sz="2200" spc="-90" dirty="0">
                <a:latin typeface="Arial"/>
                <a:cs typeface="Arial"/>
              </a:rPr>
              <a:t>today.</a:t>
            </a:r>
            <a:endParaRPr sz="2200">
              <a:latin typeface="Arial"/>
              <a:cs typeface="Arial"/>
            </a:endParaRPr>
          </a:p>
          <a:p>
            <a:pPr marL="356870" indent="-344805">
              <a:lnSpc>
                <a:spcPct val="100000"/>
              </a:lnSpc>
              <a:spcBef>
                <a:spcPts val="990"/>
              </a:spcBef>
              <a:buFont typeface="Wingdings"/>
              <a:buChar char=""/>
              <a:tabLst>
                <a:tab pos="357505" algn="l"/>
              </a:tabLst>
            </a:pPr>
            <a:r>
              <a:rPr sz="2200" spc="30" dirty="0">
                <a:latin typeface="Arial"/>
                <a:cs typeface="Arial"/>
              </a:rPr>
              <a:t>It </a:t>
            </a:r>
            <a:r>
              <a:rPr sz="2200" spc="-114" dirty="0">
                <a:latin typeface="Arial"/>
                <a:cs typeface="Arial"/>
              </a:rPr>
              <a:t>is </a:t>
            </a:r>
            <a:r>
              <a:rPr sz="2200" spc="-165" dirty="0">
                <a:latin typeface="Arial"/>
                <a:cs typeface="Arial"/>
              </a:rPr>
              <a:t>a </a:t>
            </a:r>
            <a:r>
              <a:rPr sz="2200" spc="-85" dirty="0">
                <a:latin typeface="Arial"/>
                <a:cs typeface="Arial"/>
              </a:rPr>
              <a:t>hierarchical </a:t>
            </a:r>
            <a:r>
              <a:rPr sz="2200" spc="-45" dirty="0">
                <a:latin typeface="Arial"/>
                <a:cs typeface="Arial"/>
              </a:rPr>
              <a:t>protocol </a:t>
            </a:r>
            <a:r>
              <a:rPr sz="2200" spc="-110" dirty="0">
                <a:latin typeface="Arial"/>
                <a:cs typeface="Arial"/>
              </a:rPr>
              <a:t>made </a:t>
            </a:r>
            <a:r>
              <a:rPr sz="2200" spc="-70" dirty="0">
                <a:latin typeface="Arial"/>
                <a:cs typeface="Arial"/>
              </a:rPr>
              <a:t>up </a:t>
            </a:r>
            <a:r>
              <a:rPr sz="2200" spc="5" dirty="0">
                <a:latin typeface="Arial"/>
                <a:cs typeface="Arial"/>
              </a:rPr>
              <a:t>of </a:t>
            </a:r>
            <a:r>
              <a:rPr sz="2200" spc="-55" dirty="0">
                <a:latin typeface="Arial"/>
                <a:cs typeface="Arial"/>
              </a:rPr>
              <a:t>interactive </a:t>
            </a:r>
            <a:r>
              <a:rPr sz="2200" spc="-90" dirty="0">
                <a:latin typeface="Arial"/>
                <a:cs typeface="Arial"/>
              </a:rPr>
              <a:t>modules, </a:t>
            </a:r>
            <a:r>
              <a:rPr sz="2200" spc="-130" dirty="0">
                <a:latin typeface="Arial"/>
                <a:cs typeface="Arial"/>
              </a:rPr>
              <a:t>each</a:t>
            </a:r>
            <a:r>
              <a:rPr sz="2200" spc="245" dirty="0">
                <a:latin typeface="Arial"/>
                <a:cs typeface="Arial"/>
              </a:rPr>
              <a:t> </a:t>
            </a:r>
            <a:r>
              <a:rPr sz="2200" spc="10" dirty="0">
                <a:latin typeface="Arial"/>
                <a:cs typeface="Arial"/>
              </a:rPr>
              <a:t>of</a:t>
            </a:r>
            <a:endParaRPr sz="2200">
              <a:latin typeface="Arial"/>
              <a:cs typeface="Arial"/>
            </a:endParaRPr>
          </a:p>
          <a:p>
            <a:pPr marL="356870">
              <a:lnSpc>
                <a:spcPct val="100000"/>
              </a:lnSpc>
              <a:spcBef>
                <a:spcPts val="455"/>
              </a:spcBef>
            </a:pPr>
            <a:r>
              <a:rPr sz="2200" spc="-60" dirty="0">
                <a:latin typeface="Arial"/>
                <a:cs typeface="Arial"/>
              </a:rPr>
              <a:t>which </a:t>
            </a:r>
            <a:r>
              <a:rPr sz="2200" spc="-80" dirty="0">
                <a:latin typeface="Arial"/>
                <a:cs typeface="Arial"/>
              </a:rPr>
              <a:t>provides </a:t>
            </a:r>
            <a:r>
              <a:rPr sz="2200" spc="-170" dirty="0">
                <a:latin typeface="Arial"/>
                <a:cs typeface="Arial"/>
              </a:rPr>
              <a:t>a </a:t>
            </a:r>
            <a:r>
              <a:rPr sz="2200" spc="-90" dirty="0">
                <a:latin typeface="Arial"/>
                <a:cs typeface="Arial"/>
              </a:rPr>
              <a:t>specific</a:t>
            </a:r>
            <a:r>
              <a:rPr sz="2200" spc="-320" dirty="0">
                <a:latin typeface="Arial"/>
                <a:cs typeface="Arial"/>
              </a:rPr>
              <a:t> </a:t>
            </a:r>
            <a:r>
              <a:rPr sz="2200" spc="-40" dirty="0">
                <a:latin typeface="Arial"/>
                <a:cs typeface="Arial"/>
              </a:rPr>
              <a:t>functionality.</a:t>
            </a:r>
            <a:endParaRPr sz="2200">
              <a:latin typeface="Arial"/>
              <a:cs typeface="Arial"/>
            </a:endParaRPr>
          </a:p>
        </p:txBody>
      </p:sp>
      <p:sp>
        <p:nvSpPr>
          <p:cNvPr id="5" name="object 5"/>
          <p:cNvSpPr txBox="1"/>
          <p:nvPr/>
        </p:nvSpPr>
        <p:spPr>
          <a:xfrm>
            <a:off x="307340" y="2388259"/>
            <a:ext cx="1545590" cy="1205865"/>
          </a:xfrm>
          <a:prstGeom prst="rect">
            <a:avLst/>
          </a:prstGeom>
        </p:spPr>
        <p:txBody>
          <a:bodyPr vert="horz" wrap="square" lIns="0" tIns="12700" rIns="0" bIns="0" rtlCol="0">
            <a:spAutoFit/>
          </a:bodyPr>
          <a:lstStyle/>
          <a:p>
            <a:pPr marL="356870" marR="5080" indent="-344805" algn="just">
              <a:lnSpc>
                <a:spcPct val="117300"/>
              </a:lnSpc>
              <a:spcBef>
                <a:spcPts val="100"/>
              </a:spcBef>
              <a:buFont typeface="Wingdings"/>
              <a:buChar char=""/>
              <a:tabLst>
                <a:tab pos="357505" algn="l"/>
              </a:tabLst>
            </a:pPr>
            <a:r>
              <a:rPr sz="2200" spc="-155" dirty="0">
                <a:latin typeface="Arial"/>
                <a:cs typeface="Arial"/>
              </a:rPr>
              <a:t>The </a:t>
            </a:r>
            <a:r>
              <a:rPr sz="2200" spc="-15" dirty="0">
                <a:latin typeface="Arial"/>
                <a:cs typeface="Arial"/>
              </a:rPr>
              <a:t>term  </a:t>
            </a:r>
            <a:r>
              <a:rPr sz="2200" spc="-125" dirty="0">
                <a:latin typeface="Arial"/>
                <a:cs typeface="Arial"/>
              </a:rPr>
              <a:t>su</a:t>
            </a:r>
            <a:r>
              <a:rPr sz="2200" spc="-145" dirty="0">
                <a:latin typeface="Arial"/>
                <a:cs typeface="Arial"/>
              </a:rPr>
              <a:t>p</a:t>
            </a:r>
            <a:r>
              <a:rPr sz="2200" spc="-75" dirty="0">
                <a:latin typeface="Arial"/>
                <a:cs typeface="Arial"/>
              </a:rPr>
              <a:t>p</a:t>
            </a:r>
            <a:r>
              <a:rPr sz="2200" spc="-50" dirty="0">
                <a:latin typeface="Arial"/>
                <a:cs typeface="Arial"/>
              </a:rPr>
              <a:t>o</a:t>
            </a:r>
            <a:r>
              <a:rPr sz="2200" spc="90" dirty="0">
                <a:latin typeface="Arial"/>
                <a:cs typeface="Arial"/>
              </a:rPr>
              <a:t>r</a:t>
            </a:r>
            <a:r>
              <a:rPr sz="2200" spc="25" dirty="0">
                <a:latin typeface="Arial"/>
                <a:cs typeface="Arial"/>
              </a:rPr>
              <a:t>t</a:t>
            </a:r>
            <a:r>
              <a:rPr sz="2200" spc="-75" dirty="0">
                <a:latin typeface="Arial"/>
                <a:cs typeface="Arial"/>
              </a:rPr>
              <a:t>ed  </a:t>
            </a:r>
            <a:r>
              <a:rPr sz="2200" spc="-60" dirty="0">
                <a:latin typeface="Arial"/>
                <a:cs typeface="Arial"/>
              </a:rPr>
              <a:t>protocols.</a:t>
            </a:r>
            <a:endParaRPr sz="2200">
              <a:latin typeface="Arial"/>
              <a:cs typeface="Arial"/>
            </a:endParaRPr>
          </a:p>
        </p:txBody>
      </p:sp>
      <p:sp>
        <p:nvSpPr>
          <p:cNvPr id="6" name="object 6"/>
          <p:cNvSpPr txBox="1"/>
          <p:nvPr/>
        </p:nvSpPr>
        <p:spPr>
          <a:xfrm>
            <a:off x="1993519" y="2388259"/>
            <a:ext cx="6849745" cy="812165"/>
          </a:xfrm>
          <a:prstGeom prst="rect">
            <a:avLst/>
          </a:prstGeom>
        </p:spPr>
        <p:txBody>
          <a:bodyPr vert="horz" wrap="square" lIns="0" tIns="70485" rIns="0" bIns="0" rtlCol="0">
            <a:spAutoFit/>
          </a:bodyPr>
          <a:lstStyle/>
          <a:p>
            <a:pPr marL="45720">
              <a:lnSpc>
                <a:spcPct val="100000"/>
              </a:lnSpc>
              <a:spcBef>
                <a:spcPts val="555"/>
              </a:spcBef>
              <a:tabLst>
                <a:tab pos="1558290" algn="l"/>
                <a:tab pos="2509520" algn="l"/>
                <a:tab pos="3173730" algn="l"/>
                <a:tab pos="3909060" algn="l"/>
                <a:tab pos="4784090" algn="l"/>
                <a:tab pos="5509895" algn="l"/>
                <a:tab pos="6662420" algn="l"/>
              </a:tabLst>
            </a:pPr>
            <a:r>
              <a:rPr sz="2200" i="1" spc="-100" dirty="0">
                <a:latin typeface="Arial"/>
                <a:cs typeface="Arial"/>
              </a:rPr>
              <a:t>h</a:t>
            </a:r>
            <a:r>
              <a:rPr sz="2200" i="1" spc="-15" dirty="0">
                <a:latin typeface="Arial"/>
                <a:cs typeface="Arial"/>
              </a:rPr>
              <a:t>i</a:t>
            </a:r>
            <a:r>
              <a:rPr sz="2200" i="1" spc="-90" dirty="0">
                <a:latin typeface="Arial"/>
                <a:cs typeface="Arial"/>
              </a:rPr>
              <a:t>e</a:t>
            </a:r>
            <a:r>
              <a:rPr sz="2200" i="1" spc="-50" dirty="0">
                <a:latin typeface="Arial"/>
                <a:cs typeface="Arial"/>
              </a:rPr>
              <a:t>r</a:t>
            </a:r>
            <a:r>
              <a:rPr sz="2200" i="1" spc="-125" dirty="0">
                <a:latin typeface="Arial"/>
                <a:cs typeface="Arial"/>
              </a:rPr>
              <a:t>a</a:t>
            </a:r>
            <a:r>
              <a:rPr sz="2200" i="1" spc="30" dirty="0">
                <a:latin typeface="Arial"/>
                <a:cs typeface="Arial"/>
              </a:rPr>
              <a:t>r</a:t>
            </a:r>
            <a:r>
              <a:rPr sz="2200" i="1" spc="-195" dirty="0">
                <a:latin typeface="Arial"/>
                <a:cs typeface="Arial"/>
              </a:rPr>
              <a:t>c</a:t>
            </a:r>
            <a:r>
              <a:rPr sz="2200" i="1" spc="-125" dirty="0">
                <a:latin typeface="Arial"/>
                <a:cs typeface="Arial"/>
              </a:rPr>
              <a:t>h</a:t>
            </a:r>
            <a:r>
              <a:rPr sz="2200" i="1" spc="-50" dirty="0">
                <a:latin typeface="Arial"/>
                <a:cs typeface="Arial"/>
              </a:rPr>
              <a:t>i</a:t>
            </a:r>
            <a:r>
              <a:rPr sz="2200" i="1" spc="-150" dirty="0">
                <a:latin typeface="Arial"/>
                <a:cs typeface="Arial"/>
              </a:rPr>
              <a:t>c</a:t>
            </a:r>
            <a:r>
              <a:rPr sz="2200" i="1" spc="-100" dirty="0">
                <a:latin typeface="Arial"/>
                <a:cs typeface="Arial"/>
              </a:rPr>
              <a:t>a</a:t>
            </a:r>
            <a:r>
              <a:rPr sz="2200" i="1" spc="15" dirty="0">
                <a:latin typeface="Arial"/>
                <a:cs typeface="Arial"/>
              </a:rPr>
              <a:t>l</a:t>
            </a:r>
            <a:r>
              <a:rPr sz="2200" i="1" dirty="0">
                <a:latin typeface="Arial"/>
                <a:cs typeface="Arial"/>
              </a:rPr>
              <a:t>	</a:t>
            </a:r>
            <a:r>
              <a:rPr sz="2200" spc="-85" dirty="0">
                <a:latin typeface="Arial"/>
                <a:cs typeface="Arial"/>
              </a:rPr>
              <a:t>m</a:t>
            </a:r>
            <a:r>
              <a:rPr sz="2200" spc="-120" dirty="0">
                <a:latin typeface="Arial"/>
                <a:cs typeface="Arial"/>
              </a:rPr>
              <a:t>ea</a:t>
            </a:r>
            <a:r>
              <a:rPr sz="2200" spc="-130" dirty="0">
                <a:latin typeface="Arial"/>
                <a:cs typeface="Arial"/>
              </a:rPr>
              <a:t>n</a:t>
            </a:r>
            <a:r>
              <a:rPr sz="2200" spc="-240" dirty="0">
                <a:latin typeface="Arial"/>
                <a:cs typeface="Arial"/>
              </a:rPr>
              <a:t>s</a:t>
            </a:r>
            <a:r>
              <a:rPr sz="2200" dirty="0">
                <a:latin typeface="Arial"/>
                <a:cs typeface="Arial"/>
              </a:rPr>
              <a:t>	</a:t>
            </a:r>
            <a:r>
              <a:rPr sz="2200" spc="-30" dirty="0">
                <a:latin typeface="Arial"/>
                <a:cs typeface="Arial"/>
              </a:rPr>
              <a:t>th</a:t>
            </a:r>
            <a:r>
              <a:rPr sz="2200" spc="-75" dirty="0">
                <a:latin typeface="Arial"/>
                <a:cs typeface="Arial"/>
              </a:rPr>
              <a:t>a</a:t>
            </a:r>
            <a:r>
              <a:rPr sz="2200" spc="125" dirty="0">
                <a:latin typeface="Arial"/>
                <a:cs typeface="Arial"/>
              </a:rPr>
              <a:t>t</a:t>
            </a:r>
            <a:r>
              <a:rPr sz="2200" dirty="0">
                <a:latin typeface="Arial"/>
                <a:cs typeface="Arial"/>
              </a:rPr>
              <a:t>	</a:t>
            </a:r>
            <a:r>
              <a:rPr sz="2200" spc="-145" dirty="0">
                <a:latin typeface="Arial"/>
                <a:cs typeface="Arial"/>
              </a:rPr>
              <a:t>e</a:t>
            </a:r>
            <a:r>
              <a:rPr sz="2200" spc="-170" dirty="0">
                <a:latin typeface="Arial"/>
                <a:cs typeface="Arial"/>
              </a:rPr>
              <a:t>a</a:t>
            </a:r>
            <a:r>
              <a:rPr sz="2200" spc="-114" dirty="0">
                <a:latin typeface="Arial"/>
                <a:cs typeface="Arial"/>
              </a:rPr>
              <a:t>ch</a:t>
            </a:r>
            <a:r>
              <a:rPr sz="2200" dirty="0">
                <a:latin typeface="Arial"/>
                <a:cs typeface="Arial"/>
              </a:rPr>
              <a:t>	</a:t>
            </a:r>
            <a:r>
              <a:rPr sz="2200" spc="-75" dirty="0">
                <a:latin typeface="Arial"/>
                <a:cs typeface="Arial"/>
              </a:rPr>
              <a:t>upp</a:t>
            </a:r>
            <a:r>
              <a:rPr sz="2200" spc="-45" dirty="0">
                <a:latin typeface="Arial"/>
                <a:cs typeface="Arial"/>
              </a:rPr>
              <a:t>er</a:t>
            </a:r>
            <a:r>
              <a:rPr sz="2200" dirty="0">
                <a:latin typeface="Arial"/>
                <a:cs typeface="Arial"/>
              </a:rPr>
              <a:t>	</a:t>
            </a:r>
            <a:r>
              <a:rPr sz="2200" spc="-15" dirty="0">
                <a:latin typeface="Arial"/>
                <a:cs typeface="Arial"/>
              </a:rPr>
              <a:t>l</a:t>
            </a:r>
            <a:r>
              <a:rPr sz="2200" spc="-120" dirty="0">
                <a:latin typeface="Arial"/>
                <a:cs typeface="Arial"/>
              </a:rPr>
              <a:t>e</a:t>
            </a:r>
            <a:r>
              <a:rPr sz="2200" spc="-145" dirty="0">
                <a:latin typeface="Arial"/>
                <a:cs typeface="Arial"/>
              </a:rPr>
              <a:t>v</a:t>
            </a:r>
            <a:r>
              <a:rPr sz="2200" spc="-55" dirty="0">
                <a:latin typeface="Arial"/>
                <a:cs typeface="Arial"/>
              </a:rPr>
              <a:t>el</a:t>
            </a:r>
            <a:r>
              <a:rPr sz="2200" dirty="0">
                <a:latin typeface="Arial"/>
                <a:cs typeface="Arial"/>
              </a:rPr>
              <a:t>	</a:t>
            </a:r>
            <a:r>
              <a:rPr sz="2200" spc="-75" dirty="0">
                <a:latin typeface="Arial"/>
                <a:cs typeface="Arial"/>
              </a:rPr>
              <a:t>p</a:t>
            </a:r>
            <a:r>
              <a:rPr sz="2200" spc="-15" dirty="0">
                <a:latin typeface="Arial"/>
                <a:cs typeface="Arial"/>
              </a:rPr>
              <a:t>r</a:t>
            </a:r>
            <a:r>
              <a:rPr sz="2200" spc="-55" dirty="0">
                <a:latin typeface="Arial"/>
                <a:cs typeface="Arial"/>
              </a:rPr>
              <a:t>o</a:t>
            </a:r>
            <a:r>
              <a:rPr sz="2200" spc="105" dirty="0">
                <a:latin typeface="Arial"/>
                <a:cs typeface="Arial"/>
              </a:rPr>
              <a:t>t</a:t>
            </a:r>
            <a:r>
              <a:rPr sz="2200" spc="-75" dirty="0">
                <a:latin typeface="Arial"/>
                <a:cs typeface="Arial"/>
              </a:rPr>
              <a:t>o</a:t>
            </a:r>
            <a:r>
              <a:rPr sz="2200" spc="-195" dirty="0">
                <a:latin typeface="Arial"/>
                <a:cs typeface="Arial"/>
              </a:rPr>
              <a:t>c</a:t>
            </a:r>
            <a:r>
              <a:rPr sz="2200" spc="-55" dirty="0">
                <a:latin typeface="Arial"/>
                <a:cs typeface="Arial"/>
              </a:rPr>
              <a:t>o</a:t>
            </a:r>
            <a:r>
              <a:rPr sz="2200" spc="15" dirty="0">
                <a:latin typeface="Arial"/>
                <a:cs typeface="Arial"/>
              </a:rPr>
              <a:t>l</a:t>
            </a:r>
            <a:r>
              <a:rPr sz="2200" dirty="0">
                <a:latin typeface="Arial"/>
                <a:cs typeface="Arial"/>
              </a:rPr>
              <a:t>	</a:t>
            </a:r>
            <a:r>
              <a:rPr sz="2200" spc="-114" dirty="0">
                <a:latin typeface="Arial"/>
                <a:cs typeface="Arial"/>
              </a:rPr>
              <a:t>is</a:t>
            </a:r>
            <a:endParaRPr sz="2200">
              <a:latin typeface="Arial"/>
              <a:cs typeface="Arial"/>
            </a:endParaRPr>
          </a:p>
          <a:p>
            <a:pPr marL="12700">
              <a:lnSpc>
                <a:spcPct val="100000"/>
              </a:lnSpc>
              <a:spcBef>
                <a:spcPts val="455"/>
              </a:spcBef>
              <a:tabLst>
                <a:tab pos="454659" algn="l"/>
                <a:tab pos="1006475" algn="l"/>
                <a:tab pos="2079625" algn="l"/>
                <a:tab pos="3256279" algn="l"/>
                <a:tab pos="3698240" algn="l"/>
                <a:tab pos="4302125" algn="l"/>
                <a:tab pos="4716780" algn="l"/>
                <a:tab pos="5494655" algn="l"/>
                <a:tab pos="6308725" algn="l"/>
              </a:tabLst>
            </a:pPr>
            <a:r>
              <a:rPr sz="2200" spc="-125" dirty="0">
                <a:latin typeface="Arial"/>
                <a:cs typeface="Arial"/>
              </a:rPr>
              <a:t>b</a:t>
            </a:r>
            <a:r>
              <a:rPr sz="2200" spc="-80" dirty="0">
                <a:latin typeface="Arial"/>
                <a:cs typeface="Arial"/>
              </a:rPr>
              <a:t>y</a:t>
            </a:r>
            <a:r>
              <a:rPr sz="2200" dirty="0">
                <a:latin typeface="Arial"/>
                <a:cs typeface="Arial"/>
              </a:rPr>
              <a:t>	</a:t>
            </a:r>
            <a:r>
              <a:rPr sz="2200" spc="-20" dirty="0">
                <a:latin typeface="Arial"/>
                <a:cs typeface="Arial"/>
              </a:rPr>
              <a:t>the</a:t>
            </a:r>
            <a:r>
              <a:rPr sz="2200" dirty="0">
                <a:latin typeface="Arial"/>
                <a:cs typeface="Arial"/>
              </a:rPr>
              <a:t>	</a:t>
            </a:r>
            <a:r>
              <a:rPr sz="2200" spc="-180" dirty="0">
                <a:latin typeface="Arial"/>
                <a:cs typeface="Arial"/>
              </a:rPr>
              <a:t>s</a:t>
            </a:r>
            <a:r>
              <a:rPr sz="2200" spc="-220" dirty="0">
                <a:latin typeface="Arial"/>
                <a:cs typeface="Arial"/>
              </a:rPr>
              <a:t>e</a:t>
            </a:r>
            <a:r>
              <a:rPr sz="2200" spc="-30" dirty="0">
                <a:latin typeface="Arial"/>
                <a:cs typeface="Arial"/>
              </a:rPr>
              <a:t>r</a:t>
            </a:r>
            <a:r>
              <a:rPr sz="2200" spc="-35" dirty="0">
                <a:latin typeface="Arial"/>
                <a:cs typeface="Arial"/>
              </a:rPr>
              <a:t>v</a:t>
            </a:r>
            <a:r>
              <a:rPr sz="2200" spc="-50" dirty="0">
                <a:latin typeface="Arial"/>
                <a:cs typeface="Arial"/>
              </a:rPr>
              <a:t>i</a:t>
            </a:r>
            <a:r>
              <a:rPr sz="2200" spc="-135" dirty="0">
                <a:latin typeface="Arial"/>
                <a:cs typeface="Arial"/>
              </a:rPr>
              <a:t>c</a:t>
            </a:r>
            <a:r>
              <a:rPr sz="2200" spc="-185" dirty="0">
                <a:latin typeface="Arial"/>
                <a:cs typeface="Arial"/>
              </a:rPr>
              <a:t>es</a:t>
            </a:r>
            <a:r>
              <a:rPr sz="2200" dirty="0">
                <a:latin typeface="Arial"/>
                <a:cs typeface="Arial"/>
              </a:rPr>
              <a:t>	</a:t>
            </a:r>
            <a:r>
              <a:rPr sz="2200" spc="-75" dirty="0">
                <a:latin typeface="Arial"/>
                <a:cs typeface="Arial"/>
              </a:rPr>
              <a:t>p</a:t>
            </a:r>
            <a:r>
              <a:rPr sz="2200" spc="-15" dirty="0">
                <a:latin typeface="Arial"/>
                <a:cs typeface="Arial"/>
              </a:rPr>
              <a:t>r</a:t>
            </a:r>
            <a:r>
              <a:rPr sz="2200" spc="-75" dirty="0">
                <a:latin typeface="Arial"/>
                <a:cs typeface="Arial"/>
              </a:rPr>
              <a:t>o</a:t>
            </a:r>
            <a:r>
              <a:rPr sz="2200" spc="-100" dirty="0">
                <a:latin typeface="Arial"/>
                <a:cs typeface="Arial"/>
              </a:rPr>
              <a:t>v</a:t>
            </a:r>
            <a:r>
              <a:rPr sz="2200" spc="-15" dirty="0">
                <a:latin typeface="Arial"/>
                <a:cs typeface="Arial"/>
              </a:rPr>
              <a:t>i</a:t>
            </a:r>
            <a:r>
              <a:rPr sz="2200" spc="-45" dirty="0">
                <a:latin typeface="Arial"/>
                <a:cs typeface="Arial"/>
              </a:rPr>
              <a:t>d</a:t>
            </a:r>
            <a:r>
              <a:rPr sz="2200" spc="-95" dirty="0">
                <a:latin typeface="Arial"/>
                <a:cs typeface="Arial"/>
              </a:rPr>
              <a:t>ed</a:t>
            </a:r>
            <a:r>
              <a:rPr sz="2200" dirty="0">
                <a:latin typeface="Arial"/>
                <a:cs typeface="Arial"/>
              </a:rPr>
              <a:t>	</a:t>
            </a:r>
            <a:r>
              <a:rPr sz="2200" spc="-100" dirty="0">
                <a:latin typeface="Arial"/>
                <a:cs typeface="Arial"/>
              </a:rPr>
              <a:t>b</a:t>
            </a:r>
            <a:r>
              <a:rPr sz="2200" spc="-80" dirty="0">
                <a:latin typeface="Arial"/>
                <a:cs typeface="Arial"/>
              </a:rPr>
              <a:t>y</a:t>
            </a:r>
            <a:r>
              <a:rPr sz="2200" dirty="0">
                <a:latin typeface="Arial"/>
                <a:cs typeface="Arial"/>
              </a:rPr>
              <a:t>	</a:t>
            </a:r>
            <a:r>
              <a:rPr sz="2200" spc="-50" dirty="0">
                <a:latin typeface="Arial"/>
                <a:cs typeface="Arial"/>
              </a:rPr>
              <a:t>o</a:t>
            </a:r>
            <a:r>
              <a:rPr sz="2200" spc="-75" dirty="0">
                <a:latin typeface="Arial"/>
                <a:cs typeface="Arial"/>
              </a:rPr>
              <a:t>n</a:t>
            </a:r>
            <a:r>
              <a:rPr sz="2200" spc="-125" dirty="0">
                <a:latin typeface="Arial"/>
                <a:cs typeface="Arial"/>
              </a:rPr>
              <a:t>e</a:t>
            </a:r>
            <a:r>
              <a:rPr sz="2200" dirty="0">
                <a:latin typeface="Arial"/>
                <a:cs typeface="Arial"/>
              </a:rPr>
              <a:t>	</a:t>
            </a:r>
            <a:r>
              <a:rPr sz="2200" spc="-5" dirty="0">
                <a:latin typeface="Arial"/>
                <a:cs typeface="Arial"/>
              </a:rPr>
              <a:t>o</a:t>
            </a:r>
            <a:r>
              <a:rPr sz="2200" spc="-10" dirty="0">
                <a:latin typeface="Arial"/>
                <a:cs typeface="Arial"/>
              </a:rPr>
              <a:t>r</a:t>
            </a:r>
            <a:r>
              <a:rPr sz="2200" dirty="0">
                <a:latin typeface="Arial"/>
                <a:cs typeface="Arial"/>
              </a:rPr>
              <a:t>	</a:t>
            </a:r>
            <a:r>
              <a:rPr sz="2200" spc="-60" dirty="0">
                <a:latin typeface="Arial"/>
                <a:cs typeface="Arial"/>
              </a:rPr>
              <a:t>m</a:t>
            </a:r>
            <a:r>
              <a:rPr sz="2200" spc="-75" dirty="0">
                <a:latin typeface="Arial"/>
                <a:cs typeface="Arial"/>
              </a:rPr>
              <a:t>o</a:t>
            </a:r>
            <a:r>
              <a:rPr sz="2200" spc="5" dirty="0">
                <a:latin typeface="Arial"/>
                <a:cs typeface="Arial"/>
              </a:rPr>
              <a:t>r</a:t>
            </a:r>
            <a:r>
              <a:rPr sz="2200" spc="-125" dirty="0">
                <a:latin typeface="Arial"/>
                <a:cs typeface="Arial"/>
              </a:rPr>
              <a:t>e</a:t>
            </a:r>
            <a:r>
              <a:rPr sz="2200" dirty="0">
                <a:latin typeface="Arial"/>
                <a:cs typeface="Arial"/>
              </a:rPr>
              <a:t>	</a:t>
            </a:r>
            <a:r>
              <a:rPr sz="2200" spc="-15" dirty="0">
                <a:latin typeface="Arial"/>
                <a:cs typeface="Arial"/>
              </a:rPr>
              <a:t>l</a:t>
            </a:r>
            <a:r>
              <a:rPr sz="2200" spc="-50" dirty="0">
                <a:latin typeface="Arial"/>
                <a:cs typeface="Arial"/>
              </a:rPr>
              <a:t>o</a:t>
            </a:r>
            <a:r>
              <a:rPr sz="2200" spc="-35" dirty="0">
                <a:latin typeface="Arial"/>
                <a:cs typeface="Arial"/>
              </a:rPr>
              <a:t>w</a:t>
            </a:r>
            <a:r>
              <a:rPr sz="2200" spc="-45" dirty="0">
                <a:latin typeface="Arial"/>
                <a:cs typeface="Arial"/>
              </a:rPr>
              <a:t>er</a:t>
            </a:r>
            <a:r>
              <a:rPr sz="2200" dirty="0">
                <a:latin typeface="Arial"/>
                <a:cs typeface="Arial"/>
              </a:rPr>
              <a:t>	</a:t>
            </a:r>
            <a:r>
              <a:rPr sz="2200" spc="-35" dirty="0">
                <a:latin typeface="Arial"/>
                <a:cs typeface="Arial"/>
              </a:rPr>
              <a:t>l</a:t>
            </a:r>
            <a:r>
              <a:rPr sz="2200" spc="-105" dirty="0">
                <a:latin typeface="Arial"/>
                <a:cs typeface="Arial"/>
              </a:rPr>
              <a:t>e</a:t>
            </a:r>
            <a:r>
              <a:rPr sz="2200" spc="-120" dirty="0">
                <a:latin typeface="Arial"/>
                <a:cs typeface="Arial"/>
              </a:rPr>
              <a:t>v</a:t>
            </a:r>
            <a:r>
              <a:rPr sz="2200" spc="-145" dirty="0">
                <a:latin typeface="Arial"/>
                <a:cs typeface="Arial"/>
              </a:rPr>
              <a:t>e</a:t>
            </a:r>
            <a:r>
              <a:rPr sz="2200" spc="15" dirty="0">
                <a:latin typeface="Arial"/>
                <a:cs typeface="Arial"/>
              </a:rPr>
              <a:t>l</a:t>
            </a:r>
            <a:endParaRPr sz="2200">
              <a:latin typeface="Arial"/>
              <a:cs typeface="Arial"/>
            </a:endParaRPr>
          </a:p>
        </p:txBody>
      </p:sp>
      <p:sp>
        <p:nvSpPr>
          <p:cNvPr id="7" name="object 7"/>
          <p:cNvSpPr txBox="1"/>
          <p:nvPr/>
        </p:nvSpPr>
        <p:spPr>
          <a:xfrm>
            <a:off x="307340" y="3635400"/>
            <a:ext cx="8535670" cy="1669414"/>
          </a:xfrm>
          <a:prstGeom prst="rect">
            <a:avLst/>
          </a:prstGeom>
        </p:spPr>
        <p:txBody>
          <a:bodyPr vert="horz" wrap="square" lIns="0" tIns="70485" rIns="0" bIns="0" rtlCol="0">
            <a:spAutoFit/>
          </a:bodyPr>
          <a:lstStyle/>
          <a:p>
            <a:pPr marL="356870" indent="-344805">
              <a:lnSpc>
                <a:spcPct val="100000"/>
              </a:lnSpc>
              <a:spcBef>
                <a:spcPts val="555"/>
              </a:spcBef>
              <a:buFont typeface="Wingdings"/>
              <a:buChar char=""/>
              <a:tabLst>
                <a:tab pos="357505" algn="l"/>
              </a:tabLst>
            </a:pPr>
            <a:r>
              <a:rPr sz="2200" spc="-155" dirty="0">
                <a:latin typeface="Arial"/>
                <a:cs typeface="Arial"/>
              </a:rPr>
              <a:t>The</a:t>
            </a:r>
            <a:r>
              <a:rPr sz="2200" spc="160" dirty="0">
                <a:latin typeface="Arial"/>
                <a:cs typeface="Arial"/>
              </a:rPr>
              <a:t> </a:t>
            </a:r>
            <a:r>
              <a:rPr sz="2200" spc="-55" dirty="0">
                <a:latin typeface="Arial"/>
                <a:cs typeface="Arial"/>
              </a:rPr>
              <a:t>original</a:t>
            </a:r>
            <a:r>
              <a:rPr sz="2200" spc="160" dirty="0">
                <a:latin typeface="Arial"/>
                <a:cs typeface="Arial"/>
              </a:rPr>
              <a:t> </a:t>
            </a:r>
            <a:r>
              <a:rPr sz="2200" spc="-225" dirty="0">
                <a:latin typeface="Arial"/>
                <a:cs typeface="Arial"/>
              </a:rPr>
              <a:t>TCP/IP</a:t>
            </a:r>
            <a:r>
              <a:rPr sz="2200" spc="-210" dirty="0">
                <a:latin typeface="Arial"/>
                <a:cs typeface="Arial"/>
              </a:rPr>
              <a:t> </a:t>
            </a:r>
            <a:r>
              <a:rPr sz="2200" spc="-50" dirty="0">
                <a:latin typeface="Arial"/>
                <a:cs typeface="Arial"/>
              </a:rPr>
              <a:t>protocol</a:t>
            </a:r>
            <a:r>
              <a:rPr sz="2200" spc="190" dirty="0">
                <a:latin typeface="Arial"/>
                <a:cs typeface="Arial"/>
              </a:rPr>
              <a:t> </a:t>
            </a:r>
            <a:r>
              <a:rPr sz="2200" spc="-70" dirty="0">
                <a:latin typeface="Arial"/>
                <a:cs typeface="Arial"/>
              </a:rPr>
              <a:t>suite</a:t>
            </a:r>
            <a:r>
              <a:rPr sz="2200" spc="170" dirty="0">
                <a:latin typeface="Arial"/>
                <a:cs typeface="Arial"/>
              </a:rPr>
              <a:t> </a:t>
            </a:r>
            <a:r>
              <a:rPr sz="2200" spc="-145" dirty="0">
                <a:latin typeface="Arial"/>
                <a:cs typeface="Arial"/>
              </a:rPr>
              <a:t>was</a:t>
            </a:r>
            <a:r>
              <a:rPr sz="2200" spc="155" dirty="0">
                <a:latin typeface="Arial"/>
                <a:cs typeface="Arial"/>
              </a:rPr>
              <a:t> </a:t>
            </a:r>
            <a:r>
              <a:rPr sz="2200" spc="-65" dirty="0">
                <a:latin typeface="Arial"/>
                <a:cs typeface="Arial"/>
              </a:rPr>
              <a:t>defined</a:t>
            </a:r>
            <a:r>
              <a:rPr sz="2200" spc="160" dirty="0">
                <a:latin typeface="Arial"/>
                <a:cs typeface="Arial"/>
              </a:rPr>
              <a:t> </a:t>
            </a:r>
            <a:r>
              <a:rPr sz="2200" spc="-204" dirty="0">
                <a:latin typeface="Arial"/>
                <a:cs typeface="Arial"/>
              </a:rPr>
              <a:t>as</a:t>
            </a:r>
            <a:r>
              <a:rPr sz="2200" spc="190" dirty="0">
                <a:latin typeface="Arial"/>
                <a:cs typeface="Arial"/>
              </a:rPr>
              <a:t> </a:t>
            </a:r>
            <a:r>
              <a:rPr sz="2200" spc="-35" dirty="0">
                <a:latin typeface="Arial"/>
                <a:cs typeface="Arial"/>
              </a:rPr>
              <a:t>four</a:t>
            </a:r>
            <a:r>
              <a:rPr sz="2200" spc="180" dirty="0">
                <a:latin typeface="Arial"/>
                <a:cs typeface="Arial"/>
              </a:rPr>
              <a:t> </a:t>
            </a:r>
            <a:r>
              <a:rPr sz="2200" spc="-60" dirty="0">
                <a:latin typeface="Arial"/>
                <a:cs typeface="Arial"/>
              </a:rPr>
              <a:t>software</a:t>
            </a:r>
            <a:r>
              <a:rPr sz="2200" spc="170" dirty="0">
                <a:latin typeface="Arial"/>
                <a:cs typeface="Arial"/>
              </a:rPr>
              <a:t> </a:t>
            </a:r>
            <a:r>
              <a:rPr sz="2200" spc="-120" dirty="0">
                <a:latin typeface="Arial"/>
                <a:cs typeface="Arial"/>
              </a:rPr>
              <a:t>layers</a:t>
            </a:r>
            <a:endParaRPr sz="2200">
              <a:latin typeface="Arial"/>
              <a:cs typeface="Arial"/>
            </a:endParaRPr>
          </a:p>
          <a:p>
            <a:pPr marL="356870">
              <a:lnSpc>
                <a:spcPct val="100000"/>
              </a:lnSpc>
              <a:spcBef>
                <a:spcPts val="455"/>
              </a:spcBef>
            </a:pPr>
            <a:r>
              <a:rPr sz="2200" dirty="0">
                <a:latin typeface="Arial"/>
                <a:cs typeface="Arial"/>
              </a:rPr>
              <a:t>built </a:t>
            </a:r>
            <a:r>
              <a:rPr sz="2200" spc="-65" dirty="0">
                <a:latin typeface="Arial"/>
                <a:cs typeface="Arial"/>
              </a:rPr>
              <a:t>upon </a:t>
            </a:r>
            <a:r>
              <a:rPr sz="2200" spc="-20" dirty="0">
                <a:latin typeface="Arial"/>
                <a:cs typeface="Arial"/>
              </a:rPr>
              <a:t>the</a:t>
            </a:r>
            <a:r>
              <a:rPr sz="2200" spc="-365" dirty="0">
                <a:latin typeface="Arial"/>
                <a:cs typeface="Arial"/>
              </a:rPr>
              <a:t> </a:t>
            </a:r>
            <a:r>
              <a:rPr sz="2200" spc="-75" dirty="0">
                <a:latin typeface="Arial"/>
                <a:cs typeface="Arial"/>
              </a:rPr>
              <a:t>hardware.</a:t>
            </a:r>
            <a:endParaRPr sz="2200">
              <a:latin typeface="Arial"/>
              <a:cs typeface="Arial"/>
            </a:endParaRPr>
          </a:p>
          <a:p>
            <a:pPr marL="421005" indent="-408940">
              <a:lnSpc>
                <a:spcPct val="100000"/>
              </a:lnSpc>
              <a:spcBef>
                <a:spcPts val="990"/>
              </a:spcBef>
              <a:buFont typeface="Wingdings"/>
              <a:buChar char=""/>
              <a:tabLst>
                <a:tab pos="421005" algn="l"/>
                <a:tab pos="421640" algn="l"/>
              </a:tabLst>
            </a:pPr>
            <a:r>
              <a:rPr sz="2200" spc="-190" dirty="0">
                <a:latin typeface="Arial"/>
                <a:cs typeface="Arial"/>
              </a:rPr>
              <a:t>Today, </a:t>
            </a:r>
            <a:r>
              <a:rPr sz="2200" spc="-105" dirty="0">
                <a:latin typeface="Arial"/>
                <a:cs typeface="Arial"/>
              </a:rPr>
              <a:t>however, </a:t>
            </a:r>
            <a:r>
              <a:rPr sz="2200" spc="-229" dirty="0">
                <a:latin typeface="Arial"/>
                <a:cs typeface="Arial"/>
              </a:rPr>
              <a:t>TCP/IP </a:t>
            </a:r>
            <a:r>
              <a:rPr sz="2200" spc="-114" dirty="0">
                <a:latin typeface="Arial"/>
                <a:cs typeface="Arial"/>
              </a:rPr>
              <a:t>is </a:t>
            </a:r>
            <a:r>
              <a:rPr sz="2200" spc="-35" dirty="0">
                <a:latin typeface="Arial"/>
                <a:cs typeface="Arial"/>
              </a:rPr>
              <a:t>thought </a:t>
            </a:r>
            <a:r>
              <a:rPr sz="2200" spc="5" dirty="0">
                <a:latin typeface="Arial"/>
                <a:cs typeface="Arial"/>
              </a:rPr>
              <a:t>of </a:t>
            </a:r>
            <a:r>
              <a:rPr sz="2200" spc="-204" dirty="0">
                <a:latin typeface="Arial"/>
                <a:cs typeface="Arial"/>
              </a:rPr>
              <a:t>as </a:t>
            </a:r>
            <a:r>
              <a:rPr sz="2200" spc="-165" dirty="0">
                <a:latin typeface="Arial"/>
                <a:cs typeface="Arial"/>
              </a:rPr>
              <a:t>a </a:t>
            </a:r>
            <a:r>
              <a:rPr sz="2200" spc="-70" dirty="0">
                <a:latin typeface="Arial"/>
                <a:cs typeface="Arial"/>
              </a:rPr>
              <a:t>five-layer </a:t>
            </a:r>
            <a:r>
              <a:rPr sz="2200" spc="-65" dirty="0">
                <a:latin typeface="Arial"/>
                <a:cs typeface="Arial"/>
              </a:rPr>
              <a:t>model. </a:t>
            </a:r>
            <a:r>
              <a:rPr sz="2200" spc="-120" dirty="0">
                <a:latin typeface="Arial"/>
                <a:cs typeface="Arial"/>
              </a:rPr>
              <a:t>Figure</a:t>
            </a:r>
            <a:r>
              <a:rPr sz="2200" spc="-50" dirty="0">
                <a:latin typeface="Arial"/>
                <a:cs typeface="Arial"/>
              </a:rPr>
              <a:t> </a:t>
            </a:r>
            <a:r>
              <a:rPr sz="2200" spc="-90" dirty="0">
                <a:latin typeface="Arial"/>
                <a:cs typeface="Arial"/>
              </a:rPr>
              <a:t>2.4</a:t>
            </a:r>
            <a:endParaRPr sz="2200">
              <a:latin typeface="Arial"/>
              <a:cs typeface="Arial"/>
            </a:endParaRPr>
          </a:p>
          <a:p>
            <a:pPr marL="356870">
              <a:lnSpc>
                <a:spcPct val="100000"/>
              </a:lnSpc>
              <a:spcBef>
                <a:spcPts val="480"/>
              </a:spcBef>
            </a:pPr>
            <a:r>
              <a:rPr sz="2200" spc="-130" dirty="0">
                <a:latin typeface="Arial"/>
                <a:cs typeface="Arial"/>
              </a:rPr>
              <a:t>shows </a:t>
            </a:r>
            <a:r>
              <a:rPr sz="2200" spc="-15" dirty="0">
                <a:latin typeface="Arial"/>
                <a:cs typeface="Arial"/>
              </a:rPr>
              <a:t>both</a:t>
            </a:r>
            <a:r>
              <a:rPr sz="2200" spc="-195" dirty="0">
                <a:latin typeface="Arial"/>
                <a:cs typeface="Arial"/>
              </a:rPr>
              <a:t> </a:t>
            </a:r>
            <a:r>
              <a:rPr sz="2200" spc="-70" dirty="0">
                <a:latin typeface="Arial"/>
                <a:cs typeface="Arial"/>
              </a:rPr>
              <a:t>configurations.</a:t>
            </a:r>
            <a:endParaRPr sz="2200">
              <a:latin typeface="Arial"/>
              <a:cs typeface="Arial"/>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50898" y="609601"/>
            <a:ext cx="7054840" cy="5205412"/>
          </a:xfrm>
          <a:prstGeom prst="rect">
            <a:avLst/>
          </a:prstGeom>
        </p:spPr>
      </p:pic>
    </p:spTree>
    <p:extLst>
      <p:ext uri="{BB962C8B-B14F-4D97-AF65-F5344CB8AC3E}">
        <p14:creationId xmlns:p14="http://schemas.microsoft.com/office/powerpoint/2010/main" val="426495559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15DF5-3F2B-4905-AB8F-C48B312E474D}"/>
              </a:ext>
            </a:extLst>
          </p:cNvPr>
          <p:cNvSpPr>
            <a:spLocks noGrp="1"/>
          </p:cNvSpPr>
          <p:nvPr>
            <p:ph type="title"/>
          </p:nvPr>
        </p:nvSpPr>
        <p:spPr/>
        <p:txBody>
          <a:bodyPr/>
          <a:lstStyle/>
          <a:p>
            <a:endParaRPr lang="en-IN"/>
          </a:p>
        </p:txBody>
      </p:sp>
      <p:pic>
        <p:nvPicPr>
          <p:cNvPr id="10242" name="Picture 2">
            <a:extLst>
              <a:ext uri="{FF2B5EF4-FFF2-40B4-BE49-F238E27FC236}">
                <a16:creationId xmlns:a16="http://schemas.microsoft.com/office/drawing/2014/main" id="{42617A62-96EA-4DF7-BD0C-54ABBE3936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939" y="30480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59271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29CA-9266-4A9D-BC43-FC7D76FD81FB}"/>
              </a:ext>
            </a:extLst>
          </p:cNvPr>
          <p:cNvSpPr>
            <a:spLocks noGrp="1"/>
          </p:cNvSpPr>
          <p:nvPr>
            <p:ph type="title"/>
          </p:nvPr>
        </p:nvSpPr>
        <p:spPr/>
        <p:txBody>
          <a:bodyPr/>
          <a:lstStyle/>
          <a:p>
            <a:endParaRPr lang="en-IN"/>
          </a:p>
        </p:txBody>
      </p:sp>
      <p:pic>
        <p:nvPicPr>
          <p:cNvPr id="11266" name="Picture 2">
            <a:extLst>
              <a:ext uri="{FF2B5EF4-FFF2-40B4-BE49-F238E27FC236}">
                <a16:creationId xmlns:a16="http://schemas.microsoft.com/office/drawing/2014/main" id="{F55E82C5-8C50-4F75-9ED7-11A9A13DFC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93045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35531-8A8A-46BD-994D-1A3614FA1CF4}"/>
              </a:ext>
            </a:extLst>
          </p:cNvPr>
          <p:cNvSpPr>
            <a:spLocks noGrp="1"/>
          </p:cNvSpPr>
          <p:nvPr>
            <p:ph type="title"/>
          </p:nvPr>
        </p:nvSpPr>
        <p:spPr/>
        <p:txBody>
          <a:bodyPr/>
          <a:lstStyle/>
          <a:p>
            <a:endParaRPr lang="en-IN"/>
          </a:p>
        </p:txBody>
      </p:sp>
      <p:pic>
        <p:nvPicPr>
          <p:cNvPr id="12290" name="Picture 2">
            <a:extLst>
              <a:ext uri="{FF2B5EF4-FFF2-40B4-BE49-F238E27FC236}">
                <a16:creationId xmlns:a16="http://schemas.microsoft.com/office/drawing/2014/main" id="{2A5CB331-6AEE-4618-BA6D-D91B2A2303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65649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CDFC4-5301-48F9-9958-6A48EB2B13D2}"/>
              </a:ext>
            </a:extLst>
          </p:cNvPr>
          <p:cNvSpPr>
            <a:spLocks noGrp="1"/>
          </p:cNvSpPr>
          <p:nvPr>
            <p:ph type="title"/>
          </p:nvPr>
        </p:nvSpPr>
        <p:spPr/>
        <p:txBody>
          <a:bodyPr/>
          <a:lstStyle/>
          <a:p>
            <a:endParaRPr lang="en-IN"/>
          </a:p>
        </p:txBody>
      </p:sp>
      <p:pic>
        <p:nvPicPr>
          <p:cNvPr id="13314" name="Picture 2">
            <a:extLst>
              <a:ext uri="{FF2B5EF4-FFF2-40B4-BE49-F238E27FC236}">
                <a16:creationId xmlns:a16="http://schemas.microsoft.com/office/drawing/2014/main" id="{5545616D-E7F7-485B-95D8-DDC43156F3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97967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57287" y="1047750"/>
            <a:ext cx="6829425" cy="4762500"/>
          </a:xfrm>
          <a:prstGeom prst="rect">
            <a:avLst/>
          </a:prstGeom>
        </p:spPr>
      </p:pic>
    </p:spTree>
    <p:extLst>
      <p:ext uri="{BB962C8B-B14F-4D97-AF65-F5344CB8AC3E}">
        <p14:creationId xmlns:p14="http://schemas.microsoft.com/office/powerpoint/2010/main" val="381948138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89FC3-23ED-43EA-AF78-D2EB52CAE677}"/>
              </a:ext>
            </a:extLst>
          </p:cNvPr>
          <p:cNvSpPr>
            <a:spLocks noGrp="1"/>
          </p:cNvSpPr>
          <p:nvPr>
            <p:ph type="title"/>
          </p:nvPr>
        </p:nvSpPr>
        <p:spPr/>
        <p:txBody>
          <a:bodyPr/>
          <a:lstStyle/>
          <a:p>
            <a:endParaRPr lang="en-IN"/>
          </a:p>
        </p:txBody>
      </p:sp>
      <p:pic>
        <p:nvPicPr>
          <p:cNvPr id="14338" name="Picture 2">
            <a:extLst>
              <a:ext uri="{FF2B5EF4-FFF2-40B4-BE49-F238E27FC236}">
                <a16:creationId xmlns:a16="http://schemas.microsoft.com/office/drawing/2014/main" id="{343FF8F1-07F8-4FFF-A1D7-F2CE628787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86893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1609F-AA87-4204-8026-FFB114CFCEDE}"/>
              </a:ext>
            </a:extLst>
          </p:cNvPr>
          <p:cNvSpPr>
            <a:spLocks noGrp="1"/>
          </p:cNvSpPr>
          <p:nvPr>
            <p:ph type="title"/>
          </p:nvPr>
        </p:nvSpPr>
        <p:spPr/>
        <p:txBody>
          <a:bodyPr/>
          <a:lstStyle/>
          <a:p>
            <a:endParaRPr lang="en-IN"/>
          </a:p>
        </p:txBody>
      </p:sp>
      <p:pic>
        <p:nvPicPr>
          <p:cNvPr id="15362" name="Picture 2">
            <a:extLst>
              <a:ext uri="{FF2B5EF4-FFF2-40B4-BE49-F238E27FC236}">
                <a16:creationId xmlns:a16="http://schemas.microsoft.com/office/drawing/2014/main" id="{DF49B747-3803-4A39-8E44-6B070E05B1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93977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939" y="718185"/>
            <a:ext cx="8687435" cy="861774"/>
          </a:xfrm>
        </p:spPr>
        <p:txBody>
          <a:bodyPr/>
          <a:lstStyle/>
          <a:p>
            <a:r>
              <a:rPr lang="en-US" altLang="en-US" b="1" dirty="0">
                <a:effectLst>
                  <a:outerShdw blurRad="38100" dist="38100" dir="2700000" algn="tl">
                    <a:srgbClr val="C0C0C0"/>
                  </a:outerShdw>
                </a:effectLst>
                <a:latin typeface="Times" panose="02020603050405020304" pitchFamily="18" charset="0"/>
                <a:cs typeface="Times" panose="02020603050405020304" pitchFamily="18" charset="0"/>
                <a:sym typeface="Times" panose="02020603050405020304" pitchFamily="18" charset="0"/>
              </a:rPr>
              <a:t>CYCLIC CODES</a:t>
            </a:r>
            <a:br>
              <a:rPr lang="en-US" altLang="en-US" b="1" dirty="0">
                <a:effectLst>
                  <a:outerShdw blurRad="38100" dist="38100" dir="2700000" algn="tl">
                    <a:srgbClr val="C0C0C0"/>
                  </a:outerShdw>
                </a:effectLst>
                <a:latin typeface="Times" panose="02020603050405020304" pitchFamily="18" charset="0"/>
                <a:cs typeface="Times" panose="02020603050405020304" pitchFamily="18" charset="0"/>
                <a:sym typeface="Times" panose="02020603050405020304" pitchFamily="18" charset="0"/>
              </a:rPr>
            </a:br>
            <a:endParaRPr lang="en-US" dirty="0"/>
          </a:p>
        </p:txBody>
      </p:sp>
      <p:sp>
        <p:nvSpPr>
          <p:cNvPr id="3" name="Content Placeholder 2"/>
          <p:cNvSpPr>
            <a:spLocks noGrp="1"/>
          </p:cNvSpPr>
          <p:nvPr>
            <p:ph idx="1"/>
          </p:nvPr>
        </p:nvSpPr>
        <p:spPr>
          <a:xfrm>
            <a:off x="399346" y="2009451"/>
            <a:ext cx="6059309" cy="2492990"/>
          </a:xfrm>
        </p:spPr>
        <p:txBody>
          <a:bodyPr/>
          <a:lstStyle/>
          <a:p>
            <a:r>
              <a:rPr lang="en-US" altLang="en-US" b="1" i="1" dirty="0">
                <a:solidFill>
                  <a:srgbClr val="FF0000"/>
                </a:solidFill>
                <a:effectLst>
                  <a:outerShdw blurRad="38100" dist="38100" dir="2700000" algn="tl">
                    <a:srgbClr val="C0C0C0"/>
                  </a:outerShdw>
                </a:effectLst>
                <a:cs typeface="Times New Roman" panose="02020603050405020304" pitchFamily="18" charset="0"/>
              </a:rPr>
              <a:t>Cyclic codes</a:t>
            </a:r>
            <a:r>
              <a:rPr lang="en-US" altLang="en-US" b="1" i="1" dirty="0">
                <a:effectLst>
                  <a:outerShdw blurRad="38100" dist="38100" dir="2700000" algn="tl">
                    <a:srgbClr val="C0C0C0"/>
                  </a:outerShdw>
                </a:effectLst>
                <a:cs typeface="Times New Roman" panose="02020603050405020304" pitchFamily="18" charset="0"/>
              </a:rPr>
              <a:t> are special linear block codes with one extra property. In a cyclic code, if a </a:t>
            </a:r>
            <a:r>
              <a:rPr lang="en-US" altLang="en-US" b="1" i="1" dirty="0" err="1">
                <a:effectLst>
                  <a:outerShdw blurRad="38100" dist="38100" dir="2700000" algn="tl">
                    <a:srgbClr val="C0C0C0"/>
                  </a:outerShdw>
                </a:effectLst>
                <a:cs typeface="Times New Roman" panose="02020603050405020304" pitchFamily="18" charset="0"/>
              </a:rPr>
              <a:t>codeword</a:t>
            </a:r>
            <a:r>
              <a:rPr lang="en-US" altLang="en-US" b="1" i="1" dirty="0">
                <a:effectLst>
                  <a:outerShdw blurRad="38100" dist="38100" dir="2700000" algn="tl">
                    <a:srgbClr val="C0C0C0"/>
                  </a:outerShdw>
                </a:effectLst>
                <a:cs typeface="Times New Roman" panose="02020603050405020304" pitchFamily="18" charset="0"/>
              </a:rPr>
              <a:t> is cyclically shifted (rotated), the result is another </a:t>
            </a:r>
            <a:r>
              <a:rPr lang="en-US" altLang="en-US" b="1" i="1" dirty="0" err="1">
                <a:effectLst>
                  <a:outerShdw blurRad="38100" dist="38100" dir="2700000" algn="tl">
                    <a:srgbClr val="C0C0C0"/>
                  </a:outerShdw>
                </a:effectLst>
                <a:cs typeface="Times New Roman" panose="02020603050405020304" pitchFamily="18" charset="0"/>
              </a:rPr>
              <a:t>codeword</a:t>
            </a:r>
            <a:r>
              <a:rPr lang="en-US" altLang="en-US" b="1" i="1" dirty="0">
                <a:effectLst>
                  <a:outerShdw blurRad="38100" dist="38100" dir="2700000" algn="tl">
                    <a:srgbClr val="C0C0C0"/>
                  </a:outerShdw>
                </a:effectLst>
                <a:cs typeface="Times New Roman" panose="02020603050405020304" pitchFamily="18" charset="0"/>
              </a:rPr>
              <a:t>.</a:t>
            </a:r>
          </a:p>
          <a:p>
            <a:endParaRPr lang="en-US" dirty="0"/>
          </a:p>
        </p:txBody>
      </p:sp>
      <p:sp>
        <p:nvSpPr>
          <p:cNvPr id="4" name="Rectangle 8"/>
          <p:cNvSpPr>
            <a:spLocks/>
          </p:cNvSpPr>
          <p:nvPr/>
        </p:nvSpPr>
        <p:spPr bwMode="auto">
          <a:xfrm>
            <a:off x="1640991" y="4172515"/>
            <a:ext cx="359386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3333CC"/>
                </a:solidFill>
                <a:miter lim="800000"/>
                <a:headEnd/>
                <a:tailEnd/>
              </a14:hiddenLine>
            </a:ext>
          </a:extLst>
        </p:spPr>
        <p:txBody>
          <a:bodyPr wrap="none" lIns="0" tIns="0" rIns="30479" bIns="0">
            <a:spAutoFit/>
          </a:bodyPr>
          <a:lstStyle>
            <a:lvl1pPr marL="39688">
              <a:defRPr sz="1200">
                <a:solidFill>
                  <a:schemeClr val="tx1"/>
                </a:solidFill>
                <a:latin typeface="Times New Roman" panose="02020603050405020304" pitchFamily="18" charset="0"/>
              </a:defRPr>
            </a:lvl1pPr>
            <a:lvl2pPr>
              <a:defRPr sz="1200">
                <a:solidFill>
                  <a:schemeClr val="tx1"/>
                </a:solidFill>
                <a:latin typeface="Times New Roman" panose="02020603050405020304" pitchFamily="18" charset="0"/>
              </a:defRPr>
            </a:lvl2pPr>
            <a:lvl3pPr>
              <a:defRPr sz="1200">
                <a:solidFill>
                  <a:schemeClr val="tx1"/>
                </a:solidFill>
                <a:latin typeface="Times New Roman" panose="02020603050405020304" pitchFamily="18" charset="0"/>
              </a:defRPr>
            </a:lvl3pPr>
            <a:lvl4pPr>
              <a:defRPr sz="1200">
                <a:solidFill>
                  <a:schemeClr val="tx1"/>
                </a:solidFill>
                <a:latin typeface="Times New Roman" panose="02020603050405020304" pitchFamily="18" charset="0"/>
              </a:defRPr>
            </a:lvl4pPr>
            <a:lvl5pPr>
              <a:defRPr sz="1200">
                <a:solidFill>
                  <a:schemeClr val="tx1"/>
                </a:solidFill>
                <a:latin typeface="Times New Roman" panose="02020603050405020304" pitchFamily="18" charset="0"/>
              </a:defRPr>
            </a:lvl5pPr>
            <a:lvl6pPr fontAlgn="base">
              <a:spcBef>
                <a:spcPct val="0"/>
              </a:spcBef>
              <a:spcAft>
                <a:spcPct val="0"/>
              </a:spcAft>
              <a:defRPr sz="1200">
                <a:solidFill>
                  <a:schemeClr val="tx1"/>
                </a:solidFill>
                <a:latin typeface="Times New Roman" panose="02020603050405020304" pitchFamily="18" charset="0"/>
              </a:defRPr>
            </a:lvl6pPr>
            <a:lvl7pPr fontAlgn="base">
              <a:spcBef>
                <a:spcPct val="0"/>
              </a:spcBef>
              <a:spcAft>
                <a:spcPct val="0"/>
              </a:spcAft>
              <a:defRPr sz="1200">
                <a:solidFill>
                  <a:schemeClr val="tx1"/>
                </a:solidFill>
                <a:latin typeface="Times New Roman" panose="02020603050405020304" pitchFamily="18" charset="0"/>
              </a:defRPr>
            </a:lvl7pPr>
            <a:lvl8pPr fontAlgn="base">
              <a:spcBef>
                <a:spcPct val="0"/>
              </a:spcBef>
              <a:spcAft>
                <a:spcPct val="0"/>
              </a:spcAft>
              <a:defRPr sz="1200">
                <a:solidFill>
                  <a:schemeClr val="tx1"/>
                </a:solidFill>
                <a:latin typeface="Times New Roman" panose="02020603050405020304" pitchFamily="18" charset="0"/>
              </a:defRPr>
            </a:lvl8pPr>
            <a:lvl9pPr fontAlgn="base">
              <a:spcBef>
                <a:spcPct val="0"/>
              </a:spcBef>
              <a:spcAft>
                <a:spcPct val="0"/>
              </a:spcAft>
              <a:defRPr sz="1200">
                <a:solidFill>
                  <a:schemeClr val="tx1"/>
                </a:solidFill>
                <a:latin typeface="Times New Roman" panose="02020603050405020304" pitchFamily="18" charset="0"/>
              </a:defRPr>
            </a:lvl9pPr>
          </a:lstStyle>
          <a:p>
            <a:pPr algn="ctr" eaLnBrk="1" hangingPunct="1">
              <a:defRPr/>
            </a:pPr>
            <a:r>
              <a:rPr lang="en-US" altLang="en-US" sz="2100" b="1" i="1" u="sng" dirty="0">
                <a:solidFill>
                  <a:srgbClr val="FF0000"/>
                </a:solidFill>
                <a:effectLst>
                  <a:outerShdw blurRad="38100" dist="38100" dir="2700000" algn="tl">
                    <a:srgbClr val="C0C0C0"/>
                  </a:outerShdw>
                </a:effectLst>
                <a:cs typeface="Times New Roman" panose="02020603050405020304" pitchFamily="18" charset="0"/>
              </a:rPr>
              <a:t>Topics discussed in this section:</a:t>
            </a:r>
          </a:p>
        </p:txBody>
      </p:sp>
      <p:sp>
        <p:nvSpPr>
          <p:cNvPr id="5" name="Rectangle 7"/>
          <p:cNvSpPr>
            <a:spLocks/>
          </p:cNvSpPr>
          <p:nvPr/>
        </p:nvSpPr>
        <p:spPr bwMode="auto">
          <a:xfrm>
            <a:off x="1614358" y="4931933"/>
            <a:ext cx="5029200"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30479" bIns="0"/>
          <a:lstStyle>
            <a:lvl1pPr marL="39688">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1pPr>
            <a:lvl2pPr marL="742950" indent="-285750">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2pPr>
            <a:lvl3pPr marL="1143000" indent="-228600">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3pPr>
            <a:lvl4pPr marL="1600200" indent="-228600">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4pPr>
            <a:lvl5pPr marL="2057400" indent="-228600">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5pPr>
            <a:lvl6pPr marL="2514600" indent="-228600" eaLnBrk="0" fontAlgn="base" hangingPunct="0">
              <a:spcBef>
                <a:spcPct val="0"/>
              </a:spcBef>
              <a:spcAft>
                <a:spcPct val="0"/>
              </a:spcAft>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6pPr>
            <a:lvl7pPr marL="2971800" indent="-228600" eaLnBrk="0" fontAlgn="base" hangingPunct="0">
              <a:spcBef>
                <a:spcPct val="0"/>
              </a:spcBef>
              <a:spcAft>
                <a:spcPct val="0"/>
              </a:spcAft>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7pPr>
            <a:lvl8pPr marL="3429000" indent="-228600" eaLnBrk="0" fontAlgn="base" hangingPunct="0">
              <a:spcBef>
                <a:spcPct val="0"/>
              </a:spcBef>
              <a:spcAft>
                <a:spcPct val="0"/>
              </a:spcAft>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8pPr>
            <a:lvl9pPr marL="3886200" indent="-228600" eaLnBrk="0" fontAlgn="base" hangingPunct="0">
              <a:spcBef>
                <a:spcPct val="0"/>
              </a:spcBef>
              <a:spcAft>
                <a:spcPct val="0"/>
              </a:spcAft>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9pPr>
          </a:lstStyle>
          <a:p>
            <a:pPr eaLnBrk="1" hangingPunct="1"/>
            <a:r>
              <a:rPr lang="en-US" altLang="en-US" sz="1800" b="1" dirty="0">
                <a:solidFill>
                  <a:srgbClr val="0033CC"/>
                </a:solidFill>
                <a:cs typeface="Times New Roman" panose="02020603050405020304" pitchFamily="18" charset="0"/>
              </a:rPr>
              <a:t>Cyclic Redundancy Check</a:t>
            </a:r>
            <a:br>
              <a:rPr lang="en-US" altLang="en-US" sz="1800" b="1" dirty="0">
                <a:solidFill>
                  <a:srgbClr val="0033CC"/>
                </a:solidFill>
                <a:cs typeface="Times New Roman" panose="02020603050405020304" pitchFamily="18" charset="0"/>
              </a:rPr>
            </a:br>
            <a:r>
              <a:rPr lang="en-US" altLang="en-US" sz="1800" b="1" dirty="0">
                <a:solidFill>
                  <a:srgbClr val="0033CC"/>
                </a:solidFill>
                <a:cs typeface="Times New Roman" panose="02020603050405020304" pitchFamily="18" charset="0"/>
              </a:rPr>
              <a:t>Hardware Implementation</a:t>
            </a:r>
            <a:br>
              <a:rPr lang="en-US" altLang="en-US" sz="1800" b="1" dirty="0">
                <a:solidFill>
                  <a:srgbClr val="0033CC"/>
                </a:solidFill>
                <a:cs typeface="Times New Roman" panose="02020603050405020304" pitchFamily="18" charset="0"/>
              </a:rPr>
            </a:br>
            <a:r>
              <a:rPr lang="en-US" altLang="en-US" sz="1800" b="1" dirty="0">
                <a:solidFill>
                  <a:srgbClr val="0033CC"/>
                </a:solidFill>
                <a:cs typeface="Times New Roman" panose="02020603050405020304" pitchFamily="18" charset="0"/>
              </a:rPr>
              <a:t>Polynomials</a:t>
            </a:r>
            <a:br>
              <a:rPr lang="en-US" altLang="en-US" sz="1800" b="1" dirty="0">
                <a:solidFill>
                  <a:srgbClr val="0033CC"/>
                </a:solidFill>
                <a:cs typeface="Times New Roman" panose="02020603050405020304" pitchFamily="18" charset="0"/>
              </a:rPr>
            </a:br>
            <a:r>
              <a:rPr lang="en-US" altLang="en-US" sz="1800" b="1" dirty="0">
                <a:solidFill>
                  <a:srgbClr val="0033CC"/>
                </a:solidFill>
                <a:cs typeface="Times New Roman" panose="02020603050405020304" pitchFamily="18" charset="0"/>
              </a:rPr>
              <a:t>Cyclic Code Analysis</a:t>
            </a:r>
          </a:p>
          <a:p>
            <a:pPr eaLnBrk="1" hangingPunct="1"/>
            <a:r>
              <a:rPr lang="en-US" altLang="en-US" sz="1800" b="1" dirty="0">
                <a:solidFill>
                  <a:srgbClr val="0033CC"/>
                </a:solidFill>
                <a:cs typeface="Times New Roman" panose="02020603050405020304" pitchFamily="18" charset="0"/>
              </a:rPr>
              <a:t>Advantages of Cyclic Codes</a:t>
            </a:r>
            <a:br>
              <a:rPr lang="en-US" altLang="en-US" sz="1800" b="1" dirty="0">
                <a:solidFill>
                  <a:srgbClr val="0033CC"/>
                </a:solidFill>
                <a:cs typeface="Times New Roman" panose="02020603050405020304" pitchFamily="18" charset="0"/>
              </a:rPr>
            </a:br>
            <a:r>
              <a:rPr lang="en-US" altLang="en-US" sz="1800" b="1" dirty="0">
                <a:solidFill>
                  <a:srgbClr val="0033CC"/>
                </a:solidFill>
                <a:cs typeface="Times New Roman" panose="02020603050405020304" pitchFamily="18" charset="0"/>
              </a:rPr>
              <a:t>Other Cyclic Codes</a:t>
            </a:r>
          </a:p>
        </p:txBody>
      </p:sp>
    </p:spTree>
    <p:extLst>
      <p:ext uri="{BB962C8B-B14F-4D97-AF65-F5344CB8AC3E}">
        <p14:creationId xmlns:p14="http://schemas.microsoft.com/office/powerpoint/2010/main" val="414302411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p:cNvSpPr>
          <p:nvPr>
            <p:ph idx="1"/>
          </p:nvPr>
        </p:nvSpPr>
        <p:spPr bwMode="auto">
          <a:xfrm>
            <a:off x="426244" y="1453754"/>
            <a:ext cx="198483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30479" bIns="0">
            <a:spAutoFit/>
          </a:bodyPr>
          <a:lstStyle>
            <a:lvl1pPr marL="39688">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1pPr>
            <a:lvl2pPr marL="742950" indent="-285750">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2pPr>
            <a:lvl3pPr marL="1143000" indent="-228600">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3pPr>
            <a:lvl4pPr marL="1600200" indent="-228600">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4pPr>
            <a:lvl5pPr marL="2057400" indent="-228600">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5pPr>
            <a:lvl6pPr marL="2514600" indent="-228600" eaLnBrk="0" fontAlgn="base" hangingPunct="0">
              <a:spcBef>
                <a:spcPct val="0"/>
              </a:spcBef>
              <a:spcAft>
                <a:spcPct val="0"/>
              </a:spcAft>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6pPr>
            <a:lvl7pPr marL="2971800" indent="-228600" eaLnBrk="0" fontAlgn="base" hangingPunct="0">
              <a:spcBef>
                <a:spcPct val="0"/>
              </a:spcBef>
              <a:spcAft>
                <a:spcPct val="0"/>
              </a:spcAft>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7pPr>
            <a:lvl8pPr marL="3429000" indent="-228600" eaLnBrk="0" fontAlgn="base" hangingPunct="0">
              <a:spcBef>
                <a:spcPct val="0"/>
              </a:spcBef>
              <a:spcAft>
                <a:spcPct val="0"/>
              </a:spcAft>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8pPr>
            <a:lvl9pPr marL="3886200" indent="-228600" eaLnBrk="0" fontAlgn="base" hangingPunct="0">
              <a:spcBef>
                <a:spcPct val="0"/>
              </a:spcBef>
              <a:spcAft>
                <a:spcPct val="0"/>
              </a:spcAft>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9pPr>
          </a:lstStyle>
          <a:p>
            <a:pPr marL="0"/>
            <a:r>
              <a:rPr lang="en-US" altLang="en-US" sz="1500" dirty="0">
                <a:solidFill>
                  <a:schemeClr val="tx1"/>
                </a:solidFill>
                <a:cs typeface="Times New Roman" panose="02020603050405020304" pitchFamily="18" charset="0"/>
              </a:rPr>
              <a:t>A CRC code with C(7, 4)</a:t>
            </a:r>
          </a:p>
        </p:txBody>
      </p:sp>
      <p:pic>
        <p:nvPicPr>
          <p:cNvPr id="5" name="Picture 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6460" y="1758553"/>
            <a:ext cx="6554390" cy="3213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22228993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1140" y="69926"/>
            <a:ext cx="2656840" cy="391795"/>
          </a:xfrm>
          <a:prstGeom prst="rect">
            <a:avLst/>
          </a:prstGeom>
        </p:spPr>
        <p:txBody>
          <a:bodyPr vert="horz" wrap="square" lIns="0" tIns="12700" rIns="0" bIns="0" rtlCol="0">
            <a:spAutoFit/>
          </a:bodyPr>
          <a:lstStyle/>
          <a:p>
            <a:pPr marL="12700">
              <a:lnSpc>
                <a:spcPct val="100000"/>
              </a:lnSpc>
              <a:spcBef>
                <a:spcPts val="100"/>
              </a:spcBef>
            </a:pPr>
            <a:r>
              <a:rPr sz="2400" b="1" spc="-210" dirty="0">
                <a:solidFill>
                  <a:srgbClr val="1F487C"/>
                </a:solidFill>
                <a:latin typeface="Arial"/>
                <a:cs typeface="Arial"/>
              </a:rPr>
              <a:t>Layered</a:t>
            </a:r>
            <a:r>
              <a:rPr sz="2400" b="1" spc="-160" dirty="0">
                <a:solidFill>
                  <a:srgbClr val="1F487C"/>
                </a:solidFill>
                <a:latin typeface="Arial"/>
                <a:cs typeface="Arial"/>
              </a:rPr>
              <a:t> </a:t>
            </a:r>
            <a:r>
              <a:rPr sz="2400" b="1" spc="-150" dirty="0">
                <a:solidFill>
                  <a:srgbClr val="1F487C"/>
                </a:solidFill>
                <a:latin typeface="Arial"/>
                <a:cs typeface="Arial"/>
              </a:rPr>
              <a:t>Architecture</a:t>
            </a:r>
            <a:endParaRPr sz="2400">
              <a:latin typeface="Arial"/>
              <a:cs typeface="Arial"/>
            </a:endParaRPr>
          </a:p>
        </p:txBody>
      </p:sp>
      <p:sp>
        <p:nvSpPr>
          <p:cNvPr id="3" name="object 3"/>
          <p:cNvSpPr txBox="1"/>
          <p:nvPr/>
        </p:nvSpPr>
        <p:spPr>
          <a:xfrm>
            <a:off x="231140" y="498282"/>
            <a:ext cx="8535670" cy="2062480"/>
          </a:xfrm>
          <a:prstGeom prst="rect">
            <a:avLst/>
          </a:prstGeom>
        </p:spPr>
        <p:txBody>
          <a:bodyPr vert="horz" wrap="square" lIns="0" tIns="10795" rIns="0" bIns="0" rtlCol="0">
            <a:spAutoFit/>
          </a:bodyPr>
          <a:lstStyle/>
          <a:p>
            <a:pPr marL="356870" marR="5080" indent="-344805" algn="just">
              <a:lnSpc>
                <a:spcPct val="117600"/>
              </a:lnSpc>
              <a:spcBef>
                <a:spcPts val="85"/>
              </a:spcBef>
              <a:buFont typeface="Wingdings"/>
              <a:buChar char=""/>
              <a:tabLst>
                <a:tab pos="357505" algn="l"/>
              </a:tabLst>
            </a:pPr>
            <a:r>
              <a:rPr sz="2200" spc="-260" dirty="0">
                <a:latin typeface="Arial"/>
                <a:cs typeface="Arial"/>
              </a:rPr>
              <a:t>To </a:t>
            </a:r>
            <a:r>
              <a:rPr sz="2200" spc="-100" dirty="0">
                <a:latin typeface="Arial"/>
                <a:cs typeface="Arial"/>
              </a:rPr>
              <a:t>show </a:t>
            </a:r>
            <a:r>
              <a:rPr sz="2200" spc="-55" dirty="0">
                <a:latin typeface="Arial"/>
                <a:cs typeface="Arial"/>
              </a:rPr>
              <a:t>how </a:t>
            </a:r>
            <a:r>
              <a:rPr sz="2200" spc="-20" dirty="0">
                <a:latin typeface="Arial"/>
                <a:cs typeface="Arial"/>
              </a:rPr>
              <a:t>the </a:t>
            </a:r>
            <a:r>
              <a:rPr sz="2200" spc="-120" dirty="0">
                <a:latin typeface="Arial"/>
                <a:cs typeface="Arial"/>
              </a:rPr>
              <a:t>layers </a:t>
            </a:r>
            <a:r>
              <a:rPr sz="2200" spc="-40" dirty="0">
                <a:latin typeface="Arial"/>
                <a:cs typeface="Arial"/>
              </a:rPr>
              <a:t>in </a:t>
            </a:r>
            <a:r>
              <a:rPr sz="2200" spc="-20" dirty="0">
                <a:latin typeface="Arial"/>
                <a:cs typeface="Arial"/>
              </a:rPr>
              <a:t>the </a:t>
            </a:r>
            <a:r>
              <a:rPr sz="2200" spc="-225" dirty="0">
                <a:latin typeface="Arial"/>
                <a:cs typeface="Arial"/>
              </a:rPr>
              <a:t>TCP/IP </a:t>
            </a:r>
            <a:r>
              <a:rPr sz="2200" spc="-45" dirty="0">
                <a:latin typeface="Arial"/>
                <a:cs typeface="Arial"/>
              </a:rPr>
              <a:t>protocol </a:t>
            </a:r>
            <a:r>
              <a:rPr sz="2200" spc="-70" dirty="0">
                <a:latin typeface="Arial"/>
                <a:cs typeface="Arial"/>
              </a:rPr>
              <a:t>suite </a:t>
            </a:r>
            <a:r>
              <a:rPr sz="2200" spc="-95" dirty="0">
                <a:latin typeface="Arial"/>
                <a:cs typeface="Arial"/>
              </a:rPr>
              <a:t>are </a:t>
            </a:r>
            <a:r>
              <a:rPr sz="2200" spc="-80" dirty="0">
                <a:latin typeface="Arial"/>
                <a:cs typeface="Arial"/>
              </a:rPr>
              <a:t>involved </a:t>
            </a:r>
            <a:r>
              <a:rPr sz="2200" spc="-55" dirty="0">
                <a:latin typeface="Arial"/>
                <a:cs typeface="Arial"/>
              </a:rPr>
              <a:t>in  </a:t>
            </a:r>
            <a:r>
              <a:rPr sz="2200" spc="-75" dirty="0">
                <a:latin typeface="Arial"/>
                <a:cs typeface="Arial"/>
              </a:rPr>
              <a:t>communication </a:t>
            </a:r>
            <a:r>
              <a:rPr sz="2200" spc="-65" dirty="0">
                <a:latin typeface="Arial"/>
                <a:cs typeface="Arial"/>
              </a:rPr>
              <a:t>between </a:t>
            </a:r>
            <a:r>
              <a:rPr sz="2200" dirty="0">
                <a:latin typeface="Arial"/>
                <a:cs typeface="Arial"/>
              </a:rPr>
              <a:t>two </a:t>
            </a:r>
            <a:r>
              <a:rPr sz="2200" spc="-100" dirty="0">
                <a:latin typeface="Arial"/>
                <a:cs typeface="Arial"/>
              </a:rPr>
              <a:t>hosts, </a:t>
            </a:r>
            <a:r>
              <a:rPr sz="2200" spc="-80" dirty="0">
                <a:latin typeface="Arial"/>
                <a:cs typeface="Arial"/>
              </a:rPr>
              <a:t>we </a:t>
            </a:r>
            <a:r>
              <a:rPr sz="2200" spc="-155" dirty="0">
                <a:latin typeface="Arial"/>
                <a:cs typeface="Arial"/>
              </a:rPr>
              <a:t>assume </a:t>
            </a:r>
            <a:r>
              <a:rPr sz="2200" spc="-5" dirty="0">
                <a:latin typeface="Arial"/>
                <a:cs typeface="Arial"/>
              </a:rPr>
              <a:t>that </a:t>
            </a:r>
            <a:r>
              <a:rPr sz="2200" spc="-80" dirty="0">
                <a:latin typeface="Arial"/>
                <a:cs typeface="Arial"/>
              </a:rPr>
              <a:t>we </a:t>
            </a:r>
            <a:r>
              <a:rPr sz="2200" spc="-45" dirty="0">
                <a:latin typeface="Arial"/>
                <a:cs typeface="Arial"/>
              </a:rPr>
              <a:t>want </a:t>
            </a:r>
            <a:r>
              <a:rPr sz="2200" spc="10" dirty="0">
                <a:latin typeface="Arial"/>
                <a:cs typeface="Arial"/>
              </a:rPr>
              <a:t>to</a:t>
            </a:r>
            <a:r>
              <a:rPr sz="2200" spc="-400" dirty="0">
                <a:latin typeface="Arial"/>
                <a:cs typeface="Arial"/>
              </a:rPr>
              <a:t> </a:t>
            </a:r>
            <a:r>
              <a:rPr sz="2200" spc="-150" dirty="0">
                <a:latin typeface="Arial"/>
                <a:cs typeface="Arial"/>
              </a:rPr>
              <a:t>use </a:t>
            </a:r>
            <a:r>
              <a:rPr sz="2200" spc="-20" dirty="0">
                <a:latin typeface="Arial"/>
                <a:cs typeface="Arial"/>
              </a:rPr>
              <a:t>the  </a:t>
            </a:r>
            <a:r>
              <a:rPr sz="2200" spc="-65" dirty="0">
                <a:latin typeface="Arial"/>
                <a:cs typeface="Arial"/>
              </a:rPr>
              <a:t>suite </a:t>
            </a:r>
            <a:r>
              <a:rPr sz="2200" spc="-30" dirty="0">
                <a:latin typeface="Arial"/>
                <a:cs typeface="Arial"/>
              </a:rPr>
              <a:t>in </a:t>
            </a:r>
            <a:r>
              <a:rPr sz="2200" spc="-170" dirty="0">
                <a:latin typeface="Arial"/>
                <a:cs typeface="Arial"/>
              </a:rPr>
              <a:t>a </a:t>
            </a:r>
            <a:r>
              <a:rPr sz="2200" spc="-95" dirty="0">
                <a:latin typeface="Arial"/>
                <a:cs typeface="Arial"/>
              </a:rPr>
              <a:t>small </a:t>
            </a:r>
            <a:r>
              <a:rPr sz="2200" spc="-25" dirty="0">
                <a:latin typeface="Arial"/>
                <a:cs typeface="Arial"/>
              </a:rPr>
              <a:t>internet </a:t>
            </a:r>
            <a:r>
              <a:rPr sz="2200" spc="-114" dirty="0">
                <a:latin typeface="Arial"/>
                <a:cs typeface="Arial"/>
              </a:rPr>
              <a:t>made </a:t>
            </a:r>
            <a:r>
              <a:rPr sz="2200" spc="-70" dirty="0">
                <a:latin typeface="Arial"/>
                <a:cs typeface="Arial"/>
              </a:rPr>
              <a:t>up </a:t>
            </a:r>
            <a:r>
              <a:rPr sz="2200" spc="5" dirty="0">
                <a:latin typeface="Arial"/>
                <a:cs typeface="Arial"/>
              </a:rPr>
              <a:t>of </a:t>
            </a:r>
            <a:r>
              <a:rPr sz="2200" spc="-45" dirty="0">
                <a:latin typeface="Arial"/>
                <a:cs typeface="Arial"/>
              </a:rPr>
              <a:t>three </a:t>
            </a:r>
            <a:r>
              <a:rPr sz="2200" spc="-225" dirty="0">
                <a:latin typeface="Arial"/>
                <a:cs typeface="Arial"/>
              </a:rPr>
              <a:t>LANs </a:t>
            </a:r>
            <a:r>
              <a:rPr sz="2200" spc="-85" dirty="0">
                <a:latin typeface="Arial"/>
                <a:cs typeface="Arial"/>
              </a:rPr>
              <a:t>(links), </a:t>
            </a:r>
            <a:r>
              <a:rPr sz="2200" spc="-135" dirty="0">
                <a:latin typeface="Arial"/>
                <a:cs typeface="Arial"/>
              </a:rPr>
              <a:t>each </a:t>
            </a:r>
            <a:r>
              <a:rPr sz="2200" spc="10" dirty="0">
                <a:latin typeface="Arial"/>
                <a:cs typeface="Arial"/>
              </a:rPr>
              <a:t>with </a:t>
            </a:r>
            <a:r>
              <a:rPr sz="2200" spc="-170" dirty="0">
                <a:latin typeface="Arial"/>
                <a:cs typeface="Arial"/>
              </a:rPr>
              <a:t>a </a:t>
            </a:r>
            <a:r>
              <a:rPr sz="2200" spc="-45" dirty="0">
                <a:latin typeface="Arial"/>
                <a:cs typeface="Arial"/>
              </a:rPr>
              <a:t>link-  </a:t>
            </a:r>
            <a:r>
              <a:rPr sz="2200" spc="-85" dirty="0">
                <a:latin typeface="Arial"/>
                <a:cs typeface="Arial"/>
              </a:rPr>
              <a:t>layer</a:t>
            </a:r>
            <a:r>
              <a:rPr sz="2200" spc="-160" dirty="0">
                <a:latin typeface="Arial"/>
                <a:cs typeface="Arial"/>
              </a:rPr>
              <a:t> </a:t>
            </a:r>
            <a:r>
              <a:rPr sz="2200" spc="-65" dirty="0">
                <a:latin typeface="Arial"/>
                <a:cs typeface="Arial"/>
              </a:rPr>
              <a:t>switch.</a:t>
            </a:r>
            <a:endParaRPr sz="2200">
              <a:latin typeface="Arial"/>
              <a:cs typeface="Arial"/>
            </a:endParaRPr>
          </a:p>
          <a:p>
            <a:pPr marL="356870" indent="-344805" algn="just">
              <a:lnSpc>
                <a:spcPct val="100000"/>
              </a:lnSpc>
              <a:spcBef>
                <a:spcPts val="990"/>
              </a:spcBef>
              <a:buFont typeface="Wingdings"/>
              <a:buChar char=""/>
              <a:tabLst>
                <a:tab pos="357505" algn="l"/>
              </a:tabLst>
            </a:pPr>
            <a:r>
              <a:rPr sz="2200" spc="-155" dirty="0">
                <a:latin typeface="Arial"/>
                <a:cs typeface="Arial"/>
              </a:rPr>
              <a:t>We </a:t>
            </a:r>
            <a:r>
              <a:rPr sz="2200" spc="-114" dirty="0">
                <a:latin typeface="Arial"/>
                <a:cs typeface="Arial"/>
              </a:rPr>
              <a:t>also </a:t>
            </a:r>
            <a:r>
              <a:rPr sz="2200" spc="-155" dirty="0">
                <a:latin typeface="Arial"/>
                <a:cs typeface="Arial"/>
              </a:rPr>
              <a:t>assume </a:t>
            </a:r>
            <a:r>
              <a:rPr sz="2200" spc="-5" dirty="0">
                <a:latin typeface="Arial"/>
                <a:cs typeface="Arial"/>
              </a:rPr>
              <a:t>that </a:t>
            </a:r>
            <a:r>
              <a:rPr sz="2200" spc="-20" dirty="0">
                <a:latin typeface="Arial"/>
                <a:cs typeface="Arial"/>
              </a:rPr>
              <a:t>the</a:t>
            </a:r>
            <a:r>
              <a:rPr sz="2200" spc="-455" dirty="0">
                <a:latin typeface="Arial"/>
                <a:cs typeface="Arial"/>
              </a:rPr>
              <a:t> </a:t>
            </a:r>
            <a:r>
              <a:rPr sz="2200" spc="-85" dirty="0">
                <a:latin typeface="Arial"/>
                <a:cs typeface="Arial"/>
              </a:rPr>
              <a:t>links </a:t>
            </a:r>
            <a:r>
              <a:rPr sz="2200" spc="-95" dirty="0">
                <a:latin typeface="Arial"/>
                <a:cs typeface="Arial"/>
              </a:rPr>
              <a:t>are </a:t>
            </a:r>
            <a:r>
              <a:rPr sz="2200" spc="-85" dirty="0">
                <a:latin typeface="Arial"/>
                <a:cs typeface="Arial"/>
              </a:rPr>
              <a:t>connected </a:t>
            </a:r>
            <a:r>
              <a:rPr sz="2200" spc="-90" dirty="0">
                <a:latin typeface="Arial"/>
                <a:cs typeface="Arial"/>
              </a:rPr>
              <a:t>by </a:t>
            </a:r>
            <a:r>
              <a:rPr sz="2200" spc="-85" dirty="0">
                <a:latin typeface="Arial"/>
                <a:cs typeface="Arial"/>
              </a:rPr>
              <a:t>one </a:t>
            </a:r>
            <a:r>
              <a:rPr sz="2200" spc="-20" dirty="0">
                <a:latin typeface="Arial"/>
                <a:cs typeface="Arial"/>
              </a:rPr>
              <a:t>router</a:t>
            </a:r>
            <a:endParaRPr sz="2200">
              <a:latin typeface="Arial"/>
              <a:cs typeface="Arial"/>
            </a:endParaRPr>
          </a:p>
        </p:txBody>
      </p:sp>
      <p:sp>
        <p:nvSpPr>
          <p:cNvPr id="4" name="object 4"/>
          <p:cNvSpPr/>
          <p:nvPr/>
        </p:nvSpPr>
        <p:spPr>
          <a:xfrm>
            <a:off x="966751" y="2912320"/>
            <a:ext cx="7436874" cy="348080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Grp="1"/>
          </p:cNvSpPr>
          <p:nvPr>
            <p:ph type="title"/>
          </p:nvPr>
        </p:nvSpPr>
        <p:spPr bwMode="auto">
          <a:xfrm>
            <a:off x="628650" y="1503530"/>
            <a:ext cx="23025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30479" bIns="0">
            <a:spAutoFit/>
          </a:bodyPr>
          <a:lstStyle>
            <a:lvl1pPr marL="39688">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1pPr>
            <a:lvl2pPr marL="742950" indent="-285750">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2pPr>
            <a:lvl3pPr marL="1143000" indent="-228600">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3pPr>
            <a:lvl4pPr marL="1600200" indent="-228600">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4pPr>
            <a:lvl5pPr marL="2057400" indent="-228600">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5pPr>
            <a:lvl6pPr marL="2514600" indent="-228600" eaLnBrk="0" fontAlgn="base" hangingPunct="0">
              <a:spcBef>
                <a:spcPct val="0"/>
              </a:spcBef>
              <a:spcAft>
                <a:spcPct val="0"/>
              </a:spcAft>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6pPr>
            <a:lvl7pPr marL="2971800" indent="-228600" eaLnBrk="0" fontAlgn="base" hangingPunct="0">
              <a:spcBef>
                <a:spcPct val="0"/>
              </a:spcBef>
              <a:spcAft>
                <a:spcPct val="0"/>
              </a:spcAft>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7pPr>
            <a:lvl8pPr marL="3429000" indent="-228600" eaLnBrk="0" fontAlgn="base" hangingPunct="0">
              <a:spcBef>
                <a:spcPct val="0"/>
              </a:spcBef>
              <a:spcAft>
                <a:spcPct val="0"/>
              </a:spcAft>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8pPr>
            <a:lvl9pPr marL="3886200" indent="-228600" eaLnBrk="0" fontAlgn="base" hangingPunct="0">
              <a:spcBef>
                <a:spcPct val="0"/>
              </a:spcBef>
              <a:spcAft>
                <a:spcPct val="0"/>
              </a:spcAft>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9pPr>
          </a:lstStyle>
          <a:p>
            <a:pPr eaLnBrk="1" hangingPunct="1"/>
            <a:r>
              <a:rPr lang="en-US" altLang="en-US" b="1" dirty="0">
                <a:solidFill>
                  <a:srgbClr val="3333CC"/>
                </a:solidFill>
                <a:cs typeface="Times New Roman" panose="02020603050405020304" pitchFamily="18" charset="0"/>
              </a:rPr>
              <a:t>  </a:t>
            </a:r>
            <a:r>
              <a:rPr lang="en-US" altLang="en-US" sz="1500" b="1" i="1" dirty="0">
                <a:solidFill>
                  <a:schemeClr val="tx1"/>
                </a:solidFill>
                <a:cs typeface="Times New Roman" panose="02020603050405020304" pitchFamily="18" charset="0"/>
              </a:rPr>
              <a:t>CRC encoder and decoder</a:t>
            </a:r>
          </a:p>
        </p:txBody>
      </p:sp>
      <p:pic>
        <p:nvPicPr>
          <p:cNvPr id="5" name="Picture 6"/>
          <p:cNvPicPr>
            <a:picLocks noGrp="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768206" y="2458288"/>
            <a:ext cx="6216669" cy="326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102256075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Grp="1"/>
          </p:cNvSpPr>
          <p:nvPr>
            <p:ph type="title"/>
          </p:nvPr>
        </p:nvSpPr>
        <p:spPr bwMode="auto">
          <a:xfrm>
            <a:off x="628651" y="1503530"/>
            <a:ext cx="22063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30479" bIns="0">
            <a:spAutoFit/>
          </a:bodyPr>
          <a:lstStyle>
            <a:lvl1pPr marL="39688">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1pPr>
            <a:lvl2pPr marL="742950" indent="-285750">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2pPr>
            <a:lvl3pPr marL="1143000" indent="-228600">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3pPr>
            <a:lvl4pPr marL="1600200" indent="-228600">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4pPr>
            <a:lvl5pPr marL="2057400" indent="-228600">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5pPr>
            <a:lvl6pPr marL="2514600" indent="-228600" eaLnBrk="0" fontAlgn="base" hangingPunct="0">
              <a:spcBef>
                <a:spcPct val="0"/>
              </a:spcBef>
              <a:spcAft>
                <a:spcPct val="0"/>
              </a:spcAft>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6pPr>
            <a:lvl7pPr marL="2971800" indent="-228600" eaLnBrk="0" fontAlgn="base" hangingPunct="0">
              <a:spcBef>
                <a:spcPct val="0"/>
              </a:spcBef>
              <a:spcAft>
                <a:spcPct val="0"/>
              </a:spcAft>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7pPr>
            <a:lvl8pPr marL="3429000" indent="-228600" eaLnBrk="0" fontAlgn="base" hangingPunct="0">
              <a:spcBef>
                <a:spcPct val="0"/>
              </a:spcBef>
              <a:spcAft>
                <a:spcPct val="0"/>
              </a:spcAft>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8pPr>
            <a:lvl9pPr marL="3886200" indent="-228600" eaLnBrk="0" fontAlgn="base" hangingPunct="0">
              <a:spcBef>
                <a:spcPct val="0"/>
              </a:spcBef>
              <a:spcAft>
                <a:spcPct val="0"/>
              </a:spcAft>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9pPr>
          </a:lstStyle>
          <a:p>
            <a:pPr eaLnBrk="1" hangingPunct="1"/>
            <a:r>
              <a:rPr lang="en-US" altLang="en-US" b="1" dirty="0">
                <a:solidFill>
                  <a:srgbClr val="3333CC"/>
                </a:solidFill>
                <a:cs typeface="Times New Roman" panose="02020603050405020304" pitchFamily="18" charset="0"/>
              </a:rPr>
              <a:t>  </a:t>
            </a:r>
            <a:r>
              <a:rPr lang="en-US" altLang="en-US" sz="1500" b="1" i="1" dirty="0">
                <a:solidFill>
                  <a:schemeClr val="tx1"/>
                </a:solidFill>
                <a:cs typeface="Times New Roman" panose="02020603050405020304" pitchFamily="18" charset="0"/>
              </a:rPr>
              <a:t>Division in CRC encoder</a:t>
            </a:r>
          </a:p>
        </p:txBody>
      </p:sp>
      <p:pic>
        <p:nvPicPr>
          <p:cNvPr id="5" name="Picture 6"/>
          <p:cNvPicPr>
            <a:picLocks noGrp="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8651" y="2226469"/>
            <a:ext cx="5521226" cy="326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123616524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Grp="1"/>
          </p:cNvSpPr>
          <p:nvPr>
            <p:ph type="title"/>
          </p:nvPr>
        </p:nvSpPr>
        <p:spPr bwMode="auto">
          <a:xfrm>
            <a:off x="116204" y="1395889"/>
            <a:ext cx="520238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30479" bIns="0">
            <a:spAutoFit/>
          </a:bodyPr>
          <a:lstStyle>
            <a:lvl1pPr marL="39688">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1pPr>
            <a:lvl2pPr marL="742950" indent="-285750">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2pPr>
            <a:lvl3pPr marL="1143000" indent="-228600">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3pPr>
            <a:lvl4pPr marL="1600200" indent="-228600">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4pPr>
            <a:lvl5pPr marL="2057400" indent="-228600">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5pPr>
            <a:lvl6pPr marL="2514600" indent="-228600" eaLnBrk="0" fontAlgn="base" hangingPunct="0">
              <a:spcBef>
                <a:spcPct val="0"/>
              </a:spcBef>
              <a:spcAft>
                <a:spcPct val="0"/>
              </a:spcAft>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6pPr>
            <a:lvl7pPr marL="2971800" indent="-228600" eaLnBrk="0" fontAlgn="base" hangingPunct="0">
              <a:spcBef>
                <a:spcPct val="0"/>
              </a:spcBef>
              <a:spcAft>
                <a:spcPct val="0"/>
              </a:spcAft>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7pPr>
            <a:lvl8pPr marL="3429000" indent="-228600" eaLnBrk="0" fontAlgn="base" hangingPunct="0">
              <a:spcBef>
                <a:spcPct val="0"/>
              </a:spcBef>
              <a:spcAft>
                <a:spcPct val="0"/>
              </a:spcAft>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8pPr>
            <a:lvl9pPr marL="3886200" indent="-228600" eaLnBrk="0" fontAlgn="base" hangingPunct="0">
              <a:spcBef>
                <a:spcPct val="0"/>
              </a:spcBef>
              <a:spcAft>
                <a:spcPct val="0"/>
              </a:spcAft>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9pPr>
          </a:lstStyle>
          <a:p>
            <a:pPr eaLnBrk="1" hangingPunct="1"/>
            <a:r>
              <a:rPr lang="en-US" altLang="en-US" b="1" dirty="0">
                <a:solidFill>
                  <a:srgbClr val="3333CC"/>
                </a:solidFill>
                <a:cs typeface="Times New Roman" panose="02020603050405020304" pitchFamily="18" charset="0"/>
              </a:rPr>
              <a:t>Figure 10.16  </a:t>
            </a:r>
            <a:r>
              <a:rPr lang="en-US" altLang="en-US" sz="1500" b="1" i="1" dirty="0">
                <a:solidFill>
                  <a:schemeClr val="tx1"/>
                </a:solidFill>
                <a:cs typeface="Times New Roman" panose="02020603050405020304" pitchFamily="18" charset="0"/>
              </a:rPr>
              <a:t>Division in the CRC decoder for two cases</a:t>
            </a:r>
          </a:p>
        </p:txBody>
      </p:sp>
      <p:pic>
        <p:nvPicPr>
          <p:cNvPr id="5" name="Picture 6"/>
          <p:cNvPicPr>
            <a:picLocks noGrp="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28651" y="2226469"/>
            <a:ext cx="6693798" cy="326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4128601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Grp="1"/>
          </p:cNvSpPr>
          <p:nvPr>
            <p:ph type="title"/>
          </p:nvPr>
        </p:nvSpPr>
        <p:spPr bwMode="auto">
          <a:xfrm>
            <a:off x="116205" y="1395889"/>
            <a:ext cx="50052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30479" bIns="0">
            <a:spAutoFit/>
          </a:bodyPr>
          <a:lstStyle>
            <a:lvl1pPr marL="39688">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1pPr>
            <a:lvl2pPr marL="742950" indent="-285750">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2pPr>
            <a:lvl3pPr marL="1143000" indent="-228600">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3pPr>
            <a:lvl4pPr marL="1600200" indent="-228600">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4pPr>
            <a:lvl5pPr marL="2057400" indent="-228600">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5pPr>
            <a:lvl6pPr marL="2514600" indent="-228600" eaLnBrk="0" fontAlgn="base" hangingPunct="0">
              <a:spcBef>
                <a:spcPct val="0"/>
              </a:spcBef>
              <a:spcAft>
                <a:spcPct val="0"/>
              </a:spcAft>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6pPr>
            <a:lvl7pPr marL="2971800" indent="-228600" eaLnBrk="0" fontAlgn="base" hangingPunct="0">
              <a:spcBef>
                <a:spcPct val="0"/>
              </a:spcBef>
              <a:spcAft>
                <a:spcPct val="0"/>
              </a:spcAft>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7pPr>
            <a:lvl8pPr marL="3429000" indent="-228600" eaLnBrk="0" fontAlgn="base" hangingPunct="0">
              <a:spcBef>
                <a:spcPct val="0"/>
              </a:spcBef>
              <a:spcAft>
                <a:spcPct val="0"/>
              </a:spcAft>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8pPr>
            <a:lvl9pPr marL="3886200" indent="-228600" eaLnBrk="0" fontAlgn="base" hangingPunct="0">
              <a:spcBef>
                <a:spcPct val="0"/>
              </a:spcBef>
              <a:spcAft>
                <a:spcPct val="0"/>
              </a:spcAft>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9pPr>
          </a:lstStyle>
          <a:p>
            <a:pPr eaLnBrk="1" hangingPunct="1"/>
            <a:r>
              <a:rPr lang="en-US" altLang="en-US" b="1" dirty="0">
                <a:solidFill>
                  <a:srgbClr val="3333CC"/>
                </a:solidFill>
                <a:cs typeface="Times New Roman" panose="02020603050405020304" pitchFamily="18" charset="0"/>
              </a:rPr>
              <a:t>Figure 10.17  </a:t>
            </a:r>
            <a:r>
              <a:rPr lang="en-US" altLang="en-US" sz="1500" b="1" i="1" dirty="0">
                <a:solidFill>
                  <a:schemeClr val="tx1"/>
                </a:solidFill>
                <a:cs typeface="Times New Roman" panose="02020603050405020304" pitchFamily="18" charset="0"/>
              </a:rPr>
              <a:t>Hardwired design of the divisor in CRC</a:t>
            </a:r>
          </a:p>
        </p:txBody>
      </p:sp>
      <p:pic>
        <p:nvPicPr>
          <p:cNvPr id="5" name="Picture 6"/>
          <p:cNvPicPr>
            <a:picLocks noGrp="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8650" y="2341445"/>
            <a:ext cx="7886700" cy="303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108400619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Grp="1"/>
          </p:cNvSpPr>
          <p:nvPr>
            <p:ph type="title"/>
          </p:nvPr>
        </p:nvSpPr>
        <p:spPr bwMode="auto">
          <a:xfrm>
            <a:off x="116204" y="1395889"/>
            <a:ext cx="49346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30479" bIns="0">
            <a:spAutoFit/>
          </a:bodyPr>
          <a:lstStyle>
            <a:lvl1pPr marL="39688">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1pPr>
            <a:lvl2pPr marL="742950" indent="-285750">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2pPr>
            <a:lvl3pPr marL="1143000" indent="-228600">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3pPr>
            <a:lvl4pPr marL="1600200" indent="-228600">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4pPr>
            <a:lvl5pPr marL="2057400" indent="-228600">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5pPr>
            <a:lvl6pPr marL="2514600" indent="-228600" eaLnBrk="0" fontAlgn="base" hangingPunct="0">
              <a:spcBef>
                <a:spcPct val="0"/>
              </a:spcBef>
              <a:spcAft>
                <a:spcPct val="0"/>
              </a:spcAft>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6pPr>
            <a:lvl7pPr marL="2971800" indent="-228600" eaLnBrk="0" fontAlgn="base" hangingPunct="0">
              <a:spcBef>
                <a:spcPct val="0"/>
              </a:spcBef>
              <a:spcAft>
                <a:spcPct val="0"/>
              </a:spcAft>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7pPr>
            <a:lvl8pPr marL="3429000" indent="-228600" eaLnBrk="0" fontAlgn="base" hangingPunct="0">
              <a:spcBef>
                <a:spcPct val="0"/>
              </a:spcBef>
              <a:spcAft>
                <a:spcPct val="0"/>
              </a:spcAft>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8pPr>
            <a:lvl9pPr marL="3886200" indent="-228600" eaLnBrk="0" fontAlgn="base" hangingPunct="0">
              <a:spcBef>
                <a:spcPct val="0"/>
              </a:spcBef>
              <a:spcAft>
                <a:spcPct val="0"/>
              </a:spcAft>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9pPr>
          </a:lstStyle>
          <a:p>
            <a:pPr eaLnBrk="1" hangingPunct="1"/>
            <a:r>
              <a:rPr lang="en-US" altLang="en-US" b="1" dirty="0">
                <a:solidFill>
                  <a:srgbClr val="3333CC"/>
                </a:solidFill>
                <a:cs typeface="Times New Roman" panose="02020603050405020304" pitchFamily="18" charset="0"/>
              </a:rPr>
              <a:t>Figure 10.18  </a:t>
            </a:r>
            <a:r>
              <a:rPr lang="en-US" altLang="en-US" sz="1500" b="1" i="1" dirty="0">
                <a:solidFill>
                  <a:schemeClr val="tx1"/>
                </a:solidFill>
                <a:cs typeface="Times New Roman" panose="02020603050405020304" pitchFamily="18" charset="0"/>
              </a:rPr>
              <a:t>Simulation of division in CRC encoder</a:t>
            </a:r>
          </a:p>
        </p:txBody>
      </p:sp>
      <p:pic>
        <p:nvPicPr>
          <p:cNvPr id="5" name="Picture 6"/>
          <p:cNvPicPr>
            <a:picLocks noGrp="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28651" y="2226469"/>
            <a:ext cx="5894162" cy="326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218442940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2460" y="1536268"/>
            <a:ext cx="8079079" cy="3739485"/>
          </a:xfrm>
        </p:spPr>
        <p:txBody>
          <a:bodyPr/>
          <a:lstStyle/>
          <a:p>
            <a:r>
              <a:rPr lang="en-US" altLang="en-US" dirty="0"/>
              <a:t>We can use a polynomial to represent a binary word.</a:t>
            </a:r>
          </a:p>
          <a:p>
            <a:r>
              <a:rPr lang="en-US" altLang="en-US" dirty="0"/>
              <a:t>Each bit from right to left is mapped onto a power term.</a:t>
            </a:r>
          </a:p>
          <a:p>
            <a:r>
              <a:rPr lang="en-US" altLang="en-US" dirty="0"/>
              <a:t>The rightmost bit represents the “0” power term. The bit next to it the “1” power term, etc.</a:t>
            </a:r>
          </a:p>
          <a:p>
            <a:r>
              <a:rPr lang="en-US" altLang="en-US" dirty="0"/>
              <a:t>If the bit is of value zero, the power term is deleted from the expression.</a:t>
            </a:r>
          </a:p>
          <a:p>
            <a:endParaRPr lang="en-US" dirty="0"/>
          </a:p>
        </p:txBody>
      </p:sp>
      <p:sp>
        <p:nvSpPr>
          <p:cNvPr id="4" name="Rectangle 2"/>
          <p:cNvSpPr>
            <a:spLocks noGrp="1"/>
          </p:cNvSpPr>
          <p:nvPr>
            <p:ph type="title"/>
          </p:nvPr>
        </p:nvSpPr>
        <p:spPr bwMode="auto">
          <a:xfrm>
            <a:off x="154939" y="718185"/>
            <a:ext cx="8687435" cy="500137"/>
          </a:xfrm>
          <a:noFill/>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spAutoFit/>
          </a:bodyPr>
          <a:lstStyle/>
          <a:p>
            <a:pPr eaLnBrk="1" hangingPunct="1"/>
            <a:r>
              <a:rPr lang="en-US" altLang="en-US"/>
              <a:t>Using Polynomials</a:t>
            </a:r>
          </a:p>
        </p:txBody>
      </p:sp>
    </p:spTree>
    <p:extLst>
      <p:ext uri="{BB962C8B-B14F-4D97-AF65-F5344CB8AC3E}">
        <p14:creationId xmlns:p14="http://schemas.microsoft.com/office/powerpoint/2010/main" val="41156096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Grp="1"/>
          </p:cNvSpPr>
          <p:nvPr>
            <p:ph type="title"/>
          </p:nvPr>
        </p:nvSpPr>
        <p:spPr bwMode="auto">
          <a:xfrm>
            <a:off x="116205" y="1395889"/>
            <a:ext cx="44121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30479" bIns="0">
            <a:spAutoFit/>
          </a:bodyPr>
          <a:lstStyle>
            <a:lvl1pPr marL="39688">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1pPr>
            <a:lvl2pPr marL="742950" indent="-285750">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2pPr>
            <a:lvl3pPr marL="1143000" indent="-228600">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3pPr>
            <a:lvl4pPr marL="1600200" indent="-228600">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4pPr>
            <a:lvl5pPr marL="2057400" indent="-228600">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5pPr>
            <a:lvl6pPr marL="2514600" indent="-228600" eaLnBrk="0" fontAlgn="base" hangingPunct="0">
              <a:spcBef>
                <a:spcPct val="0"/>
              </a:spcBef>
              <a:spcAft>
                <a:spcPct val="0"/>
              </a:spcAft>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6pPr>
            <a:lvl7pPr marL="2971800" indent="-228600" eaLnBrk="0" fontAlgn="base" hangingPunct="0">
              <a:spcBef>
                <a:spcPct val="0"/>
              </a:spcBef>
              <a:spcAft>
                <a:spcPct val="0"/>
              </a:spcAft>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7pPr>
            <a:lvl8pPr marL="3429000" indent="-228600" eaLnBrk="0" fontAlgn="base" hangingPunct="0">
              <a:spcBef>
                <a:spcPct val="0"/>
              </a:spcBef>
              <a:spcAft>
                <a:spcPct val="0"/>
              </a:spcAft>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8pPr>
            <a:lvl9pPr marL="3886200" indent="-228600" eaLnBrk="0" fontAlgn="base" hangingPunct="0">
              <a:spcBef>
                <a:spcPct val="0"/>
              </a:spcBef>
              <a:spcAft>
                <a:spcPct val="0"/>
              </a:spcAft>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9pPr>
          </a:lstStyle>
          <a:p>
            <a:pPr eaLnBrk="1" hangingPunct="1"/>
            <a:r>
              <a:rPr lang="en-US" altLang="en-US" b="1" dirty="0">
                <a:solidFill>
                  <a:srgbClr val="3333CC"/>
                </a:solidFill>
                <a:cs typeface="Times New Roman" panose="02020603050405020304" pitchFamily="18" charset="0"/>
              </a:rPr>
              <a:t>Figure 10.22  </a:t>
            </a:r>
            <a:r>
              <a:rPr lang="en-US" altLang="en-US" sz="1500" b="1" i="1" dirty="0">
                <a:solidFill>
                  <a:schemeClr val="tx1"/>
                </a:solidFill>
                <a:cs typeface="Times New Roman" panose="02020603050405020304" pitchFamily="18" charset="0"/>
              </a:rPr>
              <a:t>CRC division using polynomials</a:t>
            </a:r>
          </a:p>
        </p:txBody>
      </p:sp>
      <p:pic>
        <p:nvPicPr>
          <p:cNvPr id="5" name="Picture 6"/>
          <p:cNvPicPr>
            <a:picLocks noGrp="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56765" y="1936695"/>
            <a:ext cx="4629314" cy="241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302240099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Grp="1"/>
          </p:cNvSpPr>
          <p:nvPr>
            <p:ph type="title"/>
          </p:nvPr>
        </p:nvSpPr>
        <p:spPr bwMode="auto">
          <a:xfrm>
            <a:off x="116204" y="1395889"/>
            <a:ext cx="70602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30479" bIns="0">
            <a:spAutoFit/>
          </a:bodyPr>
          <a:lstStyle>
            <a:lvl1pPr marL="39688">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1pPr>
            <a:lvl2pPr marL="742950" indent="-285750">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2pPr>
            <a:lvl3pPr marL="1143000" indent="-228600">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3pPr>
            <a:lvl4pPr marL="1600200" indent="-228600">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4pPr>
            <a:lvl5pPr marL="2057400" indent="-228600">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5pPr>
            <a:lvl6pPr marL="2514600" indent="-228600" eaLnBrk="0" fontAlgn="base" hangingPunct="0">
              <a:spcBef>
                <a:spcPct val="0"/>
              </a:spcBef>
              <a:spcAft>
                <a:spcPct val="0"/>
              </a:spcAft>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6pPr>
            <a:lvl7pPr marL="2971800" indent="-228600" eaLnBrk="0" fontAlgn="base" hangingPunct="0">
              <a:spcBef>
                <a:spcPct val="0"/>
              </a:spcBef>
              <a:spcAft>
                <a:spcPct val="0"/>
              </a:spcAft>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7pPr>
            <a:lvl8pPr marL="3429000" indent="-228600" eaLnBrk="0" fontAlgn="base" hangingPunct="0">
              <a:spcBef>
                <a:spcPct val="0"/>
              </a:spcBef>
              <a:spcAft>
                <a:spcPct val="0"/>
              </a:spcAft>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8pPr>
            <a:lvl9pPr marL="3886200" indent="-228600" eaLnBrk="0" fontAlgn="base" hangingPunct="0">
              <a:spcBef>
                <a:spcPct val="0"/>
              </a:spcBef>
              <a:spcAft>
                <a:spcPct val="0"/>
              </a:spcAft>
              <a:defRPr sz="2400">
                <a:solidFill>
                  <a:srgbClr val="000000"/>
                </a:solidFill>
                <a:latin typeface="Times New Roman" panose="02020603050405020304" pitchFamily="18" charset="0"/>
                <a:ea typeface="ヒラギノ明朝 ProN W3" pitchFamily="-32" charset="-128"/>
                <a:sym typeface="Times New Roman" panose="02020603050405020304" pitchFamily="18" charset="0"/>
              </a:defRPr>
            </a:lvl9pPr>
          </a:lstStyle>
          <a:p>
            <a:pPr eaLnBrk="1" hangingPunct="1"/>
            <a:r>
              <a:rPr lang="en-US" altLang="en-US" b="1">
                <a:solidFill>
                  <a:srgbClr val="3333CC"/>
                </a:solidFill>
                <a:cs typeface="Times New Roman" panose="02020603050405020304" pitchFamily="18" charset="0"/>
              </a:rPr>
              <a:t>Figure 10.23  </a:t>
            </a:r>
            <a:r>
              <a:rPr lang="en-US" altLang="en-US" sz="1500" b="1" i="1">
                <a:solidFill>
                  <a:schemeClr val="tx1"/>
                </a:solidFill>
                <a:cs typeface="Times New Roman" panose="02020603050405020304" pitchFamily="18" charset="0"/>
              </a:rPr>
              <a:t>Representation of two isolated single-bit errors using polynomials</a:t>
            </a:r>
          </a:p>
        </p:txBody>
      </p:sp>
      <p:pic>
        <p:nvPicPr>
          <p:cNvPr id="5" name="Picture 6"/>
          <p:cNvPicPr>
            <a:picLocks noGrp="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3750" y="2676580"/>
            <a:ext cx="5361260" cy="12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6" name="Rectangle 5"/>
          <p:cNvSpPr/>
          <p:nvPr/>
        </p:nvSpPr>
        <p:spPr>
          <a:xfrm>
            <a:off x="973750" y="4242749"/>
            <a:ext cx="6695619" cy="507831"/>
          </a:xfrm>
          <a:prstGeom prst="rect">
            <a:avLst/>
          </a:prstGeom>
        </p:spPr>
        <p:txBody>
          <a:bodyPr wrap="square">
            <a:spAutoFit/>
          </a:bodyPr>
          <a:lstStyle/>
          <a:p>
            <a:r>
              <a:rPr lang="en-US" altLang="en-US" sz="1350" b="1" dirty="0">
                <a:latin typeface="Arial" panose="020B0604020202020204" pitchFamily="34" charset="0"/>
                <a:cs typeface="Arial" panose="020B0604020202020204" pitchFamily="34" charset="0"/>
                <a:sym typeface="Arial" panose="020B0604020202020204" pitchFamily="34" charset="0"/>
              </a:rPr>
              <a:t>NOTE: If a generator cannot divide </a:t>
            </a:r>
            <a:r>
              <a:rPr lang="en-US" altLang="en-US" sz="1350" b="1" dirty="0" err="1">
                <a:latin typeface="Arial" panose="020B0604020202020204" pitchFamily="34" charset="0"/>
                <a:cs typeface="Arial" panose="020B0604020202020204" pitchFamily="34" charset="0"/>
                <a:sym typeface="Arial" panose="020B0604020202020204" pitchFamily="34" charset="0"/>
              </a:rPr>
              <a:t>x</a:t>
            </a:r>
            <a:r>
              <a:rPr lang="en-US" altLang="en-US" sz="1350" b="1" baseline="30000" dirty="0" err="1">
                <a:latin typeface="Arial" panose="020B0604020202020204" pitchFamily="34" charset="0"/>
                <a:cs typeface="Arial" panose="020B0604020202020204" pitchFamily="34" charset="0"/>
                <a:sym typeface="Arial" panose="020B0604020202020204" pitchFamily="34" charset="0"/>
              </a:rPr>
              <a:t>t</a:t>
            </a:r>
            <a:r>
              <a:rPr lang="en-US" altLang="en-US" sz="1350" b="1" dirty="0">
                <a:latin typeface="Arial" panose="020B0604020202020204" pitchFamily="34" charset="0"/>
                <a:cs typeface="Arial" panose="020B0604020202020204" pitchFamily="34" charset="0"/>
                <a:sym typeface="Arial" panose="020B0604020202020204" pitchFamily="34" charset="0"/>
              </a:rPr>
              <a:t> + 1 (t between 0 and n – 1),</a:t>
            </a:r>
          </a:p>
          <a:p>
            <a:r>
              <a:rPr lang="en-US" altLang="en-US" sz="1350" b="1" dirty="0">
                <a:latin typeface="Arial" panose="020B0604020202020204" pitchFamily="34" charset="0"/>
                <a:cs typeface="Arial" panose="020B0604020202020204" pitchFamily="34" charset="0"/>
                <a:sym typeface="Arial" panose="020B0604020202020204" pitchFamily="34" charset="0"/>
              </a:rPr>
              <a:t>then all isolated double errors can be detected.</a:t>
            </a:r>
          </a:p>
        </p:txBody>
      </p:sp>
    </p:spTree>
    <p:extLst>
      <p:ext uri="{BB962C8B-B14F-4D97-AF65-F5344CB8AC3E}">
        <p14:creationId xmlns:p14="http://schemas.microsoft.com/office/powerpoint/2010/main" val="308892642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84235-12E7-472E-8AA5-AC9653FED569}"/>
              </a:ext>
            </a:extLst>
          </p:cNvPr>
          <p:cNvSpPr>
            <a:spLocks noGrp="1"/>
          </p:cNvSpPr>
          <p:nvPr>
            <p:ph type="title"/>
          </p:nvPr>
        </p:nvSpPr>
        <p:spPr/>
        <p:txBody>
          <a:bodyPr/>
          <a:lstStyle/>
          <a:p>
            <a:endParaRPr lang="en-IN"/>
          </a:p>
        </p:txBody>
      </p:sp>
      <p:pic>
        <p:nvPicPr>
          <p:cNvPr id="5122" name="Picture 2">
            <a:extLst>
              <a:ext uri="{FF2B5EF4-FFF2-40B4-BE49-F238E27FC236}">
                <a16:creationId xmlns:a16="http://schemas.microsoft.com/office/drawing/2014/main" id="{0405A386-03DE-4E8E-B1AD-759B97CD5B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295400"/>
            <a:ext cx="7056000"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83963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E152A5-FC1C-422C-9DE1-45E28061BE80}"/>
              </a:ext>
            </a:extLst>
          </p:cNvPr>
          <p:cNvSpPr txBox="1"/>
          <p:nvPr/>
        </p:nvSpPr>
        <p:spPr>
          <a:xfrm>
            <a:off x="228600" y="538321"/>
            <a:ext cx="8305800" cy="6319679"/>
          </a:xfrm>
          <a:prstGeom prst="rect">
            <a:avLst/>
          </a:prstGeom>
          <a:noFill/>
        </p:spPr>
        <p:txBody>
          <a:bodyPr wrap="square">
            <a:spAutoFit/>
          </a:bodyPr>
          <a:lstStyle/>
          <a:p>
            <a:pPr algn="l">
              <a:lnSpc>
                <a:spcPct val="150000"/>
              </a:lnSpc>
            </a:pPr>
            <a:r>
              <a:rPr lang="en-US" sz="2000" b="1" i="0" dirty="0">
                <a:solidFill>
                  <a:srgbClr val="FF0000"/>
                </a:solidFill>
                <a:effectLst/>
                <a:latin typeface="Arial" panose="020B0604020202020204" pitchFamily="34" charset="0"/>
              </a:rPr>
              <a:t>Simplex Protocol</a:t>
            </a:r>
          </a:p>
          <a:p>
            <a:pPr algn="just">
              <a:lnSpc>
                <a:spcPct val="150000"/>
              </a:lnSpc>
            </a:pPr>
            <a:r>
              <a:rPr lang="en-US" b="0" i="0" dirty="0">
                <a:solidFill>
                  <a:srgbClr val="000000"/>
                </a:solidFill>
                <a:effectLst/>
                <a:latin typeface="Arial" panose="020B0604020202020204" pitchFamily="34" charset="0"/>
              </a:rPr>
              <a:t>The Simplex protocol is hypothetical protocol designed for unidirectional data transmission over an ideal channel, i.e. a channel through which transmission can never go wrong. It has distinct procedures for sender and receiver. The sender simply sends all its data available onto the channel as soon as they are available its buffer. The receiver is assumed to process all incoming data instantly. It is hypothetical since it does not handle flow control or error control.</a:t>
            </a:r>
          </a:p>
          <a:p>
            <a:pPr algn="just">
              <a:lnSpc>
                <a:spcPct val="150000"/>
              </a:lnSpc>
            </a:pPr>
            <a:endParaRPr lang="en-US" b="0" i="0" dirty="0">
              <a:solidFill>
                <a:srgbClr val="000000"/>
              </a:solidFill>
              <a:effectLst/>
              <a:latin typeface="Arial" panose="020B0604020202020204" pitchFamily="34" charset="0"/>
            </a:endParaRPr>
          </a:p>
          <a:p>
            <a:pPr algn="l">
              <a:lnSpc>
                <a:spcPct val="150000"/>
              </a:lnSpc>
            </a:pPr>
            <a:r>
              <a:rPr lang="en-US" b="1" i="0" dirty="0">
                <a:solidFill>
                  <a:srgbClr val="FF0000"/>
                </a:solidFill>
                <a:effectLst/>
                <a:latin typeface="Arial" panose="020B0604020202020204" pitchFamily="34" charset="0"/>
              </a:rPr>
              <a:t>Stop – and – Wait Protocol</a:t>
            </a:r>
          </a:p>
          <a:p>
            <a:pPr algn="just">
              <a:lnSpc>
                <a:spcPct val="150000"/>
              </a:lnSpc>
            </a:pPr>
            <a:r>
              <a:rPr lang="en-US" b="0" i="0" dirty="0">
                <a:solidFill>
                  <a:srgbClr val="000000"/>
                </a:solidFill>
                <a:effectLst/>
                <a:latin typeface="Arial" panose="020B0604020202020204" pitchFamily="34" charset="0"/>
              </a:rPr>
              <a:t>Stop – and – Wait protocol is for noiseless channel too. It provides unidirectional data transmission without any error control facilities. However, it provides for flow control so that a fast sender does not drown a slow receiver. The receiver has a finite buffer size with finite processing speed. The sender can send a frame only when it has received indication from the receiver that it is available for further data processing.</a:t>
            </a:r>
          </a:p>
        </p:txBody>
      </p:sp>
    </p:spTree>
    <p:extLst>
      <p:ext uri="{BB962C8B-B14F-4D97-AF65-F5344CB8AC3E}">
        <p14:creationId xmlns:p14="http://schemas.microsoft.com/office/powerpoint/2010/main" val="2712549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46750" y="404374"/>
            <a:ext cx="7885310" cy="569162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9F910927-FCD3-4E67-BC79-2CE759458DA3}"/>
              </a:ext>
            </a:extLst>
          </p:cNvPr>
          <p:cNvSpPr>
            <a:spLocks noGrp="1" noChangeArrowheads="1"/>
          </p:cNvSpPr>
          <p:nvPr>
            <p:ph type="title"/>
          </p:nvPr>
        </p:nvSpPr>
        <p:spPr/>
        <p:txBody>
          <a:bodyPr/>
          <a:lstStyle/>
          <a:p>
            <a:r>
              <a:rPr lang="en-US" altLang="en-US"/>
              <a:t>Stop and Wait</a:t>
            </a:r>
          </a:p>
        </p:txBody>
      </p:sp>
      <p:sp>
        <p:nvSpPr>
          <p:cNvPr id="57347" name="Rectangle 3">
            <a:extLst>
              <a:ext uri="{FF2B5EF4-FFF2-40B4-BE49-F238E27FC236}">
                <a16:creationId xmlns:a16="http://schemas.microsoft.com/office/drawing/2014/main" id="{7E0FA689-2E07-4FF9-A3D7-AE533277E0C5}"/>
              </a:ext>
            </a:extLst>
          </p:cNvPr>
          <p:cNvSpPr>
            <a:spLocks noGrp="1" noChangeArrowheads="1"/>
          </p:cNvSpPr>
          <p:nvPr>
            <p:ph type="body" idx="1"/>
          </p:nvPr>
        </p:nvSpPr>
        <p:spPr/>
        <p:txBody>
          <a:bodyPr/>
          <a:lstStyle/>
          <a:p>
            <a:r>
              <a:rPr lang="en-US" altLang="en-US"/>
              <a:t>Source transmits single frame</a:t>
            </a:r>
          </a:p>
          <a:p>
            <a:r>
              <a:rPr lang="en-US" altLang="en-US"/>
              <a:t>Wait for ACK</a:t>
            </a:r>
          </a:p>
          <a:p>
            <a:r>
              <a:rPr lang="en-US" altLang="en-US"/>
              <a:t>If received frame damaged, discard it</a:t>
            </a:r>
          </a:p>
          <a:p>
            <a:pPr lvl="1"/>
            <a:r>
              <a:rPr lang="en-US" altLang="en-US"/>
              <a:t>Transmitter has timeout</a:t>
            </a:r>
          </a:p>
          <a:p>
            <a:pPr lvl="1"/>
            <a:r>
              <a:rPr lang="en-US" altLang="en-US"/>
              <a:t>If no ACK within timeout, retransmit</a:t>
            </a:r>
          </a:p>
          <a:p>
            <a:r>
              <a:rPr lang="en-US" altLang="en-US"/>
              <a:t>If ACK damaged,transmitter will not recognize it</a:t>
            </a:r>
          </a:p>
          <a:p>
            <a:pPr lvl="1"/>
            <a:r>
              <a:rPr lang="en-US" altLang="en-US"/>
              <a:t>Transmitter will retransmit</a:t>
            </a:r>
          </a:p>
          <a:p>
            <a:pPr lvl="1"/>
            <a:r>
              <a:rPr lang="en-US" altLang="en-US"/>
              <a:t>Receive gets two copies of frame</a:t>
            </a:r>
          </a:p>
          <a:p>
            <a:pPr lvl="1"/>
            <a:r>
              <a:rPr lang="en-US" altLang="en-US"/>
              <a:t>Use ACK0 and ACK1</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3E3DAA3F-D1A5-4AAA-9C51-F414EC1B44E8}"/>
              </a:ext>
            </a:extLst>
          </p:cNvPr>
          <p:cNvSpPr>
            <a:spLocks noGrp="1" noChangeArrowheads="1"/>
          </p:cNvSpPr>
          <p:nvPr>
            <p:ph type="title"/>
          </p:nvPr>
        </p:nvSpPr>
        <p:spPr/>
        <p:txBody>
          <a:bodyPr/>
          <a:lstStyle/>
          <a:p>
            <a:r>
              <a:rPr lang="en-US" altLang="en-US"/>
              <a:t>Stop and Wait -</a:t>
            </a:r>
            <a:br>
              <a:rPr lang="en-US" altLang="en-US"/>
            </a:br>
            <a:r>
              <a:rPr lang="en-US" altLang="en-US"/>
              <a:t>Diagram</a:t>
            </a:r>
          </a:p>
        </p:txBody>
      </p:sp>
      <p:pic>
        <p:nvPicPr>
          <p:cNvPr id="58372" name="Picture 4">
            <a:extLst>
              <a:ext uri="{FF2B5EF4-FFF2-40B4-BE49-F238E27FC236}">
                <a16:creationId xmlns:a16="http://schemas.microsoft.com/office/drawing/2014/main" id="{33976245-6D53-4EAF-A175-D09AFAD09D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8725"/>
          <a:stretch>
            <a:fillRect/>
          </a:stretch>
        </p:blipFill>
        <p:spPr bwMode="auto">
          <a:xfrm>
            <a:off x="5208588" y="0"/>
            <a:ext cx="3478212"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02D488C6-3C82-4BFF-8E49-DC75950991F4}"/>
              </a:ext>
            </a:extLst>
          </p:cNvPr>
          <p:cNvSpPr>
            <a:spLocks noGrp="1" noChangeArrowheads="1"/>
          </p:cNvSpPr>
          <p:nvPr>
            <p:ph type="title"/>
          </p:nvPr>
        </p:nvSpPr>
        <p:spPr/>
        <p:txBody>
          <a:bodyPr/>
          <a:lstStyle/>
          <a:p>
            <a:r>
              <a:rPr lang="en-US" altLang="en-US"/>
              <a:t>Stop and Wait - Pros and Cons</a:t>
            </a:r>
          </a:p>
        </p:txBody>
      </p:sp>
      <p:sp>
        <p:nvSpPr>
          <p:cNvPr id="59395" name="Rectangle 3">
            <a:extLst>
              <a:ext uri="{FF2B5EF4-FFF2-40B4-BE49-F238E27FC236}">
                <a16:creationId xmlns:a16="http://schemas.microsoft.com/office/drawing/2014/main" id="{45163846-D40C-4A7A-BA32-23104D12CE0A}"/>
              </a:ext>
            </a:extLst>
          </p:cNvPr>
          <p:cNvSpPr>
            <a:spLocks noGrp="1" noChangeArrowheads="1"/>
          </p:cNvSpPr>
          <p:nvPr>
            <p:ph type="body" idx="1"/>
          </p:nvPr>
        </p:nvSpPr>
        <p:spPr/>
        <p:txBody>
          <a:bodyPr/>
          <a:lstStyle/>
          <a:p>
            <a:r>
              <a:rPr lang="en-US" altLang="en-US"/>
              <a:t>Simple</a:t>
            </a:r>
          </a:p>
          <a:p>
            <a:r>
              <a:rPr lang="en-US" altLang="en-US"/>
              <a:t>Inefficient</a:t>
            </a:r>
          </a:p>
          <a:p>
            <a:endParaRPr lang="en-US" altLang="en-US"/>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F9E1668-0D8D-415B-A6A6-EAFCC7047439}"/>
              </a:ext>
            </a:extLst>
          </p:cNvPr>
          <p:cNvSpPr txBox="1"/>
          <p:nvPr/>
        </p:nvSpPr>
        <p:spPr>
          <a:xfrm>
            <a:off x="306069" y="457200"/>
            <a:ext cx="8531861" cy="3365024"/>
          </a:xfrm>
          <a:prstGeom prst="rect">
            <a:avLst/>
          </a:prstGeom>
          <a:noFill/>
        </p:spPr>
        <p:txBody>
          <a:bodyPr wrap="square">
            <a:spAutoFit/>
          </a:bodyPr>
          <a:lstStyle/>
          <a:p>
            <a:pPr algn="l">
              <a:lnSpc>
                <a:spcPct val="150000"/>
              </a:lnSpc>
            </a:pPr>
            <a:r>
              <a:rPr lang="en-US" b="1" i="0" dirty="0">
                <a:effectLst/>
                <a:latin typeface="Arial" panose="020B0604020202020204" pitchFamily="34" charset="0"/>
              </a:rPr>
              <a:t>Stop – and – Wait ARQ</a:t>
            </a:r>
          </a:p>
          <a:p>
            <a:pPr algn="just">
              <a:lnSpc>
                <a:spcPct val="150000"/>
              </a:lnSpc>
            </a:pPr>
            <a:r>
              <a:rPr lang="en-US" b="0" i="0" dirty="0">
                <a:solidFill>
                  <a:srgbClr val="000000"/>
                </a:solidFill>
                <a:effectLst/>
                <a:latin typeface="Arial" panose="020B0604020202020204" pitchFamily="34" charset="0"/>
              </a:rPr>
              <a:t>Stop – and – wait Automatic Repeat Request (Stop – and – Wait ARQ) is a variation of the above protocol with added error control mechanisms, appropriate for noisy channels. The sender keeps a copy of the sent frame. It then waits for a finite time to receive a positive acknowledgement from receiver. If the timer expires or a negative acknowledgement is received, the frame is retransmitted. If a positive acknowledgement is received then the next frame is sent.</a:t>
            </a:r>
          </a:p>
          <a:p>
            <a:pPr algn="just">
              <a:lnSpc>
                <a:spcPct val="150000"/>
              </a:lnSpc>
            </a:pPr>
            <a:endParaRPr lang="en-US"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5697819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C054B-7A51-45FD-BEE1-6DF8F00B0DAF}"/>
              </a:ext>
            </a:extLst>
          </p:cNvPr>
          <p:cNvSpPr>
            <a:spLocks noGrp="1"/>
          </p:cNvSpPr>
          <p:nvPr>
            <p:ph type="title"/>
          </p:nvPr>
        </p:nvSpPr>
        <p:spPr/>
        <p:txBody>
          <a:bodyPr/>
          <a:lstStyle/>
          <a:p>
            <a:endParaRPr lang="en-IN"/>
          </a:p>
        </p:txBody>
      </p:sp>
      <p:pic>
        <p:nvPicPr>
          <p:cNvPr id="6148" name="Picture 4" descr="Lightbox">
            <a:extLst>
              <a:ext uri="{FF2B5EF4-FFF2-40B4-BE49-F238E27FC236}">
                <a16:creationId xmlns:a16="http://schemas.microsoft.com/office/drawing/2014/main" id="{1ABE8A60-E7A8-4CFE-8583-55C589C94A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609600"/>
            <a:ext cx="5181600" cy="59340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B68B6AE-5165-47D4-B583-7F22983FF8B0}"/>
              </a:ext>
            </a:extLst>
          </p:cNvPr>
          <p:cNvSpPr txBox="1"/>
          <p:nvPr/>
        </p:nvSpPr>
        <p:spPr>
          <a:xfrm>
            <a:off x="5562599" y="1256797"/>
            <a:ext cx="3457533" cy="3970318"/>
          </a:xfrm>
          <a:prstGeom prst="rect">
            <a:avLst/>
          </a:prstGeom>
          <a:noFill/>
        </p:spPr>
        <p:txBody>
          <a:bodyPr wrap="square">
            <a:spAutoFit/>
          </a:bodyPr>
          <a:lstStyle/>
          <a:p>
            <a:pPr algn="l" fontAlgn="base"/>
            <a:r>
              <a:rPr lang="en-US" b="1" i="0" dirty="0">
                <a:solidFill>
                  <a:srgbClr val="273239"/>
                </a:solidFill>
                <a:effectLst/>
                <a:latin typeface="urw-din"/>
              </a:rPr>
              <a:t>Sender:</a:t>
            </a:r>
          </a:p>
          <a:p>
            <a:pPr algn="l" fontAlgn="base"/>
            <a:r>
              <a:rPr lang="en-US" b="0" i="0" dirty="0">
                <a:solidFill>
                  <a:srgbClr val="273239"/>
                </a:solidFill>
                <a:effectLst/>
                <a:latin typeface="urw-din"/>
              </a:rPr>
              <a:t>Rule 1) Send one data packet at a time. </a:t>
            </a:r>
            <a:br>
              <a:rPr lang="en-US" b="0" i="0" dirty="0">
                <a:solidFill>
                  <a:srgbClr val="273239"/>
                </a:solidFill>
                <a:effectLst/>
                <a:latin typeface="urw-din"/>
              </a:rPr>
            </a:br>
            <a:r>
              <a:rPr lang="en-US" b="0" i="0" dirty="0">
                <a:solidFill>
                  <a:srgbClr val="273239"/>
                </a:solidFill>
                <a:effectLst/>
                <a:latin typeface="urw-din"/>
              </a:rPr>
              <a:t>Rule 2) Send the next packet only after receiving acknowledgement for the previous. </a:t>
            </a:r>
            <a:br>
              <a:rPr lang="en-US" b="0" i="0" dirty="0">
                <a:solidFill>
                  <a:srgbClr val="273239"/>
                </a:solidFill>
                <a:effectLst/>
                <a:latin typeface="urw-din"/>
              </a:rPr>
            </a:br>
            <a:r>
              <a:rPr lang="en-US" b="0" i="0" dirty="0">
                <a:solidFill>
                  <a:srgbClr val="273239"/>
                </a:solidFill>
                <a:effectLst/>
                <a:latin typeface="urw-din"/>
              </a:rPr>
              <a:t> </a:t>
            </a:r>
          </a:p>
          <a:p>
            <a:pPr algn="l" fontAlgn="base"/>
            <a:r>
              <a:rPr lang="en-US" b="1" i="0" dirty="0">
                <a:solidFill>
                  <a:srgbClr val="273239"/>
                </a:solidFill>
                <a:effectLst/>
                <a:latin typeface="urw-din"/>
              </a:rPr>
              <a:t>Receiver:</a:t>
            </a:r>
          </a:p>
          <a:p>
            <a:pPr algn="l" fontAlgn="base"/>
            <a:r>
              <a:rPr lang="en-US" b="0" i="0" dirty="0">
                <a:solidFill>
                  <a:srgbClr val="273239"/>
                </a:solidFill>
                <a:effectLst/>
                <a:latin typeface="urw-din"/>
              </a:rPr>
              <a:t>Rule 1) Send acknowledgement after receiving and consuming a data packet. </a:t>
            </a:r>
            <a:br>
              <a:rPr lang="en-US" b="0" i="0" dirty="0">
                <a:solidFill>
                  <a:srgbClr val="273239"/>
                </a:solidFill>
                <a:effectLst/>
                <a:latin typeface="urw-din"/>
              </a:rPr>
            </a:br>
            <a:r>
              <a:rPr lang="en-US" b="0" i="0" dirty="0">
                <a:solidFill>
                  <a:srgbClr val="273239"/>
                </a:solidFill>
                <a:effectLst/>
                <a:latin typeface="urw-din"/>
              </a:rPr>
              <a:t>Rule 2) After consuming packet acknowledgement need to be sent (Flow Control) </a:t>
            </a:r>
          </a:p>
        </p:txBody>
      </p:sp>
    </p:spTree>
    <p:extLst>
      <p:ext uri="{BB962C8B-B14F-4D97-AF65-F5344CB8AC3E}">
        <p14:creationId xmlns:p14="http://schemas.microsoft.com/office/powerpoint/2010/main" val="124463954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6D397-AFF3-4D8D-8BEA-624EA0A4B408}"/>
              </a:ext>
            </a:extLst>
          </p:cNvPr>
          <p:cNvSpPr>
            <a:spLocks noGrp="1"/>
          </p:cNvSpPr>
          <p:nvPr>
            <p:ph type="title"/>
          </p:nvPr>
        </p:nvSpPr>
        <p:spPr>
          <a:xfrm>
            <a:off x="154939" y="718185"/>
            <a:ext cx="8687435" cy="2858731"/>
          </a:xfrm>
        </p:spPr>
        <p:txBody>
          <a:bodyPr/>
          <a:lstStyle/>
          <a:p>
            <a:pPr>
              <a:lnSpc>
                <a:spcPct val="150000"/>
              </a:lnSpc>
            </a:pPr>
            <a:r>
              <a:rPr lang="en-US" sz="1800" b="1" i="0" dirty="0">
                <a:effectLst/>
                <a:latin typeface="Arial" panose="020B0604020202020204" pitchFamily="34" charset="0"/>
              </a:rPr>
              <a:t>Go – Back – N ARQ</a:t>
            </a:r>
            <a:br>
              <a:rPr lang="en-US" sz="1800" b="1" i="0" dirty="0">
                <a:effectLst/>
                <a:latin typeface="Arial" panose="020B0604020202020204" pitchFamily="34" charset="0"/>
              </a:rPr>
            </a:br>
            <a:r>
              <a:rPr lang="en-US" sz="1800" b="0" i="0" dirty="0">
                <a:solidFill>
                  <a:srgbClr val="000000"/>
                </a:solidFill>
                <a:effectLst/>
                <a:latin typeface="Arial" panose="020B0604020202020204" pitchFamily="34" charset="0"/>
              </a:rPr>
              <a:t>Go – Back – N ARQ provides for sending multiple frames before receiving the acknowledgement for the first frame. It uses the concept of sliding window, and so is also called sliding window protocol. The frames are sequentially numbered and a finite number of frames are sent. If the acknowledgement of a frame is not received within the time period, all frames starting from that frame are retransmitted.</a:t>
            </a:r>
            <a:br>
              <a:rPr lang="en-US" sz="1800" b="0" i="0" dirty="0">
                <a:solidFill>
                  <a:srgbClr val="000000"/>
                </a:solidFill>
                <a:effectLst/>
                <a:latin typeface="Arial" panose="020B0604020202020204" pitchFamily="34" charset="0"/>
              </a:rPr>
            </a:br>
            <a:endParaRPr lang="en-IN" sz="1800" dirty="0"/>
          </a:p>
        </p:txBody>
      </p:sp>
    </p:spTree>
    <p:extLst>
      <p:ext uri="{BB962C8B-B14F-4D97-AF65-F5344CB8AC3E}">
        <p14:creationId xmlns:p14="http://schemas.microsoft.com/office/powerpoint/2010/main" val="279935130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0C61A-A0FD-4BBE-B671-393859DC47DE}"/>
              </a:ext>
            </a:extLst>
          </p:cNvPr>
          <p:cNvSpPr>
            <a:spLocks noGrp="1"/>
          </p:cNvSpPr>
          <p:nvPr>
            <p:ph type="title"/>
          </p:nvPr>
        </p:nvSpPr>
        <p:spPr/>
        <p:txBody>
          <a:bodyPr/>
          <a:lstStyle/>
          <a:p>
            <a:endParaRPr lang="en-IN"/>
          </a:p>
        </p:txBody>
      </p:sp>
      <p:sp>
        <p:nvSpPr>
          <p:cNvPr id="4" name="TextBox 3">
            <a:extLst>
              <a:ext uri="{FF2B5EF4-FFF2-40B4-BE49-F238E27FC236}">
                <a16:creationId xmlns:a16="http://schemas.microsoft.com/office/drawing/2014/main" id="{31C90206-E122-4644-AA09-F858D9707056}"/>
              </a:ext>
            </a:extLst>
          </p:cNvPr>
          <p:cNvSpPr txBox="1"/>
          <p:nvPr/>
        </p:nvSpPr>
        <p:spPr>
          <a:xfrm>
            <a:off x="154939" y="2415557"/>
            <a:ext cx="7998461" cy="2118529"/>
          </a:xfrm>
          <a:prstGeom prst="rect">
            <a:avLst/>
          </a:prstGeom>
          <a:noFill/>
        </p:spPr>
        <p:txBody>
          <a:bodyPr wrap="square">
            <a:spAutoFit/>
          </a:bodyPr>
          <a:lstStyle/>
          <a:p>
            <a:pPr algn="l">
              <a:lnSpc>
                <a:spcPct val="150000"/>
              </a:lnSpc>
            </a:pPr>
            <a:r>
              <a:rPr lang="en-US" b="1" i="0" dirty="0">
                <a:effectLst/>
                <a:latin typeface="Arial" panose="020B0604020202020204" pitchFamily="34" charset="0"/>
              </a:rPr>
              <a:t>Selective Repeat ARQ</a:t>
            </a:r>
          </a:p>
          <a:p>
            <a:pPr algn="just">
              <a:lnSpc>
                <a:spcPct val="150000"/>
              </a:lnSpc>
            </a:pPr>
            <a:r>
              <a:rPr lang="en-US" b="0" i="0" dirty="0">
                <a:solidFill>
                  <a:srgbClr val="000000"/>
                </a:solidFill>
                <a:effectLst/>
                <a:latin typeface="Arial" panose="020B0604020202020204" pitchFamily="34" charset="0"/>
              </a:rPr>
              <a:t>This protocol also provides for sending multiple frames before receiving the acknowledgement for the first frame. However, here only the erroneous or lost frames are retransmitted, while the good frames are received and buffered.</a:t>
            </a:r>
          </a:p>
        </p:txBody>
      </p:sp>
    </p:spTree>
    <p:extLst>
      <p:ext uri="{BB962C8B-B14F-4D97-AF65-F5344CB8AC3E}">
        <p14:creationId xmlns:p14="http://schemas.microsoft.com/office/powerpoint/2010/main" val="34298215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83540" y="243281"/>
            <a:ext cx="8447405" cy="5728970"/>
          </a:xfrm>
          <a:prstGeom prst="rect">
            <a:avLst/>
          </a:prstGeom>
        </p:spPr>
        <p:txBody>
          <a:bodyPr vert="horz" wrap="square" lIns="0" tIns="13970" rIns="0" bIns="0" rtlCol="0">
            <a:spAutoFit/>
          </a:bodyPr>
          <a:lstStyle/>
          <a:p>
            <a:pPr marL="360045" indent="-347980">
              <a:lnSpc>
                <a:spcPct val="100000"/>
              </a:lnSpc>
              <a:spcBef>
                <a:spcPts val="110"/>
              </a:spcBef>
              <a:buFont typeface="Wingdings"/>
              <a:buChar char=""/>
              <a:tabLst>
                <a:tab pos="360680" algn="l"/>
              </a:tabLst>
            </a:pPr>
            <a:r>
              <a:rPr sz="2200" spc="-105" dirty="0">
                <a:latin typeface="Arial"/>
                <a:cs typeface="Arial"/>
              </a:rPr>
              <a:t>Let</a:t>
            </a:r>
            <a:r>
              <a:rPr sz="2200" spc="-135" dirty="0">
                <a:latin typeface="Arial"/>
                <a:cs typeface="Arial"/>
              </a:rPr>
              <a:t> </a:t>
            </a:r>
            <a:r>
              <a:rPr sz="2200" spc="-155" dirty="0">
                <a:latin typeface="Arial"/>
                <a:cs typeface="Arial"/>
              </a:rPr>
              <a:t>us</a:t>
            </a:r>
            <a:r>
              <a:rPr sz="2200" spc="-110" dirty="0">
                <a:latin typeface="Arial"/>
                <a:cs typeface="Arial"/>
              </a:rPr>
              <a:t> </a:t>
            </a:r>
            <a:r>
              <a:rPr sz="2200" spc="-150" dirty="0">
                <a:latin typeface="Arial"/>
                <a:cs typeface="Arial"/>
              </a:rPr>
              <a:t>assume</a:t>
            </a:r>
            <a:r>
              <a:rPr sz="2200" spc="-160" dirty="0">
                <a:latin typeface="Arial"/>
                <a:cs typeface="Arial"/>
              </a:rPr>
              <a:t> </a:t>
            </a:r>
            <a:r>
              <a:rPr sz="2200" dirty="0">
                <a:latin typeface="Arial"/>
                <a:cs typeface="Arial"/>
              </a:rPr>
              <a:t>that</a:t>
            </a:r>
            <a:r>
              <a:rPr sz="2200" spc="-114" dirty="0">
                <a:latin typeface="Arial"/>
                <a:cs typeface="Arial"/>
              </a:rPr>
              <a:t> </a:t>
            </a:r>
            <a:r>
              <a:rPr sz="2200" spc="-55" dirty="0">
                <a:latin typeface="Arial"/>
                <a:cs typeface="Arial"/>
              </a:rPr>
              <a:t>computer</a:t>
            </a:r>
            <a:r>
              <a:rPr sz="2200" spc="-190" dirty="0">
                <a:latin typeface="Arial"/>
                <a:cs typeface="Arial"/>
              </a:rPr>
              <a:t> A</a:t>
            </a:r>
            <a:r>
              <a:rPr sz="2200" spc="-110" dirty="0">
                <a:latin typeface="Arial"/>
                <a:cs typeface="Arial"/>
              </a:rPr>
              <a:t> </a:t>
            </a:r>
            <a:r>
              <a:rPr sz="2200" spc="-95" dirty="0">
                <a:latin typeface="Arial"/>
                <a:cs typeface="Arial"/>
              </a:rPr>
              <a:t>communicates</a:t>
            </a:r>
            <a:r>
              <a:rPr sz="2200" spc="-200" dirty="0">
                <a:latin typeface="Arial"/>
                <a:cs typeface="Arial"/>
              </a:rPr>
              <a:t> </a:t>
            </a:r>
            <a:r>
              <a:rPr sz="2200" spc="20" dirty="0">
                <a:latin typeface="Arial"/>
                <a:cs typeface="Arial"/>
              </a:rPr>
              <a:t>with</a:t>
            </a:r>
            <a:r>
              <a:rPr sz="2200" spc="-145" dirty="0">
                <a:latin typeface="Arial"/>
                <a:cs typeface="Arial"/>
              </a:rPr>
              <a:t> </a:t>
            </a:r>
            <a:r>
              <a:rPr sz="2200" spc="-55" dirty="0">
                <a:latin typeface="Arial"/>
                <a:cs typeface="Arial"/>
              </a:rPr>
              <a:t>computer</a:t>
            </a:r>
            <a:r>
              <a:rPr sz="2200" spc="-165" dirty="0">
                <a:latin typeface="Arial"/>
                <a:cs typeface="Arial"/>
              </a:rPr>
              <a:t> B.</a:t>
            </a:r>
            <a:endParaRPr sz="2200">
              <a:latin typeface="Arial"/>
              <a:cs typeface="Arial"/>
            </a:endParaRPr>
          </a:p>
          <a:p>
            <a:pPr marL="360045" indent="-347980">
              <a:lnSpc>
                <a:spcPct val="100000"/>
              </a:lnSpc>
              <a:buFont typeface="Wingdings"/>
              <a:buChar char=""/>
              <a:tabLst>
                <a:tab pos="360680" algn="l"/>
              </a:tabLst>
            </a:pPr>
            <a:r>
              <a:rPr sz="2200" spc="-220" dirty="0">
                <a:latin typeface="Arial"/>
                <a:cs typeface="Arial"/>
              </a:rPr>
              <a:t>As</a:t>
            </a:r>
            <a:r>
              <a:rPr sz="2200" spc="-110" dirty="0">
                <a:latin typeface="Arial"/>
                <a:cs typeface="Arial"/>
              </a:rPr>
              <a:t> </a:t>
            </a:r>
            <a:r>
              <a:rPr sz="2200" spc="-25" dirty="0">
                <a:latin typeface="Arial"/>
                <a:cs typeface="Arial"/>
              </a:rPr>
              <a:t>the</a:t>
            </a:r>
            <a:r>
              <a:rPr sz="2200" spc="-135" dirty="0">
                <a:latin typeface="Arial"/>
                <a:cs typeface="Arial"/>
              </a:rPr>
              <a:t> </a:t>
            </a:r>
            <a:r>
              <a:rPr sz="2200" spc="-55" dirty="0">
                <a:latin typeface="Arial"/>
                <a:cs typeface="Arial"/>
              </a:rPr>
              <a:t>figure</a:t>
            </a:r>
            <a:r>
              <a:rPr sz="2200" spc="-140" dirty="0">
                <a:latin typeface="Arial"/>
                <a:cs typeface="Arial"/>
              </a:rPr>
              <a:t> </a:t>
            </a:r>
            <a:r>
              <a:rPr sz="2200" spc="-120" dirty="0">
                <a:latin typeface="Arial"/>
                <a:cs typeface="Arial"/>
              </a:rPr>
              <a:t>shows,</a:t>
            </a:r>
            <a:r>
              <a:rPr sz="2200" spc="-135" dirty="0">
                <a:latin typeface="Arial"/>
                <a:cs typeface="Arial"/>
              </a:rPr>
              <a:t> </a:t>
            </a:r>
            <a:r>
              <a:rPr sz="2200" spc="-80" dirty="0">
                <a:latin typeface="Arial"/>
                <a:cs typeface="Arial"/>
              </a:rPr>
              <a:t>we</a:t>
            </a:r>
            <a:r>
              <a:rPr sz="2200" spc="-130" dirty="0">
                <a:latin typeface="Arial"/>
                <a:cs typeface="Arial"/>
              </a:rPr>
              <a:t> </a:t>
            </a:r>
            <a:r>
              <a:rPr sz="2200" spc="-135" dirty="0">
                <a:latin typeface="Arial"/>
                <a:cs typeface="Arial"/>
              </a:rPr>
              <a:t>have </a:t>
            </a:r>
            <a:r>
              <a:rPr sz="2200" spc="-45" dirty="0">
                <a:latin typeface="Arial"/>
                <a:cs typeface="Arial"/>
              </a:rPr>
              <a:t>five</a:t>
            </a:r>
            <a:r>
              <a:rPr sz="2200" spc="-130" dirty="0">
                <a:latin typeface="Arial"/>
                <a:cs typeface="Arial"/>
              </a:rPr>
              <a:t> </a:t>
            </a:r>
            <a:r>
              <a:rPr sz="2200" spc="-75" dirty="0">
                <a:latin typeface="Arial"/>
                <a:cs typeface="Arial"/>
              </a:rPr>
              <a:t>communicating</a:t>
            </a:r>
            <a:r>
              <a:rPr sz="2200" spc="-204" dirty="0">
                <a:latin typeface="Arial"/>
                <a:cs typeface="Arial"/>
              </a:rPr>
              <a:t> </a:t>
            </a:r>
            <a:r>
              <a:rPr sz="2200" spc="-114" dirty="0">
                <a:latin typeface="Arial"/>
                <a:cs typeface="Arial"/>
              </a:rPr>
              <a:t>devices</a:t>
            </a:r>
            <a:r>
              <a:rPr sz="2200" spc="-185" dirty="0">
                <a:latin typeface="Arial"/>
                <a:cs typeface="Arial"/>
              </a:rPr>
              <a:t> </a:t>
            </a:r>
            <a:r>
              <a:rPr sz="2200" spc="-30" dirty="0">
                <a:latin typeface="Arial"/>
                <a:cs typeface="Arial"/>
              </a:rPr>
              <a:t>in</a:t>
            </a:r>
            <a:r>
              <a:rPr sz="2200" spc="-120" dirty="0">
                <a:latin typeface="Arial"/>
                <a:cs typeface="Arial"/>
              </a:rPr>
              <a:t> </a:t>
            </a:r>
            <a:r>
              <a:rPr sz="2200" spc="-45" dirty="0">
                <a:latin typeface="Arial"/>
                <a:cs typeface="Arial"/>
              </a:rPr>
              <a:t>this</a:t>
            </a:r>
            <a:endParaRPr sz="2200">
              <a:latin typeface="Arial"/>
              <a:cs typeface="Arial"/>
            </a:endParaRPr>
          </a:p>
          <a:p>
            <a:pPr marL="326390">
              <a:lnSpc>
                <a:spcPct val="100000"/>
              </a:lnSpc>
            </a:pPr>
            <a:r>
              <a:rPr sz="2200" spc="-65" dirty="0">
                <a:latin typeface="Arial"/>
                <a:cs typeface="Arial"/>
              </a:rPr>
              <a:t>communication:</a:t>
            </a:r>
            <a:endParaRPr sz="2200">
              <a:latin typeface="Arial"/>
              <a:cs typeface="Arial"/>
            </a:endParaRPr>
          </a:p>
          <a:p>
            <a:pPr marL="1142365" lvl="1" indent="-215900">
              <a:lnSpc>
                <a:spcPct val="100000"/>
              </a:lnSpc>
              <a:buSzPct val="95454"/>
              <a:buAutoNum type="arabicPeriod"/>
              <a:tabLst>
                <a:tab pos="1143000" algn="l"/>
              </a:tabLst>
            </a:pPr>
            <a:r>
              <a:rPr sz="2200" spc="-110" dirty="0">
                <a:latin typeface="Arial"/>
                <a:cs typeface="Arial"/>
              </a:rPr>
              <a:t>source </a:t>
            </a:r>
            <a:r>
              <a:rPr sz="2200" spc="-60" dirty="0">
                <a:latin typeface="Arial"/>
                <a:cs typeface="Arial"/>
              </a:rPr>
              <a:t>host(computer</a:t>
            </a:r>
            <a:r>
              <a:rPr sz="2200" spc="-320" dirty="0">
                <a:latin typeface="Arial"/>
                <a:cs typeface="Arial"/>
              </a:rPr>
              <a:t> </a:t>
            </a:r>
            <a:r>
              <a:rPr sz="2200" spc="-135" dirty="0">
                <a:latin typeface="Arial"/>
                <a:cs typeface="Arial"/>
              </a:rPr>
              <a:t>A)</a:t>
            </a:r>
            <a:endParaRPr sz="2200">
              <a:latin typeface="Arial"/>
              <a:cs typeface="Arial"/>
            </a:endParaRPr>
          </a:p>
          <a:p>
            <a:pPr marL="1115060" lvl="1" indent="-215265">
              <a:lnSpc>
                <a:spcPct val="100000"/>
              </a:lnSpc>
              <a:spcBef>
                <a:spcPts val="5"/>
              </a:spcBef>
              <a:buSzPct val="95454"/>
              <a:buAutoNum type="arabicPeriod"/>
              <a:tabLst>
                <a:tab pos="1115060" algn="l"/>
              </a:tabLst>
            </a:pPr>
            <a:r>
              <a:rPr sz="2200" spc="-155" dirty="0">
                <a:latin typeface="Arial"/>
                <a:cs typeface="Arial"/>
              </a:rPr>
              <a:t>The </a:t>
            </a:r>
            <a:r>
              <a:rPr sz="2200" spc="-60" dirty="0">
                <a:latin typeface="Arial"/>
                <a:cs typeface="Arial"/>
              </a:rPr>
              <a:t>link-layer switch </a:t>
            </a:r>
            <a:r>
              <a:rPr sz="2200" spc="-25" dirty="0">
                <a:latin typeface="Arial"/>
                <a:cs typeface="Arial"/>
              </a:rPr>
              <a:t>in </a:t>
            </a:r>
            <a:r>
              <a:rPr sz="2200" spc="-35" dirty="0">
                <a:latin typeface="Arial"/>
                <a:cs typeface="Arial"/>
              </a:rPr>
              <a:t>link</a:t>
            </a:r>
            <a:r>
              <a:rPr sz="2200" spc="-455" dirty="0">
                <a:latin typeface="Arial"/>
                <a:cs typeface="Arial"/>
              </a:rPr>
              <a:t> </a:t>
            </a:r>
            <a:r>
              <a:rPr sz="2200" spc="-105" dirty="0">
                <a:latin typeface="Arial"/>
                <a:cs typeface="Arial"/>
              </a:rPr>
              <a:t>1</a:t>
            </a:r>
            <a:endParaRPr sz="2200">
              <a:latin typeface="Arial"/>
              <a:cs typeface="Arial"/>
            </a:endParaRPr>
          </a:p>
          <a:p>
            <a:pPr marL="1174115" lvl="1" indent="-274955">
              <a:lnSpc>
                <a:spcPct val="100000"/>
              </a:lnSpc>
              <a:buSzPct val="95454"/>
              <a:buAutoNum type="arabicPeriod"/>
              <a:tabLst>
                <a:tab pos="1174750" algn="l"/>
              </a:tabLst>
            </a:pPr>
            <a:r>
              <a:rPr sz="2200" spc="-155" dirty="0">
                <a:latin typeface="Arial"/>
                <a:cs typeface="Arial"/>
              </a:rPr>
              <a:t>The</a:t>
            </a:r>
            <a:r>
              <a:rPr sz="2200" spc="-140" dirty="0">
                <a:latin typeface="Arial"/>
                <a:cs typeface="Arial"/>
              </a:rPr>
              <a:t> </a:t>
            </a:r>
            <a:r>
              <a:rPr sz="2200" spc="-15" dirty="0">
                <a:latin typeface="Arial"/>
                <a:cs typeface="Arial"/>
              </a:rPr>
              <a:t>router</a:t>
            </a:r>
            <a:endParaRPr sz="2200">
              <a:latin typeface="Arial"/>
              <a:cs typeface="Arial"/>
            </a:endParaRPr>
          </a:p>
          <a:p>
            <a:pPr marL="1115060" lvl="1" indent="-215265">
              <a:lnSpc>
                <a:spcPct val="100000"/>
              </a:lnSpc>
              <a:buSzPct val="95454"/>
              <a:buAutoNum type="arabicPeriod"/>
              <a:tabLst>
                <a:tab pos="1115060" algn="l"/>
              </a:tabLst>
            </a:pPr>
            <a:r>
              <a:rPr sz="2200" spc="-155" dirty="0">
                <a:latin typeface="Arial"/>
                <a:cs typeface="Arial"/>
              </a:rPr>
              <a:t>The </a:t>
            </a:r>
            <a:r>
              <a:rPr sz="2200" spc="-60" dirty="0">
                <a:latin typeface="Arial"/>
                <a:cs typeface="Arial"/>
              </a:rPr>
              <a:t>link-layer switch </a:t>
            </a:r>
            <a:r>
              <a:rPr sz="2200" spc="-25" dirty="0">
                <a:latin typeface="Arial"/>
                <a:cs typeface="Arial"/>
              </a:rPr>
              <a:t>in </a:t>
            </a:r>
            <a:r>
              <a:rPr sz="2200" spc="-35" dirty="0">
                <a:latin typeface="Arial"/>
                <a:cs typeface="Arial"/>
              </a:rPr>
              <a:t>link</a:t>
            </a:r>
            <a:r>
              <a:rPr sz="2200" spc="-455" dirty="0">
                <a:latin typeface="Arial"/>
                <a:cs typeface="Arial"/>
              </a:rPr>
              <a:t> </a:t>
            </a:r>
            <a:r>
              <a:rPr sz="2200" spc="-80" dirty="0">
                <a:latin typeface="Arial"/>
                <a:cs typeface="Arial"/>
              </a:rPr>
              <a:t>2,</a:t>
            </a:r>
            <a:endParaRPr sz="2200">
              <a:latin typeface="Arial"/>
              <a:cs typeface="Arial"/>
            </a:endParaRPr>
          </a:p>
          <a:p>
            <a:pPr marL="1174115" lvl="1" indent="-274955">
              <a:lnSpc>
                <a:spcPct val="100000"/>
              </a:lnSpc>
              <a:buSzPct val="95454"/>
              <a:buAutoNum type="arabicPeriod"/>
              <a:tabLst>
                <a:tab pos="1174750" algn="l"/>
              </a:tabLst>
            </a:pPr>
            <a:r>
              <a:rPr sz="2200" spc="-50" dirty="0">
                <a:latin typeface="Arial"/>
                <a:cs typeface="Arial"/>
              </a:rPr>
              <a:t>destination </a:t>
            </a:r>
            <a:r>
              <a:rPr sz="2200" spc="-65" dirty="0">
                <a:latin typeface="Arial"/>
                <a:cs typeface="Arial"/>
              </a:rPr>
              <a:t>host </a:t>
            </a:r>
            <a:r>
              <a:rPr sz="2200" spc="-55" dirty="0">
                <a:latin typeface="Arial"/>
                <a:cs typeface="Arial"/>
              </a:rPr>
              <a:t>(computer</a:t>
            </a:r>
            <a:r>
              <a:rPr sz="2200" spc="-400" dirty="0">
                <a:latin typeface="Arial"/>
                <a:cs typeface="Arial"/>
              </a:rPr>
              <a:t> </a:t>
            </a:r>
            <a:r>
              <a:rPr sz="2200" spc="-130" dirty="0">
                <a:latin typeface="Arial"/>
                <a:cs typeface="Arial"/>
              </a:rPr>
              <a:t>B).</a:t>
            </a:r>
            <a:endParaRPr sz="2200">
              <a:latin typeface="Arial"/>
              <a:cs typeface="Arial"/>
            </a:endParaRPr>
          </a:p>
          <a:p>
            <a:pPr marL="295910" indent="-283845">
              <a:lnSpc>
                <a:spcPct val="100000"/>
              </a:lnSpc>
              <a:spcBef>
                <a:spcPts val="5"/>
              </a:spcBef>
              <a:buFont typeface="Wingdings"/>
              <a:buChar char=""/>
              <a:tabLst>
                <a:tab pos="296545" algn="l"/>
              </a:tabLst>
            </a:pPr>
            <a:r>
              <a:rPr sz="2200" spc="-210" dirty="0">
                <a:latin typeface="Arial"/>
                <a:cs typeface="Arial"/>
              </a:rPr>
              <a:t>Each </a:t>
            </a:r>
            <a:r>
              <a:rPr sz="2200" spc="-95" dirty="0">
                <a:latin typeface="Arial"/>
                <a:cs typeface="Arial"/>
              </a:rPr>
              <a:t>device </a:t>
            </a:r>
            <a:r>
              <a:rPr sz="2200" spc="-114" dirty="0">
                <a:latin typeface="Arial"/>
                <a:cs typeface="Arial"/>
              </a:rPr>
              <a:t>is </a:t>
            </a:r>
            <a:r>
              <a:rPr sz="2200" spc="-70" dirty="0">
                <a:latin typeface="Arial"/>
                <a:cs typeface="Arial"/>
              </a:rPr>
              <a:t>involved </a:t>
            </a:r>
            <a:r>
              <a:rPr sz="2200" spc="20" dirty="0">
                <a:latin typeface="Arial"/>
                <a:cs typeface="Arial"/>
              </a:rPr>
              <a:t>with </a:t>
            </a:r>
            <a:r>
              <a:rPr sz="2200" spc="-165" dirty="0">
                <a:latin typeface="Arial"/>
                <a:cs typeface="Arial"/>
              </a:rPr>
              <a:t>a </a:t>
            </a:r>
            <a:r>
              <a:rPr sz="2200" spc="-85" dirty="0">
                <a:latin typeface="Arial"/>
                <a:cs typeface="Arial"/>
              </a:rPr>
              <a:t>set </a:t>
            </a:r>
            <a:r>
              <a:rPr sz="2200" spc="5" dirty="0">
                <a:latin typeface="Arial"/>
                <a:cs typeface="Arial"/>
              </a:rPr>
              <a:t>of </a:t>
            </a:r>
            <a:r>
              <a:rPr sz="2200" spc="-114" dirty="0">
                <a:latin typeface="Arial"/>
                <a:cs typeface="Arial"/>
              </a:rPr>
              <a:t>layers </a:t>
            </a:r>
            <a:r>
              <a:rPr sz="2200" spc="-90" dirty="0">
                <a:latin typeface="Arial"/>
                <a:cs typeface="Arial"/>
              </a:rPr>
              <a:t>depending </a:t>
            </a:r>
            <a:r>
              <a:rPr sz="2200" spc="-60" dirty="0">
                <a:latin typeface="Arial"/>
                <a:cs typeface="Arial"/>
              </a:rPr>
              <a:t>on </a:t>
            </a:r>
            <a:r>
              <a:rPr sz="2200" spc="-20" dirty="0">
                <a:latin typeface="Arial"/>
                <a:cs typeface="Arial"/>
              </a:rPr>
              <a:t>the </a:t>
            </a:r>
            <a:r>
              <a:rPr sz="2200" spc="-35" dirty="0">
                <a:latin typeface="Arial"/>
                <a:cs typeface="Arial"/>
              </a:rPr>
              <a:t>role </a:t>
            </a:r>
            <a:r>
              <a:rPr sz="2200" spc="5" dirty="0">
                <a:latin typeface="Arial"/>
                <a:cs typeface="Arial"/>
              </a:rPr>
              <a:t>of</a:t>
            </a:r>
            <a:r>
              <a:rPr sz="2200" spc="-415" dirty="0">
                <a:latin typeface="Arial"/>
                <a:cs typeface="Arial"/>
              </a:rPr>
              <a:t> </a:t>
            </a:r>
            <a:r>
              <a:rPr sz="2200" spc="-20" dirty="0">
                <a:latin typeface="Arial"/>
                <a:cs typeface="Arial"/>
              </a:rPr>
              <a:t>the</a:t>
            </a:r>
            <a:endParaRPr sz="2200">
              <a:latin typeface="Arial"/>
              <a:cs typeface="Arial"/>
            </a:endParaRPr>
          </a:p>
          <a:p>
            <a:pPr marL="262890">
              <a:lnSpc>
                <a:spcPct val="100000"/>
              </a:lnSpc>
            </a:pPr>
            <a:r>
              <a:rPr sz="2200" spc="-95" dirty="0">
                <a:latin typeface="Arial"/>
                <a:cs typeface="Arial"/>
              </a:rPr>
              <a:t>device </a:t>
            </a:r>
            <a:r>
              <a:rPr sz="2200" spc="-30" dirty="0">
                <a:latin typeface="Arial"/>
                <a:cs typeface="Arial"/>
              </a:rPr>
              <a:t>in </a:t>
            </a:r>
            <a:r>
              <a:rPr sz="2200" spc="-25" dirty="0">
                <a:latin typeface="Arial"/>
                <a:cs typeface="Arial"/>
              </a:rPr>
              <a:t>the</a:t>
            </a:r>
            <a:r>
              <a:rPr sz="2200" spc="-290" dirty="0">
                <a:latin typeface="Arial"/>
                <a:cs typeface="Arial"/>
              </a:rPr>
              <a:t> </a:t>
            </a:r>
            <a:r>
              <a:rPr sz="2200" spc="-25" dirty="0">
                <a:latin typeface="Arial"/>
                <a:cs typeface="Arial"/>
              </a:rPr>
              <a:t>internet.</a:t>
            </a:r>
            <a:endParaRPr sz="2200">
              <a:latin typeface="Arial"/>
              <a:cs typeface="Arial"/>
            </a:endParaRPr>
          </a:p>
          <a:p>
            <a:pPr marL="295910" indent="-283845">
              <a:lnSpc>
                <a:spcPct val="100000"/>
              </a:lnSpc>
              <a:buFont typeface="Wingdings"/>
              <a:buChar char=""/>
              <a:tabLst>
                <a:tab pos="296545" algn="l"/>
              </a:tabLst>
            </a:pPr>
            <a:r>
              <a:rPr sz="2200" spc="-155" dirty="0">
                <a:latin typeface="Arial"/>
                <a:cs typeface="Arial"/>
              </a:rPr>
              <a:t>The</a:t>
            </a:r>
            <a:r>
              <a:rPr sz="2200" spc="-140" dirty="0">
                <a:latin typeface="Arial"/>
                <a:cs typeface="Arial"/>
              </a:rPr>
              <a:t> </a:t>
            </a:r>
            <a:r>
              <a:rPr sz="2200" spc="15" dirty="0">
                <a:latin typeface="Arial"/>
                <a:cs typeface="Arial"/>
              </a:rPr>
              <a:t>two</a:t>
            </a:r>
            <a:r>
              <a:rPr sz="2200" spc="-125" dirty="0">
                <a:latin typeface="Arial"/>
                <a:cs typeface="Arial"/>
              </a:rPr>
              <a:t> </a:t>
            </a:r>
            <a:r>
              <a:rPr sz="2200" spc="-100" dirty="0">
                <a:latin typeface="Arial"/>
                <a:cs typeface="Arial"/>
              </a:rPr>
              <a:t>hosts</a:t>
            </a:r>
            <a:r>
              <a:rPr sz="2200" spc="-135" dirty="0">
                <a:latin typeface="Arial"/>
                <a:cs typeface="Arial"/>
              </a:rPr>
              <a:t> </a:t>
            </a:r>
            <a:r>
              <a:rPr sz="2200" spc="-95" dirty="0">
                <a:latin typeface="Arial"/>
                <a:cs typeface="Arial"/>
              </a:rPr>
              <a:t>are</a:t>
            </a:r>
            <a:r>
              <a:rPr sz="2200" spc="-135" dirty="0">
                <a:latin typeface="Arial"/>
                <a:cs typeface="Arial"/>
              </a:rPr>
              <a:t> </a:t>
            </a:r>
            <a:r>
              <a:rPr sz="2200" spc="-70" dirty="0">
                <a:latin typeface="Arial"/>
                <a:cs typeface="Arial"/>
              </a:rPr>
              <a:t>involved</a:t>
            </a:r>
            <a:r>
              <a:rPr sz="2200" spc="-200" dirty="0">
                <a:latin typeface="Arial"/>
                <a:cs typeface="Arial"/>
              </a:rPr>
              <a:t> </a:t>
            </a:r>
            <a:r>
              <a:rPr sz="2200" spc="-25" dirty="0">
                <a:latin typeface="Arial"/>
                <a:cs typeface="Arial"/>
              </a:rPr>
              <a:t>in</a:t>
            </a:r>
            <a:r>
              <a:rPr sz="2200" spc="-120" dirty="0">
                <a:latin typeface="Arial"/>
                <a:cs typeface="Arial"/>
              </a:rPr>
              <a:t> </a:t>
            </a:r>
            <a:r>
              <a:rPr sz="2200" spc="-45" dirty="0">
                <a:latin typeface="Arial"/>
                <a:cs typeface="Arial"/>
              </a:rPr>
              <a:t>all</a:t>
            </a:r>
            <a:r>
              <a:rPr sz="2200" spc="-140" dirty="0">
                <a:latin typeface="Arial"/>
                <a:cs typeface="Arial"/>
              </a:rPr>
              <a:t> </a:t>
            </a:r>
            <a:r>
              <a:rPr sz="2200" spc="-45" dirty="0">
                <a:latin typeface="Arial"/>
                <a:cs typeface="Arial"/>
              </a:rPr>
              <a:t>five</a:t>
            </a:r>
            <a:r>
              <a:rPr sz="2200" spc="-135" dirty="0">
                <a:latin typeface="Arial"/>
                <a:cs typeface="Arial"/>
              </a:rPr>
              <a:t> </a:t>
            </a:r>
            <a:r>
              <a:rPr sz="2200" spc="-114" dirty="0">
                <a:latin typeface="Arial"/>
                <a:cs typeface="Arial"/>
              </a:rPr>
              <a:t>layers</a:t>
            </a:r>
            <a:endParaRPr sz="2200">
              <a:latin typeface="Arial"/>
              <a:cs typeface="Arial"/>
            </a:endParaRPr>
          </a:p>
          <a:p>
            <a:pPr marL="262890" marR="139700" indent="-250825">
              <a:lnSpc>
                <a:spcPct val="100000"/>
              </a:lnSpc>
              <a:buFont typeface="Wingdings"/>
              <a:buChar char=""/>
              <a:tabLst>
                <a:tab pos="296545" algn="l"/>
              </a:tabLst>
            </a:pPr>
            <a:r>
              <a:rPr dirty="0"/>
              <a:t>	</a:t>
            </a:r>
            <a:r>
              <a:rPr sz="2200" spc="-155" dirty="0">
                <a:latin typeface="Arial"/>
                <a:cs typeface="Arial"/>
              </a:rPr>
              <a:t>The</a:t>
            </a:r>
            <a:r>
              <a:rPr sz="2200" spc="-135" dirty="0">
                <a:latin typeface="Arial"/>
                <a:cs typeface="Arial"/>
              </a:rPr>
              <a:t> </a:t>
            </a:r>
            <a:r>
              <a:rPr sz="2200" spc="-110" dirty="0">
                <a:latin typeface="Arial"/>
                <a:cs typeface="Arial"/>
              </a:rPr>
              <a:t>source</a:t>
            </a:r>
            <a:r>
              <a:rPr sz="2200" spc="-150" dirty="0">
                <a:latin typeface="Arial"/>
                <a:cs typeface="Arial"/>
              </a:rPr>
              <a:t> </a:t>
            </a:r>
            <a:r>
              <a:rPr sz="2200" spc="-65" dirty="0">
                <a:latin typeface="Arial"/>
                <a:cs typeface="Arial"/>
              </a:rPr>
              <a:t>host</a:t>
            </a:r>
            <a:r>
              <a:rPr sz="2200" spc="-130" dirty="0">
                <a:latin typeface="Arial"/>
                <a:cs typeface="Arial"/>
              </a:rPr>
              <a:t> </a:t>
            </a:r>
            <a:r>
              <a:rPr sz="2200" spc="-125" dirty="0">
                <a:latin typeface="Arial"/>
                <a:cs typeface="Arial"/>
              </a:rPr>
              <a:t>needs</a:t>
            </a:r>
            <a:r>
              <a:rPr sz="2200" spc="-135" dirty="0">
                <a:latin typeface="Arial"/>
                <a:cs typeface="Arial"/>
              </a:rPr>
              <a:t> </a:t>
            </a:r>
            <a:r>
              <a:rPr sz="2200" spc="20" dirty="0">
                <a:latin typeface="Arial"/>
                <a:cs typeface="Arial"/>
              </a:rPr>
              <a:t>to</a:t>
            </a:r>
            <a:r>
              <a:rPr sz="2200" spc="-125" dirty="0">
                <a:latin typeface="Arial"/>
                <a:cs typeface="Arial"/>
              </a:rPr>
              <a:t> </a:t>
            </a:r>
            <a:r>
              <a:rPr sz="2200" spc="-80" dirty="0">
                <a:latin typeface="Arial"/>
                <a:cs typeface="Arial"/>
              </a:rPr>
              <a:t>create</a:t>
            </a:r>
            <a:r>
              <a:rPr sz="2200" spc="-130" dirty="0">
                <a:latin typeface="Arial"/>
                <a:cs typeface="Arial"/>
              </a:rPr>
              <a:t> </a:t>
            </a:r>
            <a:r>
              <a:rPr sz="2200" spc="-170" dirty="0">
                <a:latin typeface="Arial"/>
                <a:cs typeface="Arial"/>
              </a:rPr>
              <a:t>a</a:t>
            </a:r>
            <a:r>
              <a:rPr sz="2200" spc="-130" dirty="0">
                <a:latin typeface="Arial"/>
                <a:cs typeface="Arial"/>
              </a:rPr>
              <a:t> </a:t>
            </a:r>
            <a:r>
              <a:rPr sz="2200" spc="-170" dirty="0">
                <a:latin typeface="Arial"/>
                <a:cs typeface="Arial"/>
              </a:rPr>
              <a:t>message</a:t>
            </a:r>
            <a:r>
              <a:rPr sz="2200" spc="-130" dirty="0">
                <a:latin typeface="Arial"/>
                <a:cs typeface="Arial"/>
              </a:rPr>
              <a:t> </a:t>
            </a:r>
            <a:r>
              <a:rPr sz="2200" spc="-30" dirty="0">
                <a:latin typeface="Arial"/>
                <a:cs typeface="Arial"/>
              </a:rPr>
              <a:t>in</a:t>
            </a:r>
            <a:r>
              <a:rPr sz="2200" spc="-120" dirty="0">
                <a:latin typeface="Arial"/>
                <a:cs typeface="Arial"/>
              </a:rPr>
              <a:t> </a:t>
            </a:r>
            <a:r>
              <a:rPr sz="2200" spc="-25" dirty="0">
                <a:latin typeface="Arial"/>
                <a:cs typeface="Arial"/>
              </a:rPr>
              <a:t>the</a:t>
            </a:r>
            <a:r>
              <a:rPr sz="2200" spc="-130" dirty="0">
                <a:latin typeface="Arial"/>
                <a:cs typeface="Arial"/>
              </a:rPr>
              <a:t> </a:t>
            </a:r>
            <a:r>
              <a:rPr sz="2200" spc="-60" dirty="0">
                <a:latin typeface="Arial"/>
                <a:cs typeface="Arial"/>
              </a:rPr>
              <a:t>application</a:t>
            </a:r>
            <a:r>
              <a:rPr sz="2200" spc="-180" dirty="0">
                <a:latin typeface="Arial"/>
                <a:cs typeface="Arial"/>
              </a:rPr>
              <a:t> </a:t>
            </a:r>
            <a:r>
              <a:rPr sz="2200" spc="-80" dirty="0">
                <a:latin typeface="Arial"/>
                <a:cs typeface="Arial"/>
              </a:rPr>
              <a:t>layer</a:t>
            </a:r>
            <a:r>
              <a:rPr sz="2200" spc="-135" dirty="0">
                <a:latin typeface="Arial"/>
                <a:cs typeface="Arial"/>
              </a:rPr>
              <a:t> </a:t>
            </a:r>
            <a:r>
              <a:rPr sz="2200" spc="-100" dirty="0">
                <a:latin typeface="Arial"/>
                <a:cs typeface="Arial"/>
              </a:rPr>
              <a:t>and  </a:t>
            </a:r>
            <a:r>
              <a:rPr sz="2200" spc="-125" dirty="0">
                <a:latin typeface="Arial"/>
                <a:cs typeface="Arial"/>
              </a:rPr>
              <a:t>send </a:t>
            </a:r>
            <a:r>
              <a:rPr sz="2200" spc="70" dirty="0">
                <a:latin typeface="Arial"/>
                <a:cs typeface="Arial"/>
              </a:rPr>
              <a:t>it </a:t>
            </a:r>
            <a:r>
              <a:rPr sz="2200" spc="-50" dirty="0">
                <a:latin typeface="Arial"/>
                <a:cs typeface="Arial"/>
              </a:rPr>
              <a:t>down </a:t>
            </a:r>
            <a:r>
              <a:rPr sz="2200" spc="-20" dirty="0">
                <a:latin typeface="Arial"/>
                <a:cs typeface="Arial"/>
              </a:rPr>
              <a:t>the </a:t>
            </a:r>
            <a:r>
              <a:rPr sz="2200" spc="-114" dirty="0">
                <a:latin typeface="Arial"/>
                <a:cs typeface="Arial"/>
              </a:rPr>
              <a:t>layers </a:t>
            </a:r>
            <a:r>
              <a:rPr sz="2200" spc="-150" dirty="0">
                <a:latin typeface="Arial"/>
                <a:cs typeface="Arial"/>
              </a:rPr>
              <a:t>so </a:t>
            </a:r>
            <a:r>
              <a:rPr sz="2200" dirty="0">
                <a:latin typeface="Arial"/>
                <a:cs typeface="Arial"/>
              </a:rPr>
              <a:t>that </a:t>
            </a:r>
            <a:r>
              <a:rPr sz="2200" spc="70" dirty="0">
                <a:latin typeface="Arial"/>
                <a:cs typeface="Arial"/>
              </a:rPr>
              <a:t>it </a:t>
            </a:r>
            <a:r>
              <a:rPr sz="2200" spc="-114" dirty="0">
                <a:latin typeface="Arial"/>
                <a:cs typeface="Arial"/>
              </a:rPr>
              <a:t>is </a:t>
            </a:r>
            <a:r>
              <a:rPr sz="2200" spc="-100" dirty="0">
                <a:latin typeface="Arial"/>
                <a:cs typeface="Arial"/>
              </a:rPr>
              <a:t>physically </a:t>
            </a:r>
            <a:r>
              <a:rPr sz="2200" spc="-85" dirty="0">
                <a:latin typeface="Arial"/>
                <a:cs typeface="Arial"/>
              </a:rPr>
              <a:t>sent </a:t>
            </a:r>
            <a:r>
              <a:rPr sz="2200" spc="25" dirty="0">
                <a:latin typeface="Arial"/>
                <a:cs typeface="Arial"/>
              </a:rPr>
              <a:t>to </a:t>
            </a:r>
            <a:r>
              <a:rPr sz="2200" spc="-20" dirty="0">
                <a:latin typeface="Arial"/>
                <a:cs typeface="Arial"/>
              </a:rPr>
              <a:t>the </a:t>
            </a:r>
            <a:r>
              <a:rPr sz="2200" spc="-50" dirty="0">
                <a:latin typeface="Arial"/>
                <a:cs typeface="Arial"/>
              </a:rPr>
              <a:t>destination  </a:t>
            </a:r>
            <a:r>
              <a:rPr sz="2200" spc="-65" dirty="0">
                <a:latin typeface="Arial"/>
                <a:cs typeface="Arial"/>
              </a:rPr>
              <a:t>host.</a:t>
            </a:r>
            <a:endParaRPr sz="2200">
              <a:latin typeface="Arial"/>
              <a:cs typeface="Arial"/>
            </a:endParaRPr>
          </a:p>
          <a:p>
            <a:pPr marL="236854" marR="956310" indent="-236854" algn="just">
              <a:lnSpc>
                <a:spcPct val="100000"/>
              </a:lnSpc>
              <a:spcBef>
                <a:spcPts val="5"/>
              </a:spcBef>
              <a:buFont typeface="Wingdings"/>
              <a:buChar char=""/>
              <a:tabLst>
                <a:tab pos="236854" algn="l"/>
              </a:tabLst>
            </a:pPr>
            <a:r>
              <a:rPr sz="2200" spc="-155" dirty="0">
                <a:latin typeface="Arial"/>
                <a:cs typeface="Arial"/>
              </a:rPr>
              <a:t>The</a:t>
            </a:r>
            <a:r>
              <a:rPr sz="2200" spc="-160" dirty="0">
                <a:latin typeface="Arial"/>
                <a:cs typeface="Arial"/>
              </a:rPr>
              <a:t> </a:t>
            </a:r>
            <a:r>
              <a:rPr sz="2200" spc="-50" dirty="0">
                <a:latin typeface="Arial"/>
                <a:cs typeface="Arial"/>
              </a:rPr>
              <a:t>destination</a:t>
            </a:r>
            <a:r>
              <a:rPr sz="2200" spc="-175" dirty="0">
                <a:latin typeface="Arial"/>
                <a:cs typeface="Arial"/>
              </a:rPr>
              <a:t> </a:t>
            </a:r>
            <a:r>
              <a:rPr sz="2200" spc="-65" dirty="0">
                <a:latin typeface="Arial"/>
                <a:cs typeface="Arial"/>
              </a:rPr>
              <a:t>host</a:t>
            </a:r>
            <a:r>
              <a:rPr sz="2200" spc="-135" dirty="0">
                <a:latin typeface="Arial"/>
                <a:cs typeface="Arial"/>
              </a:rPr>
              <a:t> </a:t>
            </a:r>
            <a:r>
              <a:rPr sz="2200" spc="-130" dirty="0">
                <a:latin typeface="Arial"/>
                <a:cs typeface="Arial"/>
              </a:rPr>
              <a:t>needs</a:t>
            </a:r>
            <a:r>
              <a:rPr sz="2200" spc="-135" dirty="0">
                <a:latin typeface="Arial"/>
                <a:cs typeface="Arial"/>
              </a:rPr>
              <a:t> </a:t>
            </a:r>
            <a:r>
              <a:rPr sz="2200" spc="25" dirty="0">
                <a:latin typeface="Arial"/>
                <a:cs typeface="Arial"/>
              </a:rPr>
              <a:t>to</a:t>
            </a:r>
            <a:r>
              <a:rPr sz="2200" spc="-125" dirty="0">
                <a:latin typeface="Arial"/>
                <a:cs typeface="Arial"/>
              </a:rPr>
              <a:t> </a:t>
            </a:r>
            <a:r>
              <a:rPr sz="2200" spc="-90" dirty="0">
                <a:latin typeface="Arial"/>
                <a:cs typeface="Arial"/>
              </a:rPr>
              <a:t>receive</a:t>
            </a:r>
            <a:r>
              <a:rPr sz="2200" spc="-160" dirty="0">
                <a:latin typeface="Arial"/>
                <a:cs typeface="Arial"/>
              </a:rPr>
              <a:t> </a:t>
            </a:r>
            <a:r>
              <a:rPr sz="2200" spc="-20" dirty="0">
                <a:latin typeface="Arial"/>
                <a:cs typeface="Arial"/>
              </a:rPr>
              <a:t>the</a:t>
            </a:r>
            <a:r>
              <a:rPr sz="2200" spc="-135" dirty="0">
                <a:latin typeface="Arial"/>
                <a:cs typeface="Arial"/>
              </a:rPr>
              <a:t> </a:t>
            </a:r>
            <a:r>
              <a:rPr sz="2200" spc="-65" dirty="0">
                <a:latin typeface="Arial"/>
                <a:cs typeface="Arial"/>
              </a:rPr>
              <a:t>communication</a:t>
            </a:r>
            <a:r>
              <a:rPr sz="2200" spc="-229" dirty="0">
                <a:latin typeface="Arial"/>
                <a:cs typeface="Arial"/>
              </a:rPr>
              <a:t> </a:t>
            </a:r>
            <a:r>
              <a:rPr sz="2200" spc="-35" dirty="0">
                <a:latin typeface="Arial"/>
                <a:cs typeface="Arial"/>
              </a:rPr>
              <a:t>at</a:t>
            </a:r>
            <a:r>
              <a:rPr sz="2200" spc="-110" dirty="0">
                <a:latin typeface="Arial"/>
                <a:cs typeface="Arial"/>
              </a:rPr>
              <a:t> </a:t>
            </a:r>
            <a:r>
              <a:rPr sz="2200" spc="-20" dirty="0">
                <a:latin typeface="Arial"/>
                <a:cs typeface="Arial"/>
              </a:rPr>
              <a:t>the  </a:t>
            </a:r>
            <a:r>
              <a:rPr sz="2200" spc="-110" dirty="0">
                <a:latin typeface="Arial"/>
                <a:cs typeface="Arial"/>
              </a:rPr>
              <a:t>physical</a:t>
            </a:r>
            <a:r>
              <a:rPr sz="2200" spc="-155" dirty="0">
                <a:latin typeface="Arial"/>
                <a:cs typeface="Arial"/>
              </a:rPr>
              <a:t> </a:t>
            </a:r>
            <a:r>
              <a:rPr sz="2200" spc="-80" dirty="0">
                <a:latin typeface="Arial"/>
                <a:cs typeface="Arial"/>
              </a:rPr>
              <a:t>layer</a:t>
            </a:r>
            <a:r>
              <a:rPr sz="2200" spc="-145" dirty="0">
                <a:latin typeface="Arial"/>
                <a:cs typeface="Arial"/>
              </a:rPr>
              <a:t> </a:t>
            </a:r>
            <a:r>
              <a:rPr sz="2200" spc="-100" dirty="0">
                <a:latin typeface="Arial"/>
                <a:cs typeface="Arial"/>
              </a:rPr>
              <a:t>and</a:t>
            </a:r>
            <a:r>
              <a:rPr sz="2200" spc="-125" dirty="0">
                <a:latin typeface="Arial"/>
                <a:cs typeface="Arial"/>
              </a:rPr>
              <a:t> </a:t>
            </a:r>
            <a:r>
              <a:rPr sz="2200" spc="-35" dirty="0">
                <a:latin typeface="Arial"/>
                <a:cs typeface="Arial"/>
              </a:rPr>
              <a:t>then</a:t>
            </a:r>
            <a:r>
              <a:rPr sz="2200" spc="-140" dirty="0">
                <a:latin typeface="Arial"/>
                <a:cs typeface="Arial"/>
              </a:rPr>
              <a:t> </a:t>
            </a:r>
            <a:r>
              <a:rPr sz="2200" spc="-55" dirty="0">
                <a:latin typeface="Arial"/>
                <a:cs typeface="Arial"/>
              </a:rPr>
              <a:t>deliver</a:t>
            </a:r>
            <a:r>
              <a:rPr sz="2200" spc="-165" dirty="0">
                <a:latin typeface="Arial"/>
                <a:cs typeface="Arial"/>
              </a:rPr>
              <a:t> </a:t>
            </a:r>
            <a:r>
              <a:rPr sz="2200" spc="70" dirty="0">
                <a:latin typeface="Arial"/>
                <a:cs typeface="Arial"/>
              </a:rPr>
              <a:t>it</a:t>
            </a:r>
            <a:r>
              <a:rPr sz="2200" spc="-130" dirty="0">
                <a:latin typeface="Arial"/>
                <a:cs typeface="Arial"/>
              </a:rPr>
              <a:t> </a:t>
            </a:r>
            <a:r>
              <a:rPr sz="2200" spc="-45" dirty="0">
                <a:latin typeface="Arial"/>
                <a:cs typeface="Arial"/>
              </a:rPr>
              <a:t>through</a:t>
            </a:r>
            <a:r>
              <a:rPr sz="2200" spc="-150" dirty="0">
                <a:latin typeface="Arial"/>
                <a:cs typeface="Arial"/>
              </a:rPr>
              <a:t> </a:t>
            </a:r>
            <a:r>
              <a:rPr sz="2200" spc="-25" dirty="0">
                <a:latin typeface="Arial"/>
                <a:cs typeface="Arial"/>
              </a:rPr>
              <a:t>the</a:t>
            </a:r>
            <a:r>
              <a:rPr sz="2200" spc="-135" dirty="0">
                <a:latin typeface="Arial"/>
                <a:cs typeface="Arial"/>
              </a:rPr>
              <a:t> </a:t>
            </a:r>
            <a:r>
              <a:rPr sz="2200" spc="-20" dirty="0">
                <a:latin typeface="Arial"/>
                <a:cs typeface="Arial"/>
              </a:rPr>
              <a:t>other</a:t>
            </a:r>
            <a:r>
              <a:rPr sz="2200" spc="-160" dirty="0">
                <a:latin typeface="Arial"/>
                <a:cs typeface="Arial"/>
              </a:rPr>
              <a:t> </a:t>
            </a:r>
            <a:r>
              <a:rPr sz="2200" spc="-114" dirty="0">
                <a:latin typeface="Arial"/>
                <a:cs typeface="Arial"/>
              </a:rPr>
              <a:t>layers</a:t>
            </a:r>
            <a:r>
              <a:rPr sz="2200" spc="-120" dirty="0">
                <a:latin typeface="Arial"/>
                <a:cs typeface="Arial"/>
              </a:rPr>
              <a:t> </a:t>
            </a:r>
            <a:r>
              <a:rPr sz="2200" spc="20" dirty="0">
                <a:latin typeface="Arial"/>
                <a:cs typeface="Arial"/>
              </a:rPr>
              <a:t>to</a:t>
            </a:r>
            <a:r>
              <a:rPr sz="2200" spc="-125" dirty="0">
                <a:latin typeface="Arial"/>
                <a:cs typeface="Arial"/>
              </a:rPr>
              <a:t> </a:t>
            </a:r>
            <a:r>
              <a:rPr sz="2200" spc="-25" dirty="0">
                <a:latin typeface="Arial"/>
                <a:cs typeface="Arial"/>
              </a:rPr>
              <a:t>the  </a:t>
            </a:r>
            <a:r>
              <a:rPr sz="2200" spc="-60" dirty="0">
                <a:latin typeface="Arial"/>
                <a:cs typeface="Arial"/>
              </a:rPr>
              <a:t>application</a:t>
            </a:r>
            <a:r>
              <a:rPr sz="2200" spc="-190" dirty="0">
                <a:latin typeface="Arial"/>
                <a:cs typeface="Arial"/>
              </a:rPr>
              <a:t> </a:t>
            </a:r>
            <a:r>
              <a:rPr sz="2200" spc="-114" dirty="0">
                <a:latin typeface="Arial"/>
                <a:cs typeface="Arial"/>
              </a:rPr>
              <a:t>layer.</a:t>
            </a:r>
            <a:endParaRPr sz="2200">
              <a:latin typeface="Arial"/>
              <a:cs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8739" y="319786"/>
            <a:ext cx="8763635" cy="1874520"/>
          </a:xfrm>
          <a:prstGeom prst="rect">
            <a:avLst/>
          </a:prstGeom>
        </p:spPr>
        <p:txBody>
          <a:bodyPr vert="horz" wrap="square" lIns="0" tIns="13335" rIns="0" bIns="0" rtlCol="0">
            <a:spAutoFit/>
          </a:bodyPr>
          <a:lstStyle/>
          <a:p>
            <a:pPr marL="356870" marR="5080" indent="-344805">
              <a:lnSpc>
                <a:spcPct val="100000"/>
              </a:lnSpc>
              <a:spcBef>
                <a:spcPts val="105"/>
              </a:spcBef>
              <a:buFont typeface="Wingdings"/>
              <a:buChar char=""/>
              <a:tabLst>
                <a:tab pos="357505" algn="l"/>
              </a:tabLst>
            </a:pPr>
            <a:r>
              <a:rPr sz="2200" spc="-160" dirty="0">
                <a:latin typeface="Arial"/>
                <a:cs typeface="Arial"/>
              </a:rPr>
              <a:t>The </a:t>
            </a:r>
            <a:r>
              <a:rPr sz="2200" spc="-25" dirty="0">
                <a:latin typeface="Arial"/>
                <a:cs typeface="Arial"/>
              </a:rPr>
              <a:t>router </a:t>
            </a:r>
            <a:r>
              <a:rPr sz="2200" spc="-114" dirty="0">
                <a:latin typeface="Arial"/>
                <a:cs typeface="Arial"/>
              </a:rPr>
              <a:t>is </a:t>
            </a:r>
            <a:r>
              <a:rPr sz="2200" spc="-80" dirty="0">
                <a:latin typeface="Arial"/>
                <a:cs typeface="Arial"/>
              </a:rPr>
              <a:t>involved </a:t>
            </a:r>
            <a:r>
              <a:rPr sz="2200" spc="-30" dirty="0">
                <a:latin typeface="Arial"/>
                <a:cs typeface="Arial"/>
              </a:rPr>
              <a:t>in </a:t>
            </a:r>
            <a:r>
              <a:rPr sz="2200" spc="-55" dirty="0">
                <a:latin typeface="Arial"/>
                <a:cs typeface="Arial"/>
              </a:rPr>
              <a:t>only </a:t>
            </a:r>
            <a:r>
              <a:rPr sz="2200" spc="-40" dirty="0">
                <a:latin typeface="Arial"/>
                <a:cs typeface="Arial"/>
              </a:rPr>
              <a:t>three </a:t>
            </a:r>
            <a:r>
              <a:rPr sz="2200" spc="-110" dirty="0">
                <a:latin typeface="Arial"/>
                <a:cs typeface="Arial"/>
              </a:rPr>
              <a:t>layers; </a:t>
            </a:r>
            <a:r>
              <a:rPr sz="2200" spc="-70" dirty="0">
                <a:latin typeface="Arial"/>
                <a:cs typeface="Arial"/>
              </a:rPr>
              <a:t>link-layer </a:t>
            </a:r>
            <a:r>
              <a:rPr sz="2200" spc="-65" dirty="0">
                <a:latin typeface="Arial"/>
                <a:cs typeface="Arial"/>
              </a:rPr>
              <a:t>switch </a:t>
            </a:r>
            <a:r>
              <a:rPr sz="2200" spc="-30" dirty="0">
                <a:latin typeface="Arial"/>
                <a:cs typeface="Arial"/>
              </a:rPr>
              <a:t>in </a:t>
            </a:r>
            <a:r>
              <a:rPr sz="2200" spc="-170" dirty="0">
                <a:latin typeface="Arial"/>
                <a:cs typeface="Arial"/>
              </a:rPr>
              <a:t>a </a:t>
            </a:r>
            <a:r>
              <a:rPr sz="2200" spc="-40" dirty="0">
                <a:latin typeface="Arial"/>
                <a:cs typeface="Arial"/>
              </a:rPr>
              <a:t>link </a:t>
            </a:r>
            <a:r>
              <a:rPr sz="2200" spc="-114" dirty="0">
                <a:latin typeface="Arial"/>
                <a:cs typeface="Arial"/>
              </a:rPr>
              <a:t>is  </a:t>
            </a:r>
            <a:r>
              <a:rPr sz="2200" spc="-75" dirty="0">
                <a:latin typeface="Arial"/>
                <a:cs typeface="Arial"/>
              </a:rPr>
              <a:t>involved</a:t>
            </a:r>
            <a:r>
              <a:rPr sz="2200" spc="-180" dirty="0">
                <a:latin typeface="Arial"/>
                <a:cs typeface="Arial"/>
              </a:rPr>
              <a:t> </a:t>
            </a:r>
            <a:r>
              <a:rPr sz="2200" spc="-55" dirty="0">
                <a:latin typeface="Arial"/>
                <a:cs typeface="Arial"/>
              </a:rPr>
              <a:t>only</a:t>
            </a:r>
            <a:r>
              <a:rPr sz="2200" spc="-150" dirty="0">
                <a:latin typeface="Arial"/>
                <a:cs typeface="Arial"/>
              </a:rPr>
              <a:t> </a:t>
            </a:r>
            <a:r>
              <a:rPr sz="2200" spc="-30" dirty="0">
                <a:latin typeface="Arial"/>
                <a:cs typeface="Arial"/>
              </a:rPr>
              <a:t>in</a:t>
            </a:r>
            <a:r>
              <a:rPr sz="2200" spc="-120" dirty="0">
                <a:latin typeface="Arial"/>
                <a:cs typeface="Arial"/>
              </a:rPr>
              <a:t> </a:t>
            </a:r>
            <a:r>
              <a:rPr sz="2200" spc="10" dirty="0">
                <a:latin typeface="Arial"/>
                <a:cs typeface="Arial"/>
              </a:rPr>
              <a:t>two</a:t>
            </a:r>
            <a:r>
              <a:rPr sz="2200" spc="-120" dirty="0">
                <a:latin typeface="Arial"/>
                <a:cs typeface="Arial"/>
              </a:rPr>
              <a:t> </a:t>
            </a:r>
            <a:r>
              <a:rPr sz="2200" spc="-110" dirty="0">
                <a:latin typeface="Arial"/>
                <a:cs typeface="Arial"/>
              </a:rPr>
              <a:t>layers,</a:t>
            </a:r>
            <a:r>
              <a:rPr sz="2200" spc="-130" dirty="0">
                <a:latin typeface="Arial"/>
                <a:cs typeface="Arial"/>
              </a:rPr>
              <a:t> </a:t>
            </a:r>
            <a:r>
              <a:rPr sz="2200" spc="-60" dirty="0">
                <a:latin typeface="Arial"/>
                <a:cs typeface="Arial"/>
              </a:rPr>
              <a:t>data-link</a:t>
            </a:r>
            <a:r>
              <a:rPr sz="2200" spc="-155" dirty="0">
                <a:latin typeface="Arial"/>
                <a:cs typeface="Arial"/>
              </a:rPr>
              <a:t> </a:t>
            </a:r>
            <a:r>
              <a:rPr sz="2200" spc="-105" dirty="0">
                <a:latin typeface="Arial"/>
                <a:cs typeface="Arial"/>
              </a:rPr>
              <a:t>and</a:t>
            </a:r>
            <a:r>
              <a:rPr sz="2200" spc="-120" dirty="0">
                <a:latin typeface="Arial"/>
                <a:cs typeface="Arial"/>
              </a:rPr>
              <a:t> </a:t>
            </a:r>
            <a:r>
              <a:rPr sz="2200" spc="-105" dirty="0">
                <a:latin typeface="Arial"/>
                <a:cs typeface="Arial"/>
              </a:rPr>
              <a:t>physical.</a:t>
            </a:r>
            <a:endParaRPr sz="2200">
              <a:latin typeface="Arial"/>
              <a:cs typeface="Arial"/>
            </a:endParaRPr>
          </a:p>
          <a:p>
            <a:pPr marL="12700">
              <a:lnSpc>
                <a:spcPct val="100000"/>
              </a:lnSpc>
              <a:spcBef>
                <a:spcPts val="570"/>
              </a:spcBef>
            </a:pPr>
            <a:r>
              <a:rPr sz="2400" b="1" spc="-254" dirty="0">
                <a:solidFill>
                  <a:srgbClr val="00AF50"/>
                </a:solidFill>
                <a:latin typeface="Arial"/>
                <a:cs typeface="Arial"/>
              </a:rPr>
              <a:t>Layers </a:t>
            </a:r>
            <a:r>
              <a:rPr sz="2400" b="1" spc="-125" dirty="0">
                <a:solidFill>
                  <a:srgbClr val="00AF50"/>
                </a:solidFill>
                <a:latin typeface="Arial"/>
                <a:cs typeface="Arial"/>
              </a:rPr>
              <a:t>in </a:t>
            </a:r>
            <a:r>
              <a:rPr sz="2400" b="1" spc="-90" dirty="0">
                <a:solidFill>
                  <a:srgbClr val="00AF50"/>
                </a:solidFill>
                <a:latin typeface="Arial"/>
                <a:cs typeface="Arial"/>
              </a:rPr>
              <a:t>the </a:t>
            </a:r>
            <a:r>
              <a:rPr sz="2400" b="1" spc="-200" dirty="0">
                <a:solidFill>
                  <a:srgbClr val="00AF50"/>
                </a:solidFill>
                <a:latin typeface="Arial"/>
                <a:cs typeface="Arial"/>
              </a:rPr>
              <a:t>TCP/IP </a:t>
            </a:r>
            <a:r>
              <a:rPr sz="2400" b="1" spc="-170" dirty="0">
                <a:solidFill>
                  <a:srgbClr val="00AF50"/>
                </a:solidFill>
                <a:latin typeface="Arial"/>
                <a:cs typeface="Arial"/>
              </a:rPr>
              <a:t>Protocol</a:t>
            </a:r>
            <a:r>
              <a:rPr sz="2400" b="1" spc="-100" dirty="0">
                <a:solidFill>
                  <a:srgbClr val="00AF50"/>
                </a:solidFill>
                <a:latin typeface="Arial"/>
                <a:cs typeface="Arial"/>
              </a:rPr>
              <a:t> </a:t>
            </a:r>
            <a:r>
              <a:rPr sz="2400" b="1" spc="-170" dirty="0">
                <a:solidFill>
                  <a:srgbClr val="00AF50"/>
                </a:solidFill>
                <a:latin typeface="Arial"/>
                <a:cs typeface="Arial"/>
              </a:rPr>
              <a:t>Suite</a:t>
            </a:r>
            <a:endParaRPr sz="2400">
              <a:latin typeface="Arial"/>
              <a:cs typeface="Arial"/>
            </a:endParaRPr>
          </a:p>
          <a:p>
            <a:pPr marL="356870" marR="7620" indent="-344805">
              <a:lnSpc>
                <a:spcPct val="100000"/>
              </a:lnSpc>
              <a:spcBef>
                <a:spcPts val="540"/>
              </a:spcBef>
              <a:buFont typeface="Wingdings"/>
              <a:buChar char=""/>
              <a:tabLst>
                <a:tab pos="357505" algn="l"/>
              </a:tabLst>
            </a:pPr>
            <a:r>
              <a:rPr sz="2200" spc="-260" dirty="0">
                <a:latin typeface="Arial"/>
                <a:cs typeface="Arial"/>
              </a:rPr>
              <a:t>To </a:t>
            </a:r>
            <a:r>
              <a:rPr sz="2200" spc="-20" dirty="0">
                <a:latin typeface="Arial"/>
                <a:cs typeface="Arial"/>
              </a:rPr>
              <a:t>better </a:t>
            </a:r>
            <a:r>
              <a:rPr sz="2200" spc="-85" dirty="0">
                <a:latin typeface="Arial"/>
                <a:cs typeface="Arial"/>
              </a:rPr>
              <a:t>understand </a:t>
            </a:r>
            <a:r>
              <a:rPr sz="2200" spc="-20" dirty="0">
                <a:latin typeface="Arial"/>
                <a:cs typeface="Arial"/>
              </a:rPr>
              <a:t>the </a:t>
            </a:r>
            <a:r>
              <a:rPr sz="2200" spc="-65" dirty="0">
                <a:latin typeface="Arial"/>
                <a:cs typeface="Arial"/>
              </a:rPr>
              <a:t>duties </a:t>
            </a:r>
            <a:r>
              <a:rPr sz="2200" spc="5" dirty="0">
                <a:latin typeface="Arial"/>
                <a:cs typeface="Arial"/>
              </a:rPr>
              <a:t>of </a:t>
            </a:r>
            <a:r>
              <a:rPr sz="2200" spc="-140" dirty="0">
                <a:latin typeface="Arial"/>
                <a:cs typeface="Arial"/>
              </a:rPr>
              <a:t>each </a:t>
            </a:r>
            <a:r>
              <a:rPr sz="2200" spc="-110" dirty="0">
                <a:latin typeface="Arial"/>
                <a:cs typeface="Arial"/>
              </a:rPr>
              <a:t>layer, </a:t>
            </a:r>
            <a:r>
              <a:rPr sz="2200" spc="-95" dirty="0">
                <a:latin typeface="Arial"/>
                <a:cs typeface="Arial"/>
              </a:rPr>
              <a:t>we </a:t>
            </a:r>
            <a:r>
              <a:rPr sz="2200" spc="-105" dirty="0">
                <a:latin typeface="Arial"/>
                <a:cs typeface="Arial"/>
              </a:rPr>
              <a:t>need </a:t>
            </a:r>
            <a:r>
              <a:rPr sz="2200" spc="20" dirty="0">
                <a:latin typeface="Arial"/>
                <a:cs typeface="Arial"/>
              </a:rPr>
              <a:t>to </a:t>
            </a:r>
            <a:r>
              <a:rPr sz="2200" spc="-20" dirty="0">
                <a:latin typeface="Arial"/>
                <a:cs typeface="Arial"/>
              </a:rPr>
              <a:t>think </a:t>
            </a:r>
            <a:r>
              <a:rPr sz="2200" spc="-55" dirty="0">
                <a:latin typeface="Arial"/>
                <a:cs typeface="Arial"/>
              </a:rPr>
              <a:t>about </a:t>
            </a:r>
            <a:r>
              <a:rPr sz="2200" spc="-30" dirty="0">
                <a:latin typeface="Arial"/>
                <a:cs typeface="Arial"/>
              </a:rPr>
              <a:t>the  </a:t>
            </a:r>
            <a:r>
              <a:rPr sz="2200" spc="-80" dirty="0">
                <a:latin typeface="Arial"/>
                <a:cs typeface="Arial"/>
              </a:rPr>
              <a:t>logical </a:t>
            </a:r>
            <a:r>
              <a:rPr sz="2200" spc="-85" dirty="0">
                <a:latin typeface="Arial"/>
                <a:cs typeface="Arial"/>
              </a:rPr>
              <a:t>connections </a:t>
            </a:r>
            <a:r>
              <a:rPr sz="2200" spc="-65" dirty="0">
                <a:latin typeface="Arial"/>
                <a:cs typeface="Arial"/>
              </a:rPr>
              <a:t>between</a:t>
            </a:r>
            <a:r>
              <a:rPr sz="2200" spc="-310" dirty="0">
                <a:latin typeface="Arial"/>
                <a:cs typeface="Arial"/>
              </a:rPr>
              <a:t> </a:t>
            </a:r>
            <a:r>
              <a:rPr sz="2200" spc="-110" dirty="0">
                <a:latin typeface="Arial"/>
                <a:cs typeface="Arial"/>
              </a:rPr>
              <a:t>layers.</a:t>
            </a:r>
            <a:endParaRPr sz="2200">
              <a:latin typeface="Arial"/>
              <a:cs typeface="Arial"/>
            </a:endParaRPr>
          </a:p>
        </p:txBody>
      </p:sp>
      <p:sp>
        <p:nvSpPr>
          <p:cNvPr id="3" name="object 3"/>
          <p:cNvSpPr/>
          <p:nvPr/>
        </p:nvSpPr>
        <p:spPr>
          <a:xfrm>
            <a:off x="756264" y="2499727"/>
            <a:ext cx="7410245" cy="420587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07340" y="243281"/>
            <a:ext cx="8536305" cy="4455160"/>
          </a:xfrm>
          <a:prstGeom prst="rect">
            <a:avLst/>
          </a:prstGeom>
        </p:spPr>
        <p:txBody>
          <a:bodyPr vert="horz" wrap="square" lIns="0" tIns="13970" rIns="0" bIns="0" rtlCol="0">
            <a:spAutoFit/>
          </a:bodyPr>
          <a:lstStyle/>
          <a:p>
            <a:pPr marL="356870" indent="-344805">
              <a:lnSpc>
                <a:spcPct val="100000"/>
              </a:lnSpc>
              <a:spcBef>
                <a:spcPts val="110"/>
              </a:spcBef>
              <a:buFont typeface="Wingdings"/>
              <a:buChar char=""/>
              <a:tabLst>
                <a:tab pos="357505" algn="l"/>
              </a:tabLst>
            </a:pPr>
            <a:r>
              <a:rPr sz="2200" spc="-155" dirty="0">
                <a:latin typeface="Arial"/>
                <a:cs typeface="Arial"/>
              </a:rPr>
              <a:t>The </a:t>
            </a:r>
            <a:r>
              <a:rPr sz="2200" spc="-30" dirty="0">
                <a:latin typeface="Arial"/>
                <a:cs typeface="Arial"/>
              </a:rPr>
              <a:t>duty </a:t>
            </a:r>
            <a:r>
              <a:rPr sz="2200" spc="5" dirty="0">
                <a:latin typeface="Arial"/>
                <a:cs typeface="Arial"/>
              </a:rPr>
              <a:t>of </a:t>
            </a:r>
            <a:r>
              <a:rPr sz="2200" spc="-20" dirty="0">
                <a:latin typeface="Arial"/>
                <a:cs typeface="Arial"/>
              </a:rPr>
              <a:t>the </a:t>
            </a:r>
            <a:r>
              <a:rPr sz="2200" spc="-65" dirty="0">
                <a:latin typeface="Arial"/>
                <a:cs typeface="Arial"/>
              </a:rPr>
              <a:t>application, </a:t>
            </a:r>
            <a:r>
              <a:rPr sz="2200" spc="-45" dirty="0">
                <a:latin typeface="Arial"/>
                <a:cs typeface="Arial"/>
              </a:rPr>
              <a:t>transport, </a:t>
            </a:r>
            <a:r>
              <a:rPr sz="2200" spc="-105" dirty="0">
                <a:latin typeface="Arial"/>
                <a:cs typeface="Arial"/>
              </a:rPr>
              <a:t>and </a:t>
            </a:r>
            <a:r>
              <a:rPr sz="2200" spc="-40" dirty="0">
                <a:latin typeface="Arial"/>
                <a:cs typeface="Arial"/>
              </a:rPr>
              <a:t>network</a:t>
            </a:r>
            <a:r>
              <a:rPr sz="2200" spc="254" dirty="0">
                <a:latin typeface="Arial"/>
                <a:cs typeface="Arial"/>
              </a:rPr>
              <a:t> </a:t>
            </a:r>
            <a:r>
              <a:rPr sz="2200" spc="-120" dirty="0">
                <a:latin typeface="Arial"/>
                <a:cs typeface="Arial"/>
              </a:rPr>
              <a:t>layers </a:t>
            </a:r>
            <a:r>
              <a:rPr sz="2200" spc="-114" dirty="0">
                <a:latin typeface="Arial"/>
                <a:cs typeface="Arial"/>
              </a:rPr>
              <a:t>is </a:t>
            </a:r>
            <a:r>
              <a:rPr sz="2200" spc="-50" dirty="0">
                <a:latin typeface="Arial"/>
                <a:cs typeface="Arial"/>
              </a:rPr>
              <a:t>end-to-</a:t>
            </a:r>
            <a:endParaRPr sz="2200" dirty="0">
              <a:latin typeface="Arial"/>
              <a:cs typeface="Arial"/>
            </a:endParaRPr>
          </a:p>
          <a:p>
            <a:pPr marL="356870">
              <a:lnSpc>
                <a:spcPct val="100000"/>
              </a:lnSpc>
            </a:pPr>
            <a:r>
              <a:rPr sz="2200" spc="-85" dirty="0">
                <a:latin typeface="Arial"/>
                <a:cs typeface="Arial"/>
              </a:rPr>
              <a:t>end.</a:t>
            </a:r>
            <a:endParaRPr sz="2200" dirty="0">
              <a:latin typeface="Arial"/>
              <a:cs typeface="Arial"/>
            </a:endParaRPr>
          </a:p>
          <a:p>
            <a:pPr marL="356870" indent="-344805">
              <a:lnSpc>
                <a:spcPct val="100000"/>
              </a:lnSpc>
              <a:spcBef>
                <a:spcPts val="530"/>
              </a:spcBef>
              <a:buFont typeface="Wingdings"/>
              <a:buChar char=""/>
              <a:tabLst>
                <a:tab pos="357505" algn="l"/>
              </a:tabLst>
            </a:pPr>
            <a:r>
              <a:rPr sz="2200" spc="-155" dirty="0">
                <a:latin typeface="Arial"/>
                <a:cs typeface="Arial"/>
              </a:rPr>
              <a:t>The </a:t>
            </a:r>
            <a:r>
              <a:rPr sz="2200" spc="-30" dirty="0">
                <a:latin typeface="Arial"/>
                <a:cs typeface="Arial"/>
              </a:rPr>
              <a:t>duty </a:t>
            </a:r>
            <a:r>
              <a:rPr sz="2200" spc="5" dirty="0">
                <a:latin typeface="Arial"/>
                <a:cs typeface="Arial"/>
              </a:rPr>
              <a:t>of </a:t>
            </a:r>
            <a:r>
              <a:rPr sz="2200" spc="-20" dirty="0">
                <a:latin typeface="Arial"/>
                <a:cs typeface="Arial"/>
              </a:rPr>
              <a:t>the </a:t>
            </a:r>
            <a:r>
              <a:rPr sz="2200" spc="-65" dirty="0">
                <a:latin typeface="Arial"/>
                <a:cs typeface="Arial"/>
              </a:rPr>
              <a:t>data-link </a:t>
            </a:r>
            <a:r>
              <a:rPr sz="2200" spc="-105" dirty="0">
                <a:latin typeface="Arial"/>
                <a:cs typeface="Arial"/>
              </a:rPr>
              <a:t>and </a:t>
            </a:r>
            <a:r>
              <a:rPr sz="2200" spc="-114" dirty="0">
                <a:latin typeface="Arial"/>
                <a:cs typeface="Arial"/>
              </a:rPr>
              <a:t>physical </a:t>
            </a:r>
            <a:r>
              <a:rPr sz="2200" spc="-120" dirty="0">
                <a:latin typeface="Arial"/>
                <a:cs typeface="Arial"/>
              </a:rPr>
              <a:t>layers </a:t>
            </a:r>
            <a:r>
              <a:rPr sz="2200" spc="-114" dirty="0">
                <a:latin typeface="Arial"/>
                <a:cs typeface="Arial"/>
              </a:rPr>
              <a:t>is </a:t>
            </a:r>
            <a:r>
              <a:rPr sz="2200" spc="-55" dirty="0">
                <a:latin typeface="Arial"/>
                <a:cs typeface="Arial"/>
              </a:rPr>
              <a:t>hop-to-hop, </a:t>
            </a:r>
            <a:r>
              <a:rPr sz="2200" spc="-25" dirty="0">
                <a:latin typeface="Arial"/>
                <a:cs typeface="Arial"/>
              </a:rPr>
              <a:t>in </a:t>
            </a:r>
            <a:r>
              <a:rPr sz="2200" spc="-65" dirty="0">
                <a:latin typeface="Arial"/>
                <a:cs typeface="Arial"/>
              </a:rPr>
              <a:t>which</a:t>
            </a:r>
            <a:r>
              <a:rPr sz="2200" spc="-390" dirty="0">
                <a:latin typeface="Arial"/>
                <a:cs typeface="Arial"/>
              </a:rPr>
              <a:t> </a:t>
            </a:r>
            <a:r>
              <a:rPr sz="2200" spc="-165" dirty="0">
                <a:latin typeface="Arial"/>
                <a:cs typeface="Arial"/>
              </a:rPr>
              <a:t>a</a:t>
            </a:r>
            <a:endParaRPr sz="2200" dirty="0">
              <a:latin typeface="Arial"/>
              <a:cs typeface="Arial"/>
            </a:endParaRPr>
          </a:p>
          <a:p>
            <a:pPr marL="356870">
              <a:lnSpc>
                <a:spcPct val="100000"/>
              </a:lnSpc>
            </a:pPr>
            <a:r>
              <a:rPr sz="2200" spc="-65" dirty="0">
                <a:latin typeface="Arial"/>
                <a:cs typeface="Arial"/>
              </a:rPr>
              <a:t>hop </a:t>
            </a:r>
            <a:r>
              <a:rPr sz="2200" spc="-114" dirty="0">
                <a:latin typeface="Arial"/>
                <a:cs typeface="Arial"/>
              </a:rPr>
              <a:t>is </a:t>
            </a:r>
            <a:r>
              <a:rPr sz="2200" spc="-170" dirty="0">
                <a:latin typeface="Arial"/>
                <a:cs typeface="Arial"/>
              </a:rPr>
              <a:t>a </a:t>
            </a:r>
            <a:r>
              <a:rPr sz="2200" spc="-65" dirty="0">
                <a:latin typeface="Arial"/>
                <a:cs typeface="Arial"/>
              </a:rPr>
              <a:t>host </a:t>
            </a:r>
            <a:r>
              <a:rPr sz="2200" spc="-10" dirty="0">
                <a:latin typeface="Arial"/>
                <a:cs typeface="Arial"/>
              </a:rPr>
              <a:t>or</a:t>
            </a:r>
            <a:r>
              <a:rPr sz="2200" spc="-260" dirty="0">
                <a:latin typeface="Arial"/>
                <a:cs typeface="Arial"/>
              </a:rPr>
              <a:t> </a:t>
            </a:r>
            <a:r>
              <a:rPr sz="2200" spc="-55" dirty="0">
                <a:latin typeface="Arial"/>
                <a:cs typeface="Arial"/>
              </a:rPr>
              <a:t>router.</a:t>
            </a:r>
            <a:endParaRPr sz="2200" dirty="0">
              <a:latin typeface="Arial"/>
              <a:cs typeface="Arial"/>
            </a:endParaRPr>
          </a:p>
          <a:p>
            <a:pPr marL="356870" indent="-344805">
              <a:lnSpc>
                <a:spcPct val="100000"/>
              </a:lnSpc>
              <a:spcBef>
                <a:spcPts val="530"/>
              </a:spcBef>
              <a:buFont typeface="Wingdings"/>
              <a:buChar char=""/>
              <a:tabLst>
                <a:tab pos="357505" algn="l"/>
              </a:tabLst>
            </a:pPr>
            <a:r>
              <a:rPr sz="2200" spc="-155" dirty="0">
                <a:latin typeface="Arial"/>
                <a:cs typeface="Arial"/>
              </a:rPr>
              <a:t>The </a:t>
            </a:r>
            <a:r>
              <a:rPr sz="2200" spc="-75" dirty="0">
                <a:latin typeface="Arial"/>
                <a:cs typeface="Arial"/>
              </a:rPr>
              <a:t>domain </a:t>
            </a:r>
            <a:r>
              <a:rPr sz="2200" spc="5" dirty="0">
                <a:latin typeface="Arial"/>
                <a:cs typeface="Arial"/>
              </a:rPr>
              <a:t>of </a:t>
            </a:r>
            <a:r>
              <a:rPr sz="2200" spc="-35" dirty="0">
                <a:latin typeface="Arial"/>
                <a:cs typeface="Arial"/>
              </a:rPr>
              <a:t>duty </a:t>
            </a:r>
            <a:r>
              <a:rPr sz="2200" spc="5" dirty="0">
                <a:latin typeface="Arial"/>
                <a:cs typeface="Arial"/>
              </a:rPr>
              <a:t>of </a:t>
            </a:r>
            <a:r>
              <a:rPr sz="2200" spc="-30" dirty="0">
                <a:latin typeface="Arial"/>
                <a:cs typeface="Arial"/>
              </a:rPr>
              <a:t>the </a:t>
            </a:r>
            <a:r>
              <a:rPr sz="2200" spc="-5" dirty="0">
                <a:latin typeface="Arial"/>
                <a:cs typeface="Arial"/>
              </a:rPr>
              <a:t>top </a:t>
            </a:r>
            <a:r>
              <a:rPr sz="2200" spc="-45" dirty="0">
                <a:latin typeface="Arial"/>
                <a:cs typeface="Arial"/>
              </a:rPr>
              <a:t>three </a:t>
            </a:r>
            <a:r>
              <a:rPr sz="2200" spc="-120" dirty="0">
                <a:latin typeface="Arial"/>
                <a:cs typeface="Arial"/>
              </a:rPr>
              <a:t>layers </a:t>
            </a:r>
            <a:r>
              <a:rPr sz="2200" spc="-114" dirty="0">
                <a:latin typeface="Arial"/>
                <a:cs typeface="Arial"/>
              </a:rPr>
              <a:t>is </a:t>
            </a:r>
            <a:r>
              <a:rPr sz="2200" spc="-20" dirty="0">
                <a:solidFill>
                  <a:srgbClr val="FF0000"/>
                </a:solidFill>
                <a:latin typeface="Arial"/>
                <a:cs typeface="Arial"/>
              </a:rPr>
              <a:t>the </a:t>
            </a:r>
            <a:r>
              <a:rPr sz="2200" spc="-30" dirty="0">
                <a:solidFill>
                  <a:srgbClr val="FF0000"/>
                </a:solidFill>
                <a:latin typeface="Arial"/>
                <a:cs typeface="Arial"/>
              </a:rPr>
              <a:t>internet</a:t>
            </a:r>
            <a:r>
              <a:rPr sz="2200" spc="-30" dirty="0">
                <a:latin typeface="Arial"/>
                <a:cs typeface="Arial"/>
              </a:rPr>
              <a:t>, </a:t>
            </a:r>
            <a:r>
              <a:rPr sz="2200" spc="-110" dirty="0">
                <a:latin typeface="Arial"/>
                <a:cs typeface="Arial"/>
              </a:rPr>
              <a:t>and</a:t>
            </a:r>
            <a:r>
              <a:rPr sz="2200" spc="370" dirty="0">
                <a:latin typeface="Arial"/>
                <a:cs typeface="Arial"/>
              </a:rPr>
              <a:t> </a:t>
            </a:r>
            <a:r>
              <a:rPr sz="2200" spc="-30" dirty="0">
                <a:latin typeface="Arial"/>
                <a:cs typeface="Arial"/>
              </a:rPr>
              <a:t>the</a:t>
            </a:r>
            <a:endParaRPr sz="2200" dirty="0">
              <a:latin typeface="Arial"/>
              <a:cs typeface="Arial"/>
            </a:endParaRPr>
          </a:p>
          <a:p>
            <a:pPr marL="356870">
              <a:lnSpc>
                <a:spcPct val="100000"/>
              </a:lnSpc>
            </a:pPr>
            <a:r>
              <a:rPr sz="2200" spc="-70" dirty="0">
                <a:latin typeface="Arial"/>
                <a:cs typeface="Arial"/>
              </a:rPr>
              <a:t>domain</a:t>
            </a:r>
            <a:r>
              <a:rPr sz="2200" spc="-190" dirty="0">
                <a:latin typeface="Arial"/>
                <a:cs typeface="Arial"/>
              </a:rPr>
              <a:t> </a:t>
            </a:r>
            <a:r>
              <a:rPr sz="2200" spc="5" dirty="0">
                <a:latin typeface="Arial"/>
                <a:cs typeface="Arial"/>
              </a:rPr>
              <a:t>of</a:t>
            </a:r>
            <a:r>
              <a:rPr sz="2200" spc="-110" dirty="0">
                <a:latin typeface="Arial"/>
                <a:cs typeface="Arial"/>
              </a:rPr>
              <a:t> </a:t>
            </a:r>
            <a:r>
              <a:rPr sz="2200" spc="-30" dirty="0">
                <a:latin typeface="Arial"/>
                <a:cs typeface="Arial"/>
              </a:rPr>
              <a:t>duty</a:t>
            </a:r>
            <a:r>
              <a:rPr sz="2200" spc="-120" dirty="0">
                <a:latin typeface="Arial"/>
                <a:cs typeface="Arial"/>
              </a:rPr>
              <a:t> </a:t>
            </a:r>
            <a:r>
              <a:rPr sz="2200" spc="5" dirty="0">
                <a:latin typeface="Arial"/>
                <a:cs typeface="Arial"/>
              </a:rPr>
              <a:t>of</a:t>
            </a:r>
            <a:r>
              <a:rPr sz="2200" spc="-135" dirty="0">
                <a:latin typeface="Arial"/>
                <a:cs typeface="Arial"/>
              </a:rPr>
              <a:t> </a:t>
            </a:r>
            <a:r>
              <a:rPr sz="2200" spc="-20" dirty="0">
                <a:latin typeface="Arial"/>
                <a:cs typeface="Arial"/>
              </a:rPr>
              <a:t>the</a:t>
            </a:r>
            <a:r>
              <a:rPr sz="2200" spc="-130" dirty="0">
                <a:latin typeface="Arial"/>
                <a:cs typeface="Arial"/>
              </a:rPr>
              <a:t> </a:t>
            </a:r>
            <a:r>
              <a:rPr sz="2200" spc="10" dirty="0">
                <a:latin typeface="Arial"/>
                <a:cs typeface="Arial"/>
              </a:rPr>
              <a:t>two</a:t>
            </a:r>
            <a:r>
              <a:rPr sz="2200" spc="-120" dirty="0">
                <a:latin typeface="Arial"/>
                <a:cs typeface="Arial"/>
              </a:rPr>
              <a:t> </a:t>
            </a:r>
            <a:r>
              <a:rPr sz="2200" spc="-35" dirty="0">
                <a:latin typeface="Arial"/>
                <a:cs typeface="Arial"/>
              </a:rPr>
              <a:t>lower</a:t>
            </a:r>
            <a:r>
              <a:rPr sz="2200" spc="-155" dirty="0">
                <a:latin typeface="Arial"/>
                <a:cs typeface="Arial"/>
              </a:rPr>
              <a:t> </a:t>
            </a:r>
            <a:r>
              <a:rPr sz="2200" spc="-120" dirty="0">
                <a:latin typeface="Arial"/>
                <a:cs typeface="Arial"/>
              </a:rPr>
              <a:t>layers</a:t>
            </a:r>
            <a:r>
              <a:rPr sz="2200" spc="-135" dirty="0">
                <a:latin typeface="Arial"/>
                <a:cs typeface="Arial"/>
              </a:rPr>
              <a:t> </a:t>
            </a:r>
            <a:r>
              <a:rPr sz="2200" spc="-114" dirty="0">
                <a:latin typeface="Arial"/>
                <a:cs typeface="Arial"/>
              </a:rPr>
              <a:t>is</a:t>
            </a:r>
            <a:r>
              <a:rPr sz="2200" spc="-105" dirty="0">
                <a:latin typeface="Arial"/>
                <a:cs typeface="Arial"/>
              </a:rPr>
              <a:t> </a:t>
            </a:r>
            <a:r>
              <a:rPr sz="2200" spc="-20" dirty="0">
                <a:solidFill>
                  <a:srgbClr val="FF0000"/>
                </a:solidFill>
                <a:latin typeface="Arial"/>
                <a:cs typeface="Arial"/>
              </a:rPr>
              <a:t>the</a:t>
            </a:r>
            <a:r>
              <a:rPr sz="2200" spc="-130" dirty="0">
                <a:solidFill>
                  <a:srgbClr val="FF0000"/>
                </a:solidFill>
                <a:latin typeface="Arial"/>
                <a:cs typeface="Arial"/>
              </a:rPr>
              <a:t> </a:t>
            </a:r>
            <a:r>
              <a:rPr sz="2200" spc="-40" dirty="0">
                <a:solidFill>
                  <a:srgbClr val="FF0000"/>
                </a:solidFill>
                <a:latin typeface="Arial"/>
                <a:cs typeface="Arial"/>
              </a:rPr>
              <a:t>link.</a:t>
            </a:r>
            <a:endParaRPr sz="2200" dirty="0">
              <a:solidFill>
                <a:srgbClr val="FF0000"/>
              </a:solidFill>
              <a:latin typeface="Arial"/>
              <a:cs typeface="Arial"/>
            </a:endParaRPr>
          </a:p>
          <a:p>
            <a:pPr marL="356870" indent="-344805">
              <a:lnSpc>
                <a:spcPct val="100000"/>
              </a:lnSpc>
              <a:spcBef>
                <a:spcPts val="530"/>
              </a:spcBef>
              <a:buFont typeface="Wingdings"/>
              <a:buChar char=""/>
              <a:tabLst>
                <a:tab pos="357505" algn="l"/>
              </a:tabLst>
            </a:pPr>
            <a:r>
              <a:rPr sz="2200" spc="-50" dirty="0">
                <a:latin typeface="Arial"/>
                <a:cs typeface="Arial"/>
              </a:rPr>
              <a:t>Another </a:t>
            </a:r>
            <a:r>
              <a:rPr sz="2200" spc="-125" dirty="0">
                <a:latin typeface="Arial"/>
                <a:cs typeface="Arial"/>
              </a:rPr>
              <a:t>way </a:t>
            </a:r>
            <a:r>
              <a:rPr sz="2200" spc="5" dirty="0">
                <a:latin typeface="Arial"/>
                <a:cs typeface="Arial"/>
              </a:rPr>
              <a:t>of </a:t>
            </a:r>
            <a:r>
              <a:rPr sz="2200" spc="-45" dirty="0">
                <a:latin typeface="Arial"/>
                <a:cs typeface="Arial"/>
              </a:rPr>
              <a:t>thinking </a:t>
            </a:r>
            <a:r>
              <a:rPr sz="2200" spc="5" dirty="0">
                <a:latin typeface="Arial"/>
                <a:cs typeface="Arial"/>
              </a:rPr>
              <a:t>of </a:t>
            </a:r>
            <a:r>
              <a:rPr sz="2200" spc="-20" dirty="0">
                <a:latin typeface="Arial"/>
                <a:cs typeface="Arial"/>
              </a:rPr>
              <a:t>the </a:t>
            </a:r>
            <a:r>
              <a:rPr sz="2200" spc="-80" dirty="0">
                <a:latin typeface="Arial"/>
                <a:cs typeface="Arial"/>
              </a:rPr>
              <a:t>logical </a:t>
            </a:r>
            <a:r>
              <a:rPr sz="2200" spc="-90" dirty="0">
                <a:latin typeface="Arial"/>
                <a:cs typeface="Arial"/>
              </a:rPr>
              <a:t>connections </a:t>
            </a:r>
            <a:r>
              <a:rPr sz="2200" spc="-114" dirty="0">
                <a:latin typeface="Arial"/>
                <a:cs typeface="Arial"/>
              </a:rPr>
              <a:t>is </a:t>
            </a:r>
            <a:r>
              <a:rPr sz="2200" spc="10" dirty="0">
                <a:latin typeface="Arial"/>
                <a:cs typeface="Arial"/>
              </a:rPr>
              <a:t>to </a:t>
            </a:r>
            <a:r>
              <a:rPr sz="2200" spc="-20" dirty="0">
                <a:latin typeface="Arial"/>
                <a:cs typeface="Arial"/>
              </a:rPr>
              <a:t>think </a:t>
            </a:r>
            <a:r>
              <a:rPr sz="2200" spc="-55" dirty="0">
                <a:latin typeface="Arial"/>
                <a:cs typeface="Arial"/>
              </a:rPr>
              <a:t>about</a:t>
            </a:r>
            <a:r>
              <a:rPr sz="2200" spc="60" dirty="0">
                <a:latin typeface="Arial"/>
                <a:cs typeface="Arial"/>
              </a:rPr>
              <a:t> </a:t>
            </a:r>
            <a:r>
              <a:rPr sz="2200" spc="-20" dirty="0">
                <a:latin typeface="Arial"/>
                <a:cs typeface="Arial"/>
              </a:rPr>
              <a:t>the</a:t>
            </a:r>
            <a:endParaRPr sz="2200" dirty="0">
              <a:latin typeface="Arial"/>
              <a:cs typeface="Arial"/>
            </a:endParaRPr>
          </a:p>
          <a:p>
            <a:pPr marL="356870">
              <a:lnSpc>
                <a:spcPct val="100000"/>
              </a:lnSpc>
            </a:pPr>
            <a:r>
              <a:rPr sz="2200" spc="-85" dirty="0">
                <a:latin typeface="Arial"/>
                <a:cs typeface="Arial"/>
              </a:rPr>
              <a:t>data </a:t>
            </a:r>
            <a:r>
              <a:rPr sz="2200" spc="-5" dirty="0">
                <a:latin typeface="Arial"/>
                <a:cs typeface="Arial"/>
              </a:rPr>
              <a:t>unit </a:t>
            </a:r>
            <a:r>
              <a:rPr sz="2200" spc="-80" dirty="0">
                <a:latin typeface="Arial"/>
                <a:cs typeface="Arial"/>
              </a:rPr>
              <a:t>created </a:t>
            </a:r>
            <a:r>
              <a:rPr sz="2200" spc="-15" dirty="0">
                <a:latin typeface="Arial"/>
                <a:cs typeface="Arial"/>
              </a:rPr>
              <a:t>from </a:t>
            </a:r>
            <a:r>
              <a:rPr sz="2200" spc="-135" dirty="0">
                <a:latin typeface="Arial"/>
                <a:cs typeface="Arial"/>
              </a:rPr>
              <a:t>each</a:t>
            </a:r>
            <a:r>
              <a:rPr sz="2200" spc="-40" dirty="0">
                <a:latin typeface="Arial"/>
                <a:cs typeface="Arial"/>
              </a:rPr>
              <a:t> </a:t>
            </a:r>
            <a:r>
              <a:rPr sz="2200" spc="-114" dirty="0">
                <a:latin typeface="Arial"/>
                <a:cs typeface="Arial"/>
              </a:rPr>
              <a:t>layer.</a:t>
            </a:r>
            <a:endParaRPr sz="2200" dirty="0">
              <a:latin typeface="Arial"/>
              <a:cs typeface="Arial"/>
            </a:endParaRPr>
          </a:p>
          <a:p>
            <a:pPr marL="421005" indent="-408940">
              <a:lnSpc>
                <a:spcPct val="100000"/>
              </a:lnSpc>
              <a:spcBef>
                <a:spcPts val="530"/>
              </a:spcBef>
              <a:buFont typeface="Wingdings"/>
              <a:buChar char=""/>
              <a:tabLst>
                <a:tab pos="421005" algn="l"/>
                <a:tab pos="421640" algn="l"/>
              </a:tabLst>
            </a:pPr>
            <a:r>
              <a:rPr sz="2200" spc="-65" dirty="0">
                <a:latin typeface="Arial"/>
                <a:cs typeface="Arial"/>
              </a:rPr>
              <a:t>In </a:t>
            </a:r>
            <a:r>
              <a:rPr sz="2200" spc="-20" dirty="0">
                <a:latin typeface="Arial"/>
                <a:cs typeface="Arial"/>
              </a:rPr>
              <a:t>the </a:t>
            </a:r>
            <a:r>
              <a:rPr sz="2200" spc="-5" dirty="0">
                <a:latin typeface="Arial"/>
                <a:cs typeface="Arial"/>
              </a:rPr>
              <a:t>top </a:t>
            </a:r>
            <a:r>
              <a:rPr sz="2200" spc="-45" dirty="0">
                <a:latin typeface="Arial"/>
                <a:cs typeface="Arial"/>
              </a:rPr>
              <a:t>three </a:t>
            </a:r>
            <a:r>
              <a:rPr sz="2200" spc="-110" dirty="0">
                <a:latin typeface="Arial"/>
                <a:cs typeface="Arial"/>
              </a:rPr>
              <a:t>layers, </a:t>
            </a:r>
            <a:r>
              <a:rPr sz="2200" spc="-30" dirty="0">
                <a:latin typeface="Arial"/>
                <a:cs typeface="Arial"/>
              </a:rPr>
              <a:t>the </a:t>
            </a:r>
            <a:r>
              <a:rPr sz="2200" spc="-85" dirty="0">
                <a:latin typeface="Arial"/>
                <a:cs typeface="Arial"/>
              </a:rPr>
              <a:t>data </a:t>
            </a:r>
            <a:r>
              <a:rPr sz="2200" spc="-5" dirty="0">
                <a:latin typeface="Arial"/>
                <a:cs typeface="Arial"/>
              </a:rPr>
              <a:t>unit </a:t>
            </a:r>
            <a:r>
              <a:rPr sz="2200" spc="-114" dirty="0">
                <a:solidFill>
                  <a:srgbClr val="FF0000"/>
                </a:solidFill>
                <a:latin typeface="Arial"/>
                <a:cs typeface="Arial"/>
              </a:rPr>
              <a:t>(packets</a:t>
            </a:r>
            <a:r>
              <a:rPr sz="2200" spc="-114" dirty="0">
                <a:latin typeface="Arial"/>
                <a:cs typeface="Arial"/>
              </a:rPr>
              <a:t>) </a:t>
            </a:r>
            <a:r>
              <a:rPr sz="2200" spc="-90" dirty="0">
                <a:latin typeface="Arial"/>
                <a:cs typeface="Arial"/>
              </a:rPr>
              <a:t>should </a:t>
            </a:r>
            <a:r>
              <a:rPr sz="2200" dirty="0">
                <a:latin typeface="Arial"/>
                <a:cs typeface="Arial"/>
              </a:rPr>
              <a:t>not </a:t>
            </a:r>
            <a:r>
              <a:rPr sz="2200" spc="-100" dirty="0">
                <a:latin typeface="Arial"/>
                <a:cs typeface="Arial"/>
              </a:rPr>
              <a:t>be</a:t>
            </a:r>
            <a:r>
              <a:rPr sz="2200" spc="340" dirty="0">
                <a:latin typeface="Arial"/>
                <a:cs typeface="Arial"/>
              </a:rPr>
              <a:t> </a:t>
            </a:r>
            <a:r>
              <a:rPr sz="2200" spc="-130" dirty="0">
                <a:latin typeface="Arial"/>
                <a:cs typeface="Arial"/>
              </a:rPr>
              <a:t>changed</a:t>
            </a:r>
            <a:endParaRPr sz="2200" dirty="0">
              <a:latin typeface="Arial"/>
              <a:cs typeface="Arial"/>
            </a:endParaRPr>
          </a:p>
          <a:p>
            <a:pPr marL="356870">
              <a:lnSpc>
                <a:spcPct val="100000"/>
              </a:lnSpc>
              <a:spcBef>
                <a:spcPts val="5"/>
              </a:spcBef>
            </a:pPr>
            <a:r>
              <a:rPr sz="2200" spc="-90" dirty="0">
                <a:latin typeface="Arial"/>
                <a:cs typeface="Arial"/>
              </a:rPr>
              <a:t>by </a:t>
            </a:r>
            <a:r>
              <a:rPr sz="2200" spc="-130" dirty="0">
                <a:latin typeface="Arial"/>
                <a:cs typeface="Arial"/>
              </a:rPr>
              <a:t>any </a:t>
            </a:r>
            <a:r>
              <a:rPr sz="2200" spc="-20" dirty="0">
                <a:latin typeface="Arial"/>
                <a:cs typeface="Arial"/>
              </a:rPr>
              <a:t>router </a:t>
            </a:r>
            <a:r>
              <a:rPr sz="2200" spc="-5" dirty="0">
                <a:latin typeface="Arial"/>
                <a:cs typeface="Arial"/>
              </a:rPr>
              <a:t>or </a:t>
            </a:r>
            <a:r>
              <a:rPr sz="2200" spc="-65" dirty="0">
                <a:latin typeface="Arial"/>
                <a:cs typeface="Arial"/>
              </a:rPr>
              <a:t>link-layer</a:t>
            </a:r>
            <a:r>
              <a:rPr sz="2200" spc="-450" dirty="0">
                <a:latin typeface="Arial"/>
                <a:cs typeface="Arial"/>
              </a:rPr>
              <a:t> </a:t>
            </a:r>
            <a:r>
              <a:rPr sz="2200" spc="-65" dirty="0">
                <a:latin typeface="Arial"/>
                <a:cs typeface="Arial"/>
              </a:rPr>
              <a:t>switch.</a:t>
            </a:r>
            <a:endParaRPr sz="2200" dirty="0">
              <a:latin typeface="Arial"/>
              <a:cs typeface="Arial"/>
            </a:endParaRPr>
          </a:p>
          <a:p>
            <a:pPr marL="356870" indent="-344805">
              <a:lnSpc>
                <a:spcPct val="100000"/>
              </a:lnSpc>
              <a:spcBef>
                <a:spcPts val="525"/>
              </a:spcBef>
              <a:buFont typeface="Wingdings"/>
              <a:buChar char=""/>
              <a:tabLst>
                <a:tab pos="357505" algn="l"/>
              </a:tabLst>
            </a:pPr>
            <a:r>
              <a:rPr sz="2200" spc="-65" dirty="0">
                <a:latin typeface="Arial"/>
                <a:cs typeface="Arial"/>
              </a:rPr>
              <a:t>In</a:t>
            </a:r>
            <a:r>
              <a:rPr sz="2200" spc="-140" dirty="0">
                <a:latin typeface="Arial"/>
                <a:cs typeface="Arial"/>
              </a:rPr>
              <a:t> </a:t>
            </a:r>
            <a:r>
              <a:rPr sz="2200" spc="-20" dirty="0">
                <a:latin typeface="Arial"/>
                <a:cs typeface="Arial"/>
              </a:rPr>
              <a:t>the</a:t>
            </a:r>
            <a:r>
              <a:rPr sz="2200" spc="-135" dirty="0">
                <a:latin typeface="Arial"/>
                <a:cs typeface="Arial"/>
              </a:rPr>
              <a:t> </a:t>
            </a:r>
            <a:r>
              <a:rPr sz="2200" spc="-5" dirty="0">
                <a:latin typeface="Arial"/>
                <a:cs typeface="Arial"/>
              </a:rPr>
              <a:t>bottom</a:t>
            </a:r>
            <a:r>
              <a:rPr sz="2200" spc="-165" dirty="0">
                <a:latin typeface="Arial"/>
                <a:cs typeface="Arial"/>
              </a:rPr>
              <a:t> </a:t>
            </a:r>
            <a:r>
              <a:rPr sz="2200" spc="10" dirty="0">
                <a:latin typeface="Arial"/>
                <a:cs typeface="Arial"/>
              </a:rPr>
              <a:t>two</a:t>
            </a:r>
            <a:r>
              <a:rPr sz="2200" spc="-125" dirty="0">
                <a:latin typeface="Arial"/>
                <a:cs typeface="Arial"/>
              </a:rPr>
              <a:t> </a:t>
            </a:r>
            <a:r>
              <a:rPr sz="2200" spc="-110" dirty="0">
                <a:latin typeface="Arial"/>
                <a:cs typeface="Arial"/>
              </a:rPr>
              <a:t>layers</a:t>
            </a:r>
            <a:r>
              <a:rPr sz="2200" spc="-110" dirty="0">
                <a:solidFill>
                  <a:srgbClr val="FF0000"/>
                </a:solidFill>
                <a:latin typeface="Arial"/>
                <a:cs typeface="Arial"/>
              </a:rPr>
              <a:t>,</a:t>
            </a:r>
            <a:r>
              <a:rPr sz="2200" spc="-130" dirty="0">
                <a:solidFill>
                  <a:srgbClr val="FF0000"/>
                </a:solidFill>
                <a:latin typeface="Arial"/>
                <a:cs typeface="Arial"/>
              </a:rPr>
              <a:t> </a:t>
            </a:r>
            <a:r>
              <a:rPr sz="2200" spc="-20" dirty="0">
                <a:solidFill>
                  <a:srgbClr val="FF0000"/>
                </a:solidFill>
                <a:latin typeface="Arial"/>
                <a:cs typeface="Arial"/>
              </a:rPr>
              <a:t>the</a:t>
            </a:r>
            <a:r>
              <a:rPr sz="2200" spc="-110" dirty="0">
                <a:solidFill>
                  <a:srgbClr val="FF0000"/>
                </a:solidFill>
                <a:latin typeface="Arial"/>
                <a:cs typeface="Arial"/>
              </a:rPr>
              <a:t> </a:t>
            </a:r>
            <a:r>
              <a:rPr sz="2200" spc="-100" dirty="0">
                <a:solidFill>
                  <a:srgbClr val="FF0000"/>
                </a:solidFill>
                <a:latin typeface="Arial"/>
                <a:cs typeface="Arial"/>
              </a:rPr>
              <a:t>packet</a:t>
            </a:r>
            <a:r>
              <a:rPr sz="2200" spc="-150" dirty="0">
                <a:solidFill>
                  <a:srgbClr val="FF0000"/>
                </a:solidFill>
                <a:latin typeface="Arial"/>
                <a:cs typeface="Arial"/>
              </a:rPr>
              <a:t> </a:t>
            </a:r>
            <a:r>
              <a:rPr sz="2200" spc="-80" dirty="0">
                <a:solidFill>
                  <a:srgbClr val="FF0000"/>
                </a:solidFill>
                <a:latin typeface="Arial"/>
                <a:cs typeface="Arial"/>
              </a:rPr>
              <a:t>created</a:t>
            </a:r>
            <a:r>
              <a:rPr sz="2200" spc="-135" dirty="0">
                <a:solidFill>
                  <a:srgbClr val="FF0000"/>
                </a:solidFill>
                <a:latin typeface="Arial"/>
                <a:cs typeface="Arial"/>
              </a:rPr>
              <a:t> </a:t>
            </a:r>
            <a:r>
              <a:rPr sz="2200" spc="-90" dirty="0">
                <a:solidFill>
                  <a:srgbClr val="FF0000"/>
                </a:solidFill>
                <a:latin typeface="Arial"/>
                <a:cs typeface="Arial"/>
              </a:rPr>
              <a:t>by</a:t>
            </a:r>
            <a:r>
              <a:rPr sz="2200" spc="-130" dirty="0">
                <a:solidFill>
                  <a:srgbClr val="FF0000"/>
                </a:solidFill>
                <a:latin typeface="Arial"/>
                <a:cs typeface="Arial"/>
              </a:rPr>
              <a:t> </a:t>
            </a:r>
            <a:r>
              <a:rPr sz="2200" spc="-20" dirty="0">
                <a:solidFill>
                  <a:srgbClr val="FF0000"/>
                </a:solidFill>
                <a:latin typeface="Arial"/>
                <a:cs typeface="Arial"/>
              </a:rPr>
              <a:t>the</a:t>
            </a:r>
            <a:r>
              <a:rPr sz="2200" spc="-130" dirty="0">
                <a:solidFill>
                  <a:srgbClr val="FF0000"/>
                </a:solidFill>
                <a:latin typeface="Arial"/>
                <a:cs typeface="Arial"/>
              </a:rPr>
              <a:t> </a:t>
            </a:r>
            <a:r>
              <a:rPr sz="2200" spc="-65" dirty="0">
                <a:solidFill>
                  <a:srgbClr val="FF0000"/>
                </a:solidFill>
                <a:latin typeface="Arial"/>
                <a:cs typeface="Arial"/>
              </a:rPr>
              <a:t>host</a:t>
            </a:r>
            <a:r>
              <a:rPr sz="2200" spc="-125" dirty="0">
                <a:solidFill>
                  <a:srgbClr val="FF0000"/>
                </a:solidFill>
                <a:latin typeface="Arial"/>
                <a:cs typeface="Arial"/>
              </a:rPr>
              <a:t> </a:t>
            </a:r>
            <a:r>
              <a:rPr sz="2200" spc="-114" dirty="0">
                <a:solidFill>
                  <a:srgbClr val="FF0000"/>
                </a:solidFill>
                <a:latin typeface="Arial"/>
                <a:cs typeface="Arial"/>
              </a:rPr>
              <a:t>is</a:t>
            </a:r>
            <a:r>
              <a:rPr sz="2200" spc="-135" dirty="0">
                <a:solidFill>
                  <a:srgbClr val="FF0000"/>
                </a:solidFill>
                <a:latin typeface="Arial"/>
                <a:cs typeface="Arial"/>
              </a:rPr>
              <a:t> </a:t>
            </a:r>
            <a:r>
              <a:rPr sz="2200" spc="-130" dirty="0">
                <a:solidFill>
                  <a:srgbClr val="FF0000"/>
                </a:solidFill>
                <a:latin typeface="Arial"/>
                <a:cs typeface="Arial"/>
              </a:rPr>
              <a:t>changed</a:t>
            </a:r>
            <a:endParaRPr sz="2200" dirty="0">
              <a:solidFill>
                <a:srgbClr val="FF0000"/>
              </a:solidFill>
              <a:latin typeface="Arial"/>
              <a:cs typeface="Arial"/>
            </a:endParaRPr>
          </a:p>
          <a:p>
            <a:pPr marL="326390">
              <a:lnSpc>
                <a:spcPct val="100000"/>
              </a:lnSpc>
              <a:spcBef>
                <a:spcPts val="530"/>
              </a:spcBef>
            </a:pPr>
            <a:r>
              <a:rPr sz="2200" spc="-55" dirty="0">
                <a:solidFill>
                  <a:srgbClr val="FF0000"/>
                </a:solidFill>
                <a:latin typeface="Arial"/>
                <a:cs typeface="Arial"/>
              </a:rPr>
              <a:t>only</a:t>
            </a:r>
            <a:r>
              <a:rPr sz="2200" spc="-130" dirty="0">
                <a:solidFill>
                  <a:srgbClr val="FF0000"/>
                </a:solidFill>
                <a:latin typeface="Arial"/>
                <a:cs typeface="Arial"/>
              </a:rPr>
              <a:t> </a:t>
            </a:r>
            <a:r>
              <a:rPr sz="2200" spc="-90" dirty="0">
                <a:solidFill>
                  <a:srgbClr val="FF0000"/>
                </a:solidFill>
                <a:latin typeface="Arial"/>
                <a:cs typeface="Arial"/>
              </a:rPr>
              <a:t>by</a:t>
            </a:r>
            <a:r>
              <a:rPr sz="2200" spc="-130" dirty="0">
                <a:solidFill>
                  <a:srgbClr val="FF0000"/>
                </a:solidFill>
                <a:latin typeface="Arial"/>
                <a:cs typeface="Arial"/>
              </a:rPr>
              <a:t> </a:t>
            </a:r>
            <a:r>
              <a:rPr sz="2200" spc="-20" dirty="0">
                <a:solidFill>
                  <a:srgbClr val="FF0000"/>
                </a:solidFill>
                <a:latin typeface="Arial"/>
                <a:cs typeface="Arial"/>
              </a:rPr>
              <a:t>the</a:t>
            </a:r>
            <a:r>
              <a:rPr sz="2200" spc="-135" dirty="0">
                <a:solidFill>
                  <a:srgbClr val="FF0000"/>
                </a:solidFill>
                <a:latin typeface="Arial"/>
                <a:cs typeface="Arial"/>
              </a:rPr>
              <a:t> </a:t>
            </a:r>
            <a:r>
              <a:rPr sz="2200" spc="-60" dirty="0">
                <a:solidFill>
                  <a:srgbClr val="FF0000"/>
                </a:solidFill>
                <a:latin typeface="Arial"/>
                <a:cs typeface="Arial"/>
              </a:rPr>
              <a:t>routers,</a:t>
            </a:r>
            <a:r>
              <a:rPr sz="2200" spc="-160" dirty="0">
                <a:solidFill>
                  <a:srgbClr val="FF0000"/>
                </a:solidFill>
                <a:latin typeface="Arial"/>
                <a:cs typeface="Arial"/>
              </a:rPr>
              <a:t> </a:t>
            </a:r>
            <a:r>
              <a:rPr sz="2200" dirty="0">
                <a:solidFill>
                  <a:srgbClr val="FF0000"/>
                </a:solidFill>
                <a:latin typeface="Arial"/>
                <a:cs typeface="Arial"/>
              </a:rPr>
              <a:t>not</a:t>
            </a:r>
            <a:r>
              <a:rPr sz="2200" spc="-130" dirty="0">
                <a:solidFill>
                  <a:srgbClr val="FF0000"/>
                </a:solidFill>
                <a:latin typeface="Arial"/>
                <a:cs typeface="Arial"/>
              </a:rPr>
              <a:t> </a:t>
            </a:r>
            <a:r>
              <a:rPr sz="2200" spc="-90" dirty="0">
                <a:solidFill>
                  <a:srgbClr val="FF0000"/>
                </a:solidFill>
                <a:latin typeface="Arial"/>
                <a:cs typeface="Arial"/>
              </a:rPr>
              <a:t>by</a:t>
            </a:r>
            <a:r>
              <a:rPr sz="2200" spc="-130" dirty="0">
                <a:solidFill>
                  <a:srgbClr val="FF0000"/>
                </a:solidFill>
                <a:latin typeface="Arial"/>
                <a:cs typeface="Arial"/>
              </a:rPr>
              <a:t> </a:t>
            </a:r>
            <a:r>
              <a:rPr sz="2200" spc="-20" dirty="0">
                <a:solidFill>
                  <a:srgbClr val="FF0000"/>
                </a:solidFill>
                <a:latin typeface="Arial"/>
                <a:cs typeface="Arial"/>
              </a:rPr>
              <a:t>the</a:t>
            </a:r>
            <a:r>
              <a:rPr sz="2200" spc="-135" dirty="0">
                <a:solidFill>
                  <a:srgbClr val="FF0000"/>
                </a:solidFill>
                <a:latin typeface="Arial"/>
                <a:cs typeface="Arial"/>
              </a:rPr>
              <a:t> </a:t>
            </a:r>
            <a:r>
              <a:rPr sz="2200" spc="-60" dirty="0">
                <a:solidFill>
                  <a:srgbClr val="FF0000"/>
                </a:solidFill>
                <a:latin typeface="Arial"/>
                <a:cs typeface="Arial"/>
              </a:rPr>
              <a:t>link-layer</a:t>
            </a:r>
            <a:r>
              <a:rPr sz="2200" spc="-130" dirty="0">
                <a:solidFill>
                  <a:srgbClr val="FF0000"/>
                </a:solidFill>
                <a:latin typeface="Arial"/>
                <a:cs typeface="Arial"/>
              </a:rPr>
              <a:t> </a:t>
            </a:r>
            <a:r>
              <a:rPr sz="2200" spc="-90" dirty="0">
                <a:solidFill>
                  <a:srgbClr val="FF0000"/>
                </a:solidFill>
                <a:latin typeface="Arial"/>
                <a:cs typeface="Arial"/>
              </a:rPr>
              <a:t>switches</a:t>
            </a:r>
            <a:r>
              <a:rPr sz="2200" spc="-90" dirty="0">
                <a:latin typeface="Arial"/>
                <a:cs typeface="Arial"/>
              </a:rPr>
              <a:t>.</a:t>
            </a:r>
            <a:endParaRPr sz="2200" dirty="0">
              <a:latin typeface="Arial"/>
              <a:cs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24601" y="53239"/>
            <a:ext cx="7081574" cy="4112789"/>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78739" y="4180916"/>
            <a:ext cx="8736330" cy="2465705"/>
          </a:xfrm>
          <a:prstGeom prst="rect">
            <a:avLst/>
          </a:prstGeom>
        </p:spPr>
        <p:txBody>
          <a:bodyPr vert="horz" wrap="square" lIns="0" tIns="12065" rIns="0" bIns="0" rtlCol="0">
            <a:spAutoFit/>
          </a:bodyPr>
          <a:lstStyle/>
          <a:p>
            <a:pPr marL="262255" marR="318770" indent="-250190">
              <a:lnSpc>
                <a:spcPct val="121000"/>
              </a:lnSpc>
              <a:spcBef>
                <a:spcPts val="95"/>
              </a:spcBef>
              <a:buFont typeface="Wingdings"/>
              <a:buChar char=""/>
              <a:tabLst>
                <a:tab pos="296545" algn="l"/>
              </a:tabLst>
            </a:pPr>
            <a:r>
              <a:rPr dirty="0"/>
              <a:t>	</a:t>
            </a:r>
            <a:r>
              <a:rPr sz="2200" spc="-120" dirty="0">
                <a:latin typeface="Arial"/>
                <a:cs typeface="Arial"/>
              </a:rPr>
              <a:t>Figure </a:t>
            </a:r>
            <a:r>
              <a:rPr sz="2200" spc="-90" dirty="0">
                <a:latin typeface="Arial"/>
                <a:cs typeface="Arial"/>
              </a:rPr>
              <a:t>2.7</a:t>
            </a:r>
            <a:r>
              <a:rPr sz="2200" spc="-114" dirty="0">
                <a:latin typeface="Arial"/>
                <a:cs typeface="Arial"/>
              </a:rPr>
              <a:t> </a:t>
            </a:r>
            <a:r>
              <a:rPr sz="2200" spc="-130" dirty="0">
                <a:latin typeface="Arial"/>
                <a:cs typeface="Arial"/>
              </a:rPr>
              <a:t>shows</a:t>
            </a:r>
            <a:r>
              <a:rPr sz="2200" spc="-155" dirty="0">
                <a:latin typeface="Arial"/>
                <a:cs typeface="Arial"/>
              </a:rPr>
              <a:t> </a:t>
            </a:r>
            <a:r>
              <a:rPr sz="2200" spc="-20" dirty="0">
                <a:latin typeface="Arial"/>
                <a:cs typeface="Arial"/>
              </a:rPr>
              <a:t>the</a:t>
            </a:r>
            <a:r>
              <a:rPr sz="2200" spc="-100" dirty="0">
                <a:latin typeface="Arial"/>
                <a:cs typeface="Arial"/>
              </a:rPr>
              <a:t> </a:t>
            </a:r>
            <a:r>
              <a:rPr sz="2200" spc="-125" dirty="0">
                <a:latin typeface="Arial"/>
                <a:cs typeface="Arial"/>
              </a:rPr>
              <a:t>second</a:t>
            </a:r>
            <a:r>
              <a:rPr sz="2200" spc="-160" dirty="0">
                <a:latin typeface="Arial"/>
                <a:cs typeface="Arial"/>
              </a:rPr>
              <a:t> </a:t>
            </a:r>
            <a:r>
              <a:rPr sz="2200" spc="-50" dirty="0">
                <a:latin typeface="Arial"/>
                <a:cs typeface="Arial"/>
              </a:rPr>
              <a:t>principle</a:t>
            </a:r>
            <a:r>
              <a:rPr sz="2200" spc="-100" dirty="0">
                <a:latin typeface="Arial"/>
                <a:cs typeface="Arial"/>
              </a:rPr>
              <a:t> </a:t>
            </a:r>
            <a:r>
              <a:rPr sz="2200" spc="-20" dirty="0">
                <a:latin typeface="Arial"/>
                <a:cs typeface="Arial"/>
              </a:rPr>
              <a:t>the</a:t>
            </a:r>
            <a:r>
              <a:rPr sz="2200" spc="-125" dirty="0">
                <a:latin typeface="Arial"/>
                <a:cs typeface="Arial"/>
              </a:rPr>
              <a:t> </a:t>
            </a:r>
            <a:r>
              <a:rPr sz="2200" spc="-55" dirty="0">
                <a:latin typeface="Arial"/>
                <a:cs typeface="Arial"/>
              </a:rPr>
              <a:t>identical</a:t>
            </a:r>
            <a:r>
              <a:rPr sz="2200" spc="-130" dirty="0">
                <a:latin typeface="Arial"/>
                <a:cs typeface="Arial"/>
              </a:rPr>
              <a:t> </a:t>
            </a:r>
            <a:r>
              <a:rPr sz="2200" spc="-75" dirty="0">
                <a:latin typeface="Arial"/>
                <a:cs typeface="Arial"/>
              </a:rPr>
              <a:t>objects</a:t>
            </a:r>
            <a:r>
              <a:rPr sz="2200" spc="-145" dirty="0">
                <a:latin typeface="Arial"/>
                <a:cs typeface="Arial"/>
              </a:rPr>
              <a:t> </a:t>
            </a:r>
            <a:r>
              <a:rPr sz="2200" spc="-35" dirty="0">
                <a:latin typeface="Arial"/>
                <a:cs typeface="Arial"/>
              </a:rPr>
              <a:t>at</a:t>
            </a:r>
            <a:r>
              <a:rPr sz="2200" spc="-125" dirty="0">
                <a:latin typeface="Arial"/>
                <a:cs typeface="Arial"/>
              </a:rPr>
              <a:t> </a:t>
            </a:r>
            <a:r>
              <a:rPr sz="2200" spc="-135" dirty="0">
                <a:latin typeface="Arial"/>
                <a:cs typeface="Arial"/>
              </a:rPr>
              <a:t>each </a:t>
            </a:r>
            <a:r>
              <a:rPr sz="2200" spc="-85" dirty="0">
                <a:latin typeface="Arial"/>
                <a:cs typeface="Arial"/>
              </a:rPr>
              <a:t>layer  </a:t>
            </a:r>
            <a:r>
              <a:rPr sz="2200" spc="-55" dirty="0">
                <a:latin typeface="Arial"/>
                <a:cs typeface="Arial"/>
              </a:rPr>
              <a:t>related </a:t>
            </a:r>
            <a:r>
              <a:rPr sz="2200" spc="20" dirty="0">
                <a:latin typeface="Arial"/>
                <a:cs typeface="Arial"/>
              </a:rPr>
              <a:t>to </a:t>
            </a:r>
            <a:r>
              <a:rPr sz="2200" spc="-135" dirty="0">
                <a:latin typeface="Arial"/>
                <a:cs typeface="Arial"/>
              </a:rPr>
              <a:t>each</a:t>
            </a:r>
            <a:r>
              <a:rPr sz="2200" spc="-365" dirty="0">
                <a:latin typeface="Arial"/>
                <a:cs typeface="Arial"/>
              </a:rPr>
              <a:t> </a:t>
            </a:r>
            <a:r>
              <a:rPr sz="2200" spc="-90" dirty="0">
                <a:latin typeface="Arial"/>
                <a:cs typeface="Arial"/>
              </a:rPr>
              <a:t>device.</a:t>
            </a:r>
            <a:endParaRPr sz="2200">
              <a:latin typeface="Arial"/>
              <a:cs typeface="Arial"/>
            </a:endParaRPr>
          </a:p>
          <a:p>
            <a:pPr marL="262255" marR="5080" indent="-250190">
              <a:lnSpc>
                <a:spcPct val="121200"/>
              </a:lnSpc>
              <a:spcBef>
                <a:spcPts val="20"/>
              </a:spcBef>
              <a:buFont typeface="Wingdings"/>
              <a:buChar char=""/>
              <a:tabLst>
                <a:tab pos="296545" algn="l"/>
              </a:tabLst>
            </a:pPr>
            <a:r>
              <a:rPr dirty="0"/>
              <a:t>	</a:t>
            </a:r>
            <a:r>
              <a:rPr sz="2200" spc="-65" dirty="0">
                <a:latin typeface="Arial"/>
                <a:cs typeface="Arial"/>
              </a:rPr>
              <a:t>Although </a:t>
            </a:r>
            <a:r>
              <a:rPr sz="2200" spc="-20" dirty="0">
                <a:latin typeface="Arial"/>
                <a:cs typeface="Arial"/>
              </a:rPr>
              <a:t>the </a:t>
            </a:r>
            <a:r>
              <a:rPr sz="2200" spc="-80" dirty="0">
                <a:latin typeface="Arial"/>
                <a:cs typeface="Arial"/>
              </a:rPr>
              <a:t>logical </a:t>
            </a:r>
            <a:r>
              <a:rPr sz="2200" spc="-65" dirty="0">
                <a:latin typeface="Arial"/>
                <a:cs typeface="Arial"/>
              </a:rPr>
              <a:t>connection </a:t>
            </a:r>
            <a:r>
              <a:rPr sz="2200" spc="-35" dirty="0">
                <a:latin typeface="Arial"/>
                <a:cs typeface="Arial"/>
              </a:rPr>
              <a:t>at </a:t>
            </a:r>
            <a:r>
              <a:rPr sz="2200" spc="-20" dirty="0">
                <a:latin typeface="Arial"/>
                <a:cs typeface="Arial"/>
              </a:rPr>
              <a:t>the </a:t>
            </a:r>
            <a:r>
              <a:rPr sz="2200" spc="-35" dirty="0">
                <a:latin typeface="Arial"/>
                <a:cs typeface="Arial"/>
              </a:rPr>
              <a:t>network </a:t>
            </a:r>
            <a:r>
              <a:rPr sz="2200" spc="-85" dirty="0">
                <a:latin typeface="Arial"/>
                <a:cs typeface="Arial"/>
              </a:rPr>
              <a:t>layer </a:t>
            </a:r>
            <a:r>
              <a:rPr sz="2200" spc="-114" dirty="0">
                <a:latin typeface="Arial"/>
                <a:cs typeface="Arial"/>
              </a:rPr>
              <a:t>is </a:t>
            </a:r>
            <a:r>
              <a:rPr sz="2200" spc="-65" dirty="0">
                <a:latin typeface="Arial"/>
                <a:cs typeface="Arial"/>
              </a:rPr>
              <a:t>between </a:t>
            </a:r>
            <a:r>
              <a:rPr sz="2200" spc="-20" dirty="0">
                <a:latin typeface="Arial"/>
                <a:cs typeface="Arial"/>
              </a:rPr>
              <a:t>the </a:t>
            </a:r>
            <a:r>
              <a:rPr sz="2200" spc="10" dirty="0">
                <a:latin typeface="Arial"/>
                <a:cs typeface="Arial"/>
              </a:rPr>
              <a:t>two  </a:t>
            </a:r>
            <a:r>
              <a:rPr sz="2200" spc="-95" dirty="0">
                <a:latin typeface="Arial"/>
                <a:cs typeface="Arial"/>
              </a:rPr>
              <a:t>hosts,</a:t>
            </a:r>
            <a:r>
              <a:rPr sz="2200" spc="-120" dirty="0">
                <a:latin typeface="Arial"/>
                <a:cs typeface="Arial"/>
              </a:rPr>
              <a:t> </a:t>
            </a:r>
            <a:r>
              <a:rPr sz="2200" spc="-80" dirty="0">
                <a:latin typeface="Arial"/>
                <a:cs typeface="Arial"/>
              </a:rPr>
              <a:t>we</a:t>
            </a:r>
            <a:r>
              <a:rPr sz="2200" spc="-90" dirty="0">
                <a:latin typeface="Arial"/>
                <a:cs typeface="Arial"/>
              </a:rPr>
              <a:t> </a:t>
            </a:r>
            <a:r>
              <a:rPr sz="2200" spc="-145" dirty="0">
                <a:latin typeface="Arial"/>
                <a:cs typeface="Arial"/>
              </a:rPr>
              <a:t>can</a:t>
            </a:r>
            <a:r>
              <a:rPr sz="2200" spc="-135" dirty="0">
                <a:latin typeface="Arial"/>
                <a:cs typeface="Arial"/>
              </a:rPr>
              <a:t> </a:t>
            </a:r>
            <a:r>
              <a:rPr sz="2200" spc="-55" dirty="0">
                <a:latin typeface="Arial"/>
                <a:cs typeface="Arial"/>
              </a:rPr>
              <a:t>only</a:t>
            </a:r>
            <a:r>
              <a:rPr sz="2200" spc="-140" dirty="0">
                <a:latin typeface="Arial"/>
                <a:cs typeface="Arial"/>
              </a:rPr>
              <a:t> </a:t>
            </a:r>
            <a:r>
              <a:rPr sz="2200" spc="-190" dirty="0">
                <a:latin typeface="Arial"/>
                <a:cs typeface="Arial"/>
              </a:rPr>
              <a:t>say</a:t>
            </a:r>
            <a:r>
              <a:rPr sz="2200" spc="-90" dirty="0">
                <a:latin typeface="Arial"/>
                <a:cs typeface="Arial"/>
              </a:rPr>
              <a:t> </a:t>
            </a:r>
            <a:r>
              <a:rPr sz="2200" spc="-5" dirty="0">
                <a:latin typeface="Arial"/>
                <a:cs typeface="Arial"/>
              </a:rPr>
              <a:t>that</a:t>
            </a:r>
            <a:r>
              <a:rPr sz="2200" spc="-114" dirty="0">
                <a:latin typeface="Arial"/>
                <a:cs typeface="Arial"/>
              </a:rPr>
              <a:t> </a:t>
            </a:r>
            <a:r>
              <a:rPr sz="2200" spc="-55" dirty="0">
                <a:latin typeface="Arial"/>
                <a:cs typeface="Arial"/>
              </a:rPr>
              <a:t>identical</a:t>
            </a:r>
            <a:r>
              <a:rPr sz="2200" spc="-155" dirty="0">
                <a:latin typeface="Arial"/>
                <a:cs typeface="Arial"/>
              </a:rPr>
              <a:t> </a:t>
            </a:r>
            <a:r>
              <a:rPr sz="2200" spc="-75" dirty="0">
                <a:latin typeface="Arial"/>
                <a:cs typeface="Arial"/>
              </a:rPr>
              <a:t>objects</a:t>
            </a:r>
            <a:r>
              <a:rPr sz="2200" spc="-110" dirty="0">
                <a:latin typeface="Arial"/>
                <a:cs typeface="Arial"/>
              </a:rPr>
              <a:t> </a:t>
            </a:r>
            <a:r>
              <a:rPr sz="2200" spc="-85" dirty="0">
                <a:latin typeface="Arial"/>
                <a:cs typeface="Arial"/>
              </a:rPr>
              <a:t>exist</a:t>
            </a:r>
            <a:r>
              <a:rPr sz="2200" spc="-140" dirty="0">
                <a:latin typeface="Arial"/>
                <a:cs typeface="Arial"/>
              </a:rPr>
              <a:t> </a:t>
            </a:r>
            <a:r>
              <a:rPr sz="2200" spc="-65" dirty="0">
                <a:latin typeface="Arial"/>
                <a:cs typeface="Arial"/>
              </a:rPr>
              <a:t>between</a:t>
            </a:r>
            <a:r>
              <a:rPr sz="2200" spc="-125" dirty="0">
                <a:latin typeface="Arial"/>
                <a:cs typeface="Arial"/>
              </a:rPr>
              <a:t> </a:t>
            </a:r>
            <a:r>
              <a:rPr sz="2200" spc="10" dirty="0">
                <a:latin typeface="Arial"/>
                <a:cs typeface="Arial"/>
              </a:rPr>
              <a:t>two</a:t>
            </a:r>
            <a:r>
              <a:rPr sz="2200" spc="-110" dirty="0">
                <a:latin typeface="Arial"/>
                <a:cs typeface="Arial"/>
              </a:rPr>
              <a:t> hops</a:t>
            </a:r>
            <a:r>
              <a:rPr sz="2200" spc="-150" dirty="0">
                <a:latin typeface="Arial"/>
                <a:cs typeface="Arial"/>
              </a:rPr>
              <a:t> </a:t>
            </a:r>
            <a:r>
              <a:rPr sz="2200" spc="-30" dirty="0">
                <a:latin typeface="Arial"/>
                <a:cs typeface="Arial"/>
              </a:rPr>
              <a:t>in</a:t>
            </a:r>
            <a:r>
              <a:rPr sz="2200" spc="-110" dirty="0">
                <a:latin typeface="Arial"/>
                <a:cs typeface="Arial"/>
              </a:rPr>
              <a:t> </a:t>
            </a:r>
            <a:r>
              <a:rPr sz="2200" spc="-45" dirty="0">
                <a:latin typeface="Arial"/>
                <a:cs typeface="Arial"/>
              </a:rPr>
              <a:t>this  </a:t>
            </a:r>
            <a:r>
              <a:rPr sz="2200" spc="-180" dirty="0">
                <a:latin typeface="Arial"/>
                <a:cs typeface="Arial"/>
              </a:rPr>
              <a:t>case </a:t>
            </a:r>
            <a:r>
              <a:rPr sz="2200" spc="-145" dirty="0">
                <a:latin typeface="Arial"/>
                <a:cs typeface="Arial"/>
              </a:rPr>
              <a:t>because </a:t>
            </a:r>
            <a:r>
              <a:rPr sz="2200" spc="-165" dirty="0">
                <a:latin typeface="Arial"/>
                <a:cs typeface="Arial"/>
              </a:rPr>
              <a:t>a </a:t>
            </a:r>
            <a:r>
              <a:rPr sz="2200" spc="-20" dirty="0">
                <a:latin typeface="Arial"/>
                <a:cs typeface="Arial"/>
              </a:rPr>
              <a:t>router </a:t>
            </a:r>
            <a:r>
              <a:rPr sz="2200" spc="-130" dirty="0">
                <a:latin typeface="Arial"/>
                <a:cs typeface="Arial"/>
              </a:rPr>
              <a:t>may </a:t>
            </a:r>
            <a:r>
              <a:rPr sz="2200" spc="-60" dirty="0">
                <a:latin typeface="Arial"/>
                <a:cs typeface="Arial"/>
              </a:rPr>
              <a:t>fragment </a:t>
            </a:r>
            <a:r>
              <a:rPr sz="2200" spc="-20" dirty="0">
                <a:latin typeface="Arial"/>
                <a:cs typeface="Arial"/>
              </a:rPr>
              <a:t>the </a:t>
            </a:r>
            <a:r>
              <a:rPr sz="2200" spc="-100" dirty="0">
                <a:latin typeface="Arial"/>
                <a:cs typeface="Arial"/>
              </a:rPr>
              <a:t>packet </a:t>
            </a:r>
            <a:r>
              <a:rPr sz="2200" spc="-35" dirty="0">
                <a:latin typeface="Arial"/>
                <a:cs typeface="Arial"/>
              </a:rPr>
              <a:t>at </a:t>
            </a:r>
            <a:r>
              <a:rPr sz="2200" spc="-20" dirty="0">
                <a:latin typeface="Arial"/>
                <a:cs typeface="Arial"/>
              </a:rPr>
              <a:t>the </a:t>
            </a:r>
            <a:r>
              <a:rPr sz="2200" spc="-35" dirty="0">
                <a:latin typeface="Arial"/>
                <a:cs typeface="Arial"/>
              </a:rPr>
              <a:t>network </a:t>
            </a:r>
            <a:r>
              <a:rPr sz="2200" spc="-85" dirty="0">
                <a:latin typeface="Arial"/>
                <a:cs typeface="Arial"/>
              </a:rPr>
              <a:t>layer </a:t>
            </a:r>
            <a:r>
              <a:rPr sz="2200" spc="-105" dirty="0">
                <a:latin typeface="Arial"/>
                <a:cs typeface="Arial"/>
              </a:rPr>
              <a:t>and  </a:t>
            </a:r>
            <a:r>
              <a:rPr sz="2200" spc="-130" dirty="0">
                <a:latin typeface="Arial"/>
                <a:cs typeface="Arial"/>
              </a:rPr>
              <a:t>send </a:t>
            </a:r>
            <a:r>
              <a:rPr sz="2200" spc="-60" dirty="0">
                <a:latin typeface="Arial"/>
                <a:cs typeface="Arial"/>
              </a:rPr>
              <a:t>more </a:t>
            </a:r>
            <a:r>
              <a:rPr sz="2200" spc="-120" dirty="0">
                <a:latin typeface="Arial"/>
                <a:cs typeface="Arial"/>
              </a:rPr>
              <a:t>packets </a:t>
            </a:r>
            <a:r>
              <a:rPr sz="2200" spc="-45" dirty="0">
                <a:latin typeface="Arial"/>
                <a:cs typeface="Arial"/>
              </a:rPr>
              <a:t>than</a:t>
            </a:r>
            <a:r>
              <a:rPr sz="2200" spc="-229" dirty="0">
                <a:latin typeface="Arial"/>
                <a:cs typeface="Arial"/>
              </a:rPr>
              <a:t> </a:t>
            </a:r>
            <a:r>
              <a:rPr sz="2200" spc="-135" dirty="0">
                <a:latin typeface="Arial"/>
                <a:cs typeface="Arial"/>
              </a:rPr>
              <a:t>Received.</a:t>
            </a:r>
            <a:endParaRPr sz="2200">
              <a:latin typeface="Arial"/>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1140" y="96977"/>
            <a:ext cx="1694814" cy="512445"/>
          </a:xfrm>
          <a:prstGeom prst="rect">
            <a:avLst/>
          </a:prstGeom>
        </p:spPr>
        <p:txBody>
          <a:bodyPr vert="horz" wrap="square" lIns="0" tIns="12065" rIns="0" bIns="0" rtlCol="0">
            <a:spAutoFit/>
          </a:bodyPr>
          <a:lstStyle/>
          <a:p>
            <a:pPr marL="12700">
              <a:lnSpc>
                <a:spcPct val="100000"/>
              </a:lnSpc>
              <a:spcBef>
                <a:spcPts val="95"/>
              </a:spcBef>
            </a:pPr>
            <a:r>
              <a:rPr sz="3200" b="1" spc="-5" dirty="0">
                <a:solidFill>
                  <a:srgbClr val="00AF50"/>
                </a:solidFill>
                <a:latin typeface="Times New Roman"/>
                <a:cs typeface="Times New Roman"/>
              </a:rPr>
              <a:t>Scenarios</a:t>
            </a:r>
            <a:endParaRPr sz="3200">
              <a:latin typeface="Times New Roman"/>
              <a:cs typeface="Times New Roman"/>
            </a:endParaRPr>
          </a:p>
        </p:txBody>
      </p:sp>
      <p:sp>
        <p:nvSpPr>
          <p:cNvPr id="3" name="object 3"/>
          <p:cNvSpPr txBox="1"/>
          <p:nvPr/>
        </p:nvSpPr>
        <p:spPr>
          <a:xfrm>
            <a:off x="231140" y="645922"/>
            <a:ext cx="8688070" cy="3112770"/>
          </a:xfrm>
          <a:prstGeom prst="rect">
            <a:avLst/>
          </a:prstGeom>
        </p:spPr>
        <p:txBody>
          <a:bodyPr vert="horz" wrap="square" lIns="0" tIns="13335" rIns="0" bIns="0" rtlCol="0">
            <a:spAutoFit/>
          </a:bodyPr>
          <a:lstStyle/>
          <a:p>
            <a:pPr marL="469900" indent="-457834">
              <a:lnSpc>
                <a:spcPct val="100000"/>
              </a:lnSpc>
              <a:spcBef>
                <a:spcPts val="105"/>
              </a:spcBef>
              <a:buFont typeface="Wingdings"/>
              <a:buChar char=""/>
              <a:tabLst>
                <a:tab pos="469900" algn="l"/>
                <a:tab pos="470534" algn="l"/>
              </a:tabLst>
            </a:pPr>
            <a:r>
              <a:rPr sz="2200" spc="-105" dirty="0">
                <a:latin typeface="Arial"/>
                <a:cs typeface="Arial"/>
              </a:rPr>
              <a:t>Let </a:t>
            </a:r>
            <a:r>
              <a:rPr sz="2200" spc="-155" dirty="0">
                <a:latin typeface="Arial"/>
                <a:cs typeface="Arial"/>
              </a:rPr>
              <a:t>us </a:t>
            </a:r>
            <a:r>
              <a:rPr sz="2200" spc="-85" dirty="0">
                <a:latin typeface="Arial"/>
                <a:cs typeface="Arial"/>
              </a:rPr>
              <a:t>develop </a:t>
            </a:r>
            <a:r>
              <a:rPr sz="2200" spc="5" dirty="0">
                <a:latin typeface="Arial"/>
                <a:cs typeface="Arial"/>
              </a:rPr>
              <a:t>two </a:t>
            </a:r>
            <a:r>
              <a:rPr sz="2200" spc="-85" dirty="0">
                <a:latin typeface="Arial"/>
                <a:cs typeface="Arial"/>
              </a:rPr>
              <a:t>simple </a:t>
            </a:r>
            <a:r>
              <a:rPr sz="2200" spc="-120" dirty="0">
                <a:latin typeface="Arial"/>
                <a:cs typeface="Arial"/>
              </a:rPr>
              <a:t>scenarios </a:t>
            </a:r>
            <a:r>
              <a:rPr sz="2200" spc="10" dirty="0">
                <a:latin typeface="Arial"/>
                <a:cs typeface="Arial"/>
              </a:rPr>
              <a:t>to </a:t>
            </a:r>
            <a:r>
              <a:rPr sz="2200" spc="-20" dirty="0">
                <a:latin typeface="Arial"/>
                <a:cs typeface="Arial"/>
              </a:rPr>
              <a:t>better </a:t>
            </a:r>
            <a:r>
              <a:rPr sz="2200" spc="-85" dirty="0">
                <a:latin typeface="Arial"/>
                <a:cs typeface="Arial"/>
              </a:rPr>
              <a:t>understand </a:t>
            </a:r>
            <a:r>
              <a:rPr sz="2200" spc="-20" dirty="0">
                <a:latin typeface="Arial"/>
                <a:cs typeface="Arial"/>
              </a:rPr>
              <a:t>the </a:t>
            </a:r>
            <a:r>
              <a:rPr sz="2200" spc="-100" dirty="0">
                <a:latin typeface="Arial"/>
                <a:cs typeface="Arial"/>
              </a:rPr>
              <a:t>need</a:t>
            </a:r>
            <a:r>
              <a:rPr sz="2200" spc="335" dirty="0">
                <a:latin typeface="Arial"/>
                <a:cs typeface="Arial"/>
              </a:rPr>
              <a:t> </a:t>
            </a:r>
            <a:r>
              <a:rPr sz="2200" spc="-10" dirty="0">
                <a:latin typeface="Arial"/>
                <a:cs typeface="Arial"/>
              </a:rPr>
              <a:t>for</a:t>
            </a:r>
            <a:endParaRPr sz="2200">
              <a:latin typeface="Arial"/>
              <a:cs typeface="Arial"/>
            </a:endParaRPr>
          </a:p>
          <a:p>
            <a:pPr marL="469900">
              <a:lnSpc>
                <a:spcPct val="100000"/>
              </a:lnSpc>
              <a:spcBef>
                <a:spcPts val="5"/>
              </a:spcBef>
            </a:pPr>
            <a:r>
              <a:rPr sz="2200" spc="-40" dirty="0">
                <a:latin typeface="Arial"/>
                <a:cs typeface="Arial"/>
              </a:rPr>
              <a:t>protocol</a:t>
            </a:r>
            <a:r>
              <a:rPr sz="2200" spc="-204" dirty="0">
                <a:latin typeface="Arial"/>
                <a:cs typeface="Arial"/>
              </a:rPr>
              <a:t> </a:t>
            </a:r>
            <a:r>
              <a:rPr sz="2200" spc="-80" dirty="0">
                <a:latin typeface="Arial"/>
                <a:cs typeface="Arial"/>
              </a:rPr>
              <a:t>layering.</a:t>
            </a:r>
            <a:endParaRPr sz="2200">
              <a:latin typeface="Arial"/>
              <a:cs typeface="Arial"/>
            </a:endParaRPr>
          </a:p>
          <a:p>
            <a:pPr marL="12700">
              <a:lnSpc>
                <a:spcPct val="100000"/>
              </a:lnSpc>
              <a:spcBef>
                <a:spcPts val="525"/>
              </a:spcBef>
            </a:pPr>
            <a:r>
              <a:rPr sz="2200" b="1" spc="-165" dirty="0">
                <a:solidFill>
                  <a:srgbClr val="00AF50"/>
                </a:solidFill>
                <a:latin typeface="Arial"/>
                <a:cs typeface="Arial"/>
              </a:rPr>
              <a:t>First</a:t>
            </a:r>
            <a:r>
              <a:rPr sz="2200" b="1" spc="-180" dirty="0">
                <a:solidFill>
                  <a:srgbClr val="00AF50"/>
                </a:solidFill>
                <a:latin typeface="Arial"/>
                <a:cs typeface="Arial"/>
              </a:rPr>
              <a:t> </a:t>
            </a:r>
            <a:r>
              <a:rPr sz="2200" b="1" spc="-170" dirty="0">
                <a:solidFill>
                  <a:srgbClr val="00AF50"/>
                </a:solidFill>
                <a:latin typeface="Arial"/>
                <a:cs typeface="Arial"/>
              </a:rPr>
              <a:t>scenario</a:t>
            </a:r>
            <a:endParaRPr sz="2200">
              <a:latin typeface="Arial"/>
              <a:cs typeface="Arial"/>
            </a:endParaRPr>
          </a:p>
          <a:p>
            <a:pPr marL="469900" indent="-457834">
              <a:lnSpc>
                <a:spcPct val="100000"/>
              </a:lnSpc>
              <a:spcBef>
                <a:spcPts val="530"/>
              </a:spcBef>
              <a:buFont typeface="Wingdings"/>
              <a:buChar char=""/>
              <a:tabLst>
                <a:tab pos="469900" algn="l"/>
                <a:tab pos="470534" algn="l"/>
              </a:tabLst>
            </a:pPr>
            <a:r>
              <a:rPr sz="2200" spc="-70" dirty="0">
                <a:latin typeface="Arial"/>
                <a:cs typeface="Arial"/>
              </a:rPr>
              <a:t>communication</a:t>
            </a:r>
            <a:r>
              <a:rPr sz="2200" spc="-200" dirty="0">
                <a:latin typeface="Arial"/>
                <a:cs typeface="Arial"/>
              </a:rPr>
              <a:t> </a:t>
            </a:r>
            <a:r>
              <a:rPr sz="2200" spc="-114" dirty="0">
                <a:latin typeface="Arial"/>
                <a:cs typeface="Arial"/>
              </a:rPr>
              <a:t>is</a:t>
            </a:r>
            <a:r>
              <a:rPr sz="2200" spc="-110" dirty="0">
                <a:latin typeface="Arial"/>
                <a:cs typeface="Arial"/>
              </a:rPr>
              <a:t> </a:t>
            </a:r>
            <a:r>
              <a:rPr sz="2200" spc="-150" dirty="0">
                <a:latin typeface="Arial"/>
                <a:cs typeface="Arial"/>
              </a:rPr>
              <a:t>so</a:t>
            </a:r>
            <a:r>
              <a:rPr sz="2200" spc="-120" dirty="0">
                <a:latin typeface="Arial"/>
                <a:cs typeface="Arial"/>
              </a:rPr>
              <a:t> </a:t>
            </a:r>
            <a:r>
              <a:rPr sz="2200" spc="-80" dirty="0">
                <a:latin typeface="Arial"/>
                <a:cs typeface="Arial"/>
              </a:rPr>
              <a:t>simple</a:t>
            </a:r>
            <a:r>
              <a:rPr sz="2200" spc="-125" dirty="0">
                <a:latin typeface="Arial"/>
                <a:cs typeface="Arial"/>
              </a:rPr>
              <a:t> </a:t>
            </a:r>
            <a:r>
              <a:rPr sz="2200" spc="-5" dirty="0">
                <a:latin typeface="Arial"/>
                <a:cs typeface="Arial"/>
              </a:rPr>
              <a:t>that</a:t>
            </a:r>
            <a:r>
              <a:rPr sz="2200" spc="-125" dirty="0">
                <a:latin typeface="Arial"/>
                <a:cs typeface="Arial"/>
              </a:rPr>
              <a:t> </a:t>
            </a:r>
            <a:r>
              <a:rPr sz="2200" spc="70" dirty="0">
                <a:latin typeface="Arial"/>
                <a:cs typeface="Arial"/>
              </a:rPr>
              <a:t>it</a:t>
            </a:r>
            <a:r>
              <a:rPr sz="2200" spc="-130" dirty="0">
                <a:latin typeface="Arial"/>
                <a:cs typeface="Arial"/>
              </a:rPr>
              <a:t> </a:t>
            </a:r>
            <a:r>
              <a:rPr sz="2200" spc="-145" dirty="0">
                <a:latin typeface="Arial"/>
                <a:cs typeface="Arial"/>
              </a:rPr>
              <a:t>can </a:t>
            </a:r>
            <a:r>
              <a:rPr sz="2200" spc="-85" dirty="0">
                <a:latin typeface="Arial"/>
                <a:cs typeface="Arial"/>
              </a:rPr>
              <a:t>occur</a:t>
            </a:r>
            <a:r>
              <a:rPr sz="2200" spc="-160" dirty="0">
                <a:latin typeface="Arial"/>
                <a:cs typeface="Arial"/>
              </a:rPr>
              <a:t> </a:t>
            </a:r>
            <a:r>
              <a:rPr sz="2200" spc="-30" dirty="0">
                <a:latin typeface="Arial"/>
                <a:cs typeface="Arial"/>
              </a:rPr>
              <a:t>in</a:t>
            </a:r>
            <a:r>
              <a:rPr sz="2200" spc="-114" dirty="0">
                <a:latin typeface="Arial"/>
                <a:cs typeface="Arial"/>
              </a:rPr>
              <a:t> </a:t>
            </a:r>
            <a:r>
              <a:rPr sz="2200" spc="-55" dirty="0">
                <a:latin typeface="Arial"/>
                <a:cs typeface="Arial"/>
              </a:rPr>
              <a:t>only</a:t>
            </a:r>
            <a:r>
              <a:rPr sz="2200" spc="-125" dirty="0">
                <a:latin typeface="Arial"/>
                <a:cs typeface="Arial"/>
              </a:rPr>
              <a:t> </a:t>
            </a:r>
            <a:r>
              <a:rPr sz="2200" spc="-85" dirty="0">
                <a:latin typeface="Arial"/>
                <a:cs typeface="Arial"/>
              </a:rPr>
              <a:t>one</a:t>
            </a:r>
            <a:r>
              <a:rPr sz="2200" spc="-125" dirty="0">
                <a:latin typeface="Arial"/>
                <a:cs typeface="Arial"/>
              </a:rPr>
              <a:t> </a:t>
            </a:r>
            <a:r>
              <a:rPr sz="2200" spc="-114" dirty="0">
                <a:latin typeface="Arial"/>
                <a:cs typeface="Arial"/>
              </a:rPr>
              <a:t>layer.</a:t>
            </a:r>
            <a:endParaRPr sz="2200">
              <a:latin typeface="Arial"/>
              <a:cs typeface="Arial"/>
            </a:endParaRPr>
          </a:p>
          <a:p>
            <a:pPr marL="732155" marR="1198880" lvl="1" indent="-314325">
              <a:lnSpc>
                <a:spcPct val="120000"/>
              </a:lnSpc>
              <a:spcBef>
                <a:spcPts val="5"/>
              </a:spcBef>
              <a:buFont typeface="Wingdings"/>
              <a:buChar char=""/>
              <a:tabLst>
                <a:tab pos="734695" algn="l"/>
                <a:tab pos="735965" algn="l"/>
              </a:tabLst>
            </a:pPr>
            <a:r>
              <a:rPr sz="2200" spc="-155" dirty="0">
                <a:latin typeface="Arial"/>
                <a:cs typeface="Arial"/>
              </a:rPr>
              <a:t>Assume</a:t>
            </a:r>
            <a:r>
              <a:rPr sz="2200" spc="-130" dirty="0">
                <a:latin typeface="Arial"/>
                <a:cs typeface="Arial"/>
              </a:rPr>
              <a:t> </a:t>
            </a:r>
            <a:r>
              <a:rPr sz="2200" spc="-50" dirty="0">
                <a:latin typeface="Arial"/>
                <a:cs typeface="Arial"/>
              </a:rPr>
              <a:t>Maria</a:t>
            </a:r>
            <a:r>
              <a:rPr sz="2200" spc="-160" dirty="0">
                <a:latin typeface="Arial"/>
                <a:cs typeface="Arial"/>
              </a:rPr>
              <a:t> </a:t>
            </a:r>
            <a:r>
              <a:rPr sz="2200" spc="-105" dirty="0">
                <a:latin typeface="Arial"/>
                <a:cs typeface="Arial"/>
              </a:rPr>
              <a:t>and</a:t>
            </a:r>
            <a:r>
              <a:rPr sz="2200" spc="-140" dirty="0">
                <a:latin typeface="Arial"/>
                <a:cs typeface="Arial"/>
              </a:rPr>
              <a:t> </a:t>
            </a:r>
            <a:r>
              <a:rPr sz="2200" spc="-114" dirty="0">
                <a:latin typeface="Arial"/>
                <a:cs typeface="Arial"/>
              </a:rPr>
              <a:t>Ann </a:t>
            </a:r>
            <a:r>
              <a:rPr sz="2200" spc="-95" dirty="0">
                <a:latin typeface="Arial"/>
                <a:cs typeface="Arial"/>
              </a:rPr>
              <a:t>are</a:t>
            </a:r>
            <a:r>
              <a:rPr sz="2200" spc="-130" dirty="0">
                <a:latin typeface="Arial"/>
                <a:cs typeface="Arial"/>
              </a:rPr>
              <a:t> </a:t>
            </a:r>
            <a:r>
              <a:rPr sz="2200" spc="-95" dirty="0">
                <a:latin typeface="Arial"/>
                <a:cs typeface="Arial"/>
              </a:rPr>
              <a:t>neighbors</a:t>
            </a:r>
            <a:r>
              <a:rPr sz="2200" spc="-135" dirty="0">
                <a:latin typeface="Arial"/>
                <a:cs typeface="Arial"/>
              </a:rPr>
              <a:t> </a:t>
            </a:r>
            <a:r>
              <a:rPr sz="2200" spc="15" dirty="0">
                <a:latin typeface="Arial"/>
                <a:cs typeface="Arial"/>
              </a:rPr>
              <a:t>with</a:t>
            </a:r>
            <a:r>
              <a:rPr sz="2200" spc="-130" dirty="0">
                <a:latin typeface="Arial"/>
                <a:cs typeface="Arial"/>
              </a:rPr>
              <a:t> </a:t>
            </a:r>
            <a:r>
              <a:rPr sz="2200" spc="-170" dirty="0">
                <a:latin typeface="Arial"/>
                <a:cs typeface="Arial"/>
              </a:rPr>
              <a:t>a</a:t>
            </a:r>
            <a:r>
              <a:rPr sz="2200" spc="-135" dirty="0">
                <a:latin typeface="Arial"/>
                <a:cs typeface="Arial"/>
              </a:rPr>
              <a:t> </a:t>
            </a:r>
            <a:r>
              <a:rPr sz="2200" spc="30" dirty="0">
                <a:latin typeface="Arial"/>
                <a:cs typeface="Arial"/>
              </a:rPr>
              <a:t>lot</a:t>
            </a:r>
            <a:r>
              <a:rPr sz="2200" spc="-130" dirty="0">
                <a:latin typeface="Arial"/>
                <a:cs typeface="Arial"/>
              </a:rPr>
              <a:t> </a:t>
            </a:r>
            <a:r>
              <a:rPr sz="2200" spc="5" dirty="0">
                <a:latin typeface="Arial"/>
                <a:cs typeface="Arial"/>
              </a:rPr>
              <a:t>of</a:t>
            </a:r>
            <a:r>
              <a:rPr sz="2200" spc="-110" dirty="0">
                <a:latin typeface="Arial"/>
                <a:cs typeface="Arial"/>
              </a:rPr>
              <a:t> </a:t>
            </a:r>
            <a:r>
              <a:rPr sz="2200" spc="-80" dirty="0">
                <a:latin typeface="Arial"/>
                <a:cs typeface="Arial"/>
              </a:rPr>
              <a:t>common  </a:t>
            </a:r>
            <a:r>
              <a:rPr sz="2200" spc="-110" dirty="0">
                <a:latin typeface="Arial"/>
                <a:cs typeface="Arial"/>
              </a:rPr>
              <a:t>ideas.</a:t>
            </a:r>
            <a:endParaRPr sz="2200">
              <a:latin typeface="Arial"/>
              <a:cs typeface="Arial"/>
            </a:endParaRPr>
          </a:p>
          <a:p>
            <a:pPr marL="671195" lvl="1" indent="-254000">
              <a:lnSpc>
                <a:spcPct val="100000"/>
              </a:lnSpc>
              <a:spcBef>
                <a:spcPts val="530"/>
              </a:spcBef>
              <a:buFont typeface="Wingdings"/>
              <a:buChar char=""/>
              <a:tabLst>
                <a:tab pos="671830" algn="l"/>
              </a:tabLst>
            </a:pPr>
            <a:r>
              <a:rPr sz="2200" spc="-85" dirty="0">
                <a:latin typeface="Arial"/>
                <a:cs typeface="Arial"/>
              </a:rPr>
              <a:t>Communication </a:t>
            </a:r>
            <a:r>
              <a:rPr sz="2200" spc="-65" dirty="0">
                <a:latin typeface="Arial"/>
                <a:cs typeface="Arial"/>
              </a:rPr>
              <a:t>between </a:t>
            </a:r>
            <a:r>
              <a:rPr sz="2200" spc="-50" dirty="0">
                <a:latin typeface="Arial"/>
                <a:cs typeface="Arial"/>
              </a:rPr>
              <a:t>Maria</a:t>
            </a:r>
            <a:r>
              <a:rPr sz="2200" spc="-450" dirty="0">
                <a:latin typeface="Arial"/>
                <a:cs typeface="Arial"/>
              </a:rPr>
              <a:t> </a:t>
            </a:r>
            <a:r>
              <a:rPr sz="2200" spc="-105" dirty="0">
                <a:latin typeface="Arial"/>
                <a:cs typeface="Arial"/>
              </a:rPr>
              <a:t>and </a:t>
            </a:r>
            <a:r>
              <a:rPr sz="2200" spc="-110" dirty="0">
                <a:latin typeface="Arial"/>
                <a:cs typeface="Arial"/>
              </a:rPr>
              <a:t>Ann </a:t>
            </a:r>
            <a:r>
              <a:rPr sz="2200" spc="-120" dirty="0">
                <a:latin typeface="Arial"/>
                <a:cs typeface="Arial"/>
              </a:rPr>
              <a:t>takes </a:t>
            </a:r>
            <a:r>
              <a:rPr sz="2200" spc="-105" dirty="0">
                <a:latin typeface="Arial"/>
                <a:cs typeface="Arial"/>
              </a:rPr>
              <a:t>place </a:t>
            </a:r>
            <a:r>
              <a:rPr sz="2200" spc="-25" dirty="0">
                <a:latin typeface="Arial"/>
                <a:cs typeface="Arial"/>
              </a:rPr>
              <a:t>in</a:t>
            </a:r>
            <a:endParaRPr sz="2200">
              <a:latin typeface="Arial"/>
              <a:cs typeface="Arial"/>
            </a:endParaRPr>
          </a:p>
          <a:p>
            <a:pPr marL="668020">
              <a:lnSpc>
                <a:spcPct val="100000"/>
              </a:lnSpc>
              <a:spcBef>
                <a:spcPts val="530"/>
              </a:spcBef>
            </a:pPr>
            <a:r>
              <a:rPr sz="2200" spc="-85" dirty="0">
                <a:latin typeface="Arial"/>
                <a:cs typeface="Arial"/>
              </a:rPr>
              <a:t>one</a:t>
            </a:r>
            <a:r>
              <a:rPr sz="2200" spc="-130" dirty="0">
                <a:latin typeface="Arial"/>
                <a:cs typeface="Arial"/>
              </a:rPr>
              <a:t> </a:t>
            </a:r>
            <a:r>
              <a:rPr sz="2200" spc="-110" dirty="0">
                <a:latin typeface="Arial"/>
                <a:cs typeface="Arial"/>
              </a:rPr>
              <a:t>layer,</a:t>
            </a:r>
            <a:r>
              <a:rPr sz="2200" spc="-130" dirty="0">
                <a:latin typeface="Arial"/>
                <a:cs typeface="Arial"/>
              </a:rPr>
              <a:t> </a:t>
            </a:r>
            <a:r>
              <a:rPr sz="2200" spc="-114" dirty="0">
                <a:latin typeface="Arial"/>
                <a:cs typeface="Arial"/>
              </a:rPr>
              <a:t>face</a:t>
            </a:r>
            <a:r>
              <a:rPr sz="2200" spc="-110" dirty="0">
                <a:latin typeface="Arial"/>
                <a:cs typeface="Arial"/>
              </a:rPr>
              <a:t> </a:t>
            </a:r>
            <a:r>
              <a:rPr sz="2200" spc="20" dirty="0">
                <a:latin typeface="Arial"/>
                <a:cs typeface="Arial"/>
              </a:rPr>
              <a:t>to</a:t>
            </a:r>
            <a:r>
              <a:rPr sz="2200" spc="-120" dirty="0">
                <a:latin typeface="Arial"/>
                <a:cs typeface="Arial"/>
              </a:rPr>
              <a:t> </a:t>
            </a:r>
            <a:r>
              <a:rPr sz="2200" spc="-105" dirty="0">
                <a:latin typeface="Arial"/>
                <a:cs typeface="Arial"/>
              </a:rPr>
              <a:t>face,</a:t>
            </a:r>
            <a:r>
              <a:rPr sz="2200" spc="-130" dirty="0">
                <a:latin typeface="Arial"/>
                <a:cs typeface="Arial"/>
              </a:rPr>
              <a:t> </a:t>
            </a:r>
            <a:r>
              <a:rPr sz="2200" spc="-25" dirty="0">
                <a:latin typeface="Arial"/>
                <a:cs typeface="Arial"/>
              </a:rPr>
              <a:t>in</a:t>
            </a:r>
            <a:r>
              <a:rPr sz="2200" spc="-145" dirty="0">
                <a:latin typeface="Arial"/>
                <a:cs typeface="Arial"/>
              </a:rPr>
              <a:t> </a:t>
            </a:r>
            <a:r>
              <a:rPr sz="2200" spc="-20" dirty="0">
                <a:latin typeface="Arial"/>
                <a:cs typeface="Arial"/>
              </a:rPr>
              <a:t>the</a:t>
            </a:r>
            <a:r>
              <a:rPr sz="2200" spc="-110" dirty="0">
                <a:latin typeface="Arial"/>
                <a:cs typeface="Arial"/>
              </a:rPr>
              <a:t> </a:t>
            </a:r>
            <a:r>
              <a:rPr sz="2200" spc="-150" dirty="0">
                <a:latin typeface="Arial"/>
                <a:cs typeface="Arial"/>
              </a:rPr>
              <a:t>same</a:t>
            </a:r>
            <a:r>
              <a:rPr sz="2200" spc="-130" dirty="0">
                <a:latin typeface="Arial"/>
                <a:cs typeface="Arial"/>
              </a:rPr>
              <a:t> </a:t>
            </a:r>
            <a:r>
              <a:rPr sz="2200" spc="-120" dirty="0">
                <a:latin typeface="Arial"/>
                <a:cs typeface="Arial"/>
              </a:rPr>
              <a:t>language,</a:t>
            </a:r>
            <a:r>
              <a:rPr sz="2200" spc="-130" dirty="0">
                <a:latin typeface="Arial"/>
                <a:cs typeface="Arial"/>
              </a:rPr>
              <a:t> </a:t>
            </a:r>
            <a:r>
              <a:rPr sz="2200" spc="-204" dirty="0">
                <a:latin typeface="Arial"/>
                <a:cs typeface="Arial"/>
              </a:rPr>
              <a:t>as</a:t>
            </a:r>
            <a:r>
              <a:rPr sz="2200" spc="-110" dirty="0">
                <a:latin typeface="Arial"/>
                <a:cs typeface="Arial"/>
              </a:rPr>
              <a:t> </a:t>
            </a:r>
            <a:r>
              <a:rPr sz="2200" spc="-90" dirty="0">
                <a:latin typeface="Arial"/>
                <a:cs typeface="Arial"/>
              </a:rPr>
              <a:t>shown</a:t>
            </a:r>
            <a:r>
              <a:rPr sz="2200" spc="-160" dirty="0">
                <a:latin typeface="Arial"/>
                <a:cs typeface="Arial"/>
              </a:rPr>
              <a:t> </a:t>
            </a:r>
            <a:r>
              <a:rPr sz="2200" spc="-25" dirty="0">
                <a:latin typeface="Arial"/>
                <a:cs typeface="Arial"/>
              </a:rPr>
              <a:t>in</a:t>
            </a:r>
            <a:r>
              <a:rPr sz="2200" spc="-145" dirty="0">
                <a:latin typeface="Arial"/>
                <a:cs typeface="Arial"/>
              </a:rPr>
              <a:t> </a:t>
            </a:r>
            <a:r>
              <a:rPr sz="2200" spc="-125" dirty="0">
                <a:latin typeface="Arial"/>
                <a:cs typeface="Arial"/>
              </a:rPr>
              <a:t>Fig2.1.</a:t>
            </a:r>
            <a:endParaRPr sz="2200">
              <a:latin typeface="Arial"/>
              <a:cs typeface="Arial"/>
            </a:endParaRPr>
          </a:p>
        </p:txBody>
      </p:sp>
      <p:sp>
        <p:nvSpPr>
          <p:cNvPr id="4" name="object 4"/>
          <p:cNvSpPr/>
          <p:nvPr/>
        </p:nvSpPr>
        <p:spPr>
          <a:xfrm>
            <a:off x="263783" y="4180742"/>
            <a:ext cx="8625718" cy="259812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83540" y="319786"/>
            <a:ext cx="6544309" cy="361950"/>
          </a:xfrm>
          <a:prstGeom prst="rect">
            <a:avLst/>
          </a:prstGeom>
        </p:spPr>
        <p:txBody>
          <a:bodyPr vert="horz" wrap="square" lIns="0" tIns="13335" rIns="0" bIns="0" rtlCol="0">
            <a:spAutoFit/>
          </a:bodyPr>
          <a:lstStyle/>
          <a:p>
            <a:pPr marL="235585" indent="-223520">
              <a:lnSpc>
                <a:spcPct val="100000"/>
              </a:lnSpc>
              <a:spcBef>
                <a:spcPts val="105"/>
              </a:spcBef>
              <a:buSzPct val="95454"/>
              <a:buFont typeface="Wingdings"/>
              <a:buChar char=""/>
              <a:tabLst>
                <a:tab pos="236220" algn="l"/>
              </a:tabLst>
            </a:pPr>
            <a:r>
              <a:rPr sz="2200" spc="-155" dirty="0">
                <a:latin typeface="Arial"/>
                <a:cs typeface="Arial"/>
              </a:rPr>
              <a:t>The</a:t>
            </a:r>
            <a:r>
              <a:rPr sz="2200" spc="-160" dirty="0">
                <a:latin typeface="Arial"/>
                <a:cs typeface="Arial"/>
              </a:rPr>
              <a:t> </a:t>
            </a:r>
            <a:r>
              <a:rPr sz="2200" spc="-35" dirty="0">
                <a:latin typeface="Arial"/>
                <a:cs typeface="Arial"/>
              </a:rPr>
              <a:t>link</a:t>
            </a:r>
            <a:r>
              <a:rPr sz="2200" spc="-125" dirty="0">
                <a:latin typeface="Arial"/>
                <a:cs typeface="Arial"/>
              </a:rPr>
              <a:t> </a:t>
            </a:r>
            <a:r>
              <a:rPr sz="2200" spc="-65" dirty="0">
                <a:latin typeface="Arial"/>
                <a:cs typeface="Arial"/>
              </a:rPr>
              <a:t>between</a:t>
            </a:r>
            <a:r>
              <a:rPr sz="2200" spc="-114" dirty="0">
                <a:latin typeface="Arial"/>
                <a:cs typeface="Arial"/>
              </a:rPr>
              <a:t> </a:t>
            </a:r>
            <a:r>
              <a:rPr sz="2200" spc="10" dirty="0">
                <a:latin typeface="Arial"/>
                <a:cs typeface="Arial"/>
              </a:rPr>
              <a:t>two</a:t>
            </a:r>
            <a:r>
              <a:rPr sz="2200" spc="-145" dirty="0">
                <a:latin typeface="Arial"/>
                <a:cs typeface="Arial"/>
              </a:rPr>
              <a:t> </a:t>
            </a:r>
            <a:r>
              <a:rPr sz="2200" spc="-110" dirty="0">
                <a:latin typeface="Arial"/>
                <a:cs typeface="Arial"/>
              </a:rPr>
              <a:t>hops</a:t>
            </a:r>
            <a:r>
              <a:rPr sz="2200" spc="-135" dirty="0">
                <a:latin typeface="Arial"/>
                <a:cs typeface="Arial"/>
              </a:rPr>
              <a:t> </a:t>
            </a:r>
            <a:r>
              <a:rPr sz="2200" spc="-120" dirty="0">
                <a:latin typeface="Arial"/>
                <a:cs typeface="Arial"/>
              </a:rPr>
              <a:t>does</a:t>
            </a:r>
            <a:r>
              <a:rPr sz="2200" spc="-130" dirty="0">
                <a:latin typeface="Arial"/>
                <a:cs typeface="Arial"/>
              </a:rPr>
              <a:t> </a:t>
            </a:r>
            <a:r>
              <a:rPr sz="2200" dirty="0">
                <a:latin typeface="Arial"/>
                <a:cs typeface="Arial"/>
              </a:rPr>
              <a:t>not</a:t>
            </a:r>
            <a:r>
              <a:rPr sz="2200" spc="-130" dirty="0">
                <a:latin typeface="Arial"/>
                <a:cs typeface="Arial"/>
              </a:rPr>
              <a:t> </a:t>
            </a:r>
            <a:r>
              <a:rPr sz="2200" spc="-135" dirty="0">
                <a:latin typeface="Arial"/>
                <a:cs typeface="Arial"/>
              </a:rPr>
              <a:t>change</a:t>
            </a:r>
            <a:r>
              <a:rPr sz="2200" spc="-120" dirty="0">
                <a:latin typeface="Arial"/>
                <a:cs typeface="Arial"/>
              </a:rPr>
              <a:t> </a:t>
            </a:r>
            <a:r>
              <a:rPr sz="2200" spc="-25" dirty="0">
                <a:latin typeface="Arial"/>
                <a:cs typeface="Arial"/>
              </a:rPr>
              <a:t>the</a:t>
            </a:r>
            <a:r>
              <a:rPr sz="2200" spc="-130" dirty="0">
                <a:latin typeface="Arial"/>
                <a:cs typeface="Arial"/>
              </a:rPr>
              <a:t> </a:t>
            </a:r>
            <a:r>
              <a:rPr sz="2200" spc="-45" dirty="0">
                <a:latin typeface="Arial"/>
                <a:cs typeface="Arial"/>
              </a:rPr>
              <a:t>object.</a:t>
            </a:r>
            <a:endParaRPr sz="2200">
              <a:latin typeface="Arial"/>
              <a:cs typeface="Arial"/>
            </a:endParaRPr>
          </a:p>
        </p:txBody>
      </p:sp>
      <p:sp>
        <p:nvSpPr>
          <p:cNvPr id="3" name="object 3"/>
          <p:cNvSpPr txBox="1">
            <a:spLocks noGrp="1"/>
          </p:cNvSpPr>
          <p:nvPr>
            <p:ph type="title"/>
          </p:nvPr>
        </p:nvSpPr>
        <p:spPr>
          <a:xfrm>
            <a:off x="383540" y="1115390"/>
            <a:ext cx="3200400" cy="391795"/>
          </a:xfrm>
          <a:prstGeom prst="rect">
            <a:avLst/>
          </a:prstGeom>
        </p:spPr>
        <p:txBody>
          <a:bodyPr vert="horz" wrap="square" lIns="0" tIns="12700" rIns="0" bIns="0" rtlCol="0">
            <a:spAutoFit/>
          </a:bodyPr>
          <a:lstStyle/>
          <a:p>
            <a:pPr marL="12700">
              <a:lnSpc>
                <a:spcPct val="100000"/>
              </a:lnSpc>
              <a:spcBef>
                <a:spcPts val="100"/>
              </a:spcBef>
            </a:pPr>
            <a:r>
              <a:rPr sz="2400" b="1" spc="-160" dirty="0">
                <a:solidFill>
                  <a:srgbClr val="00AF50"/>
                </a:solidFill>
                <a:latin typeface="Arial"/>
                <a:cs typeface="Arial"/>
              </a:rPr>
              <a:t>Description </a:t>
            </a:r>
            <a:r>
              <a:rPr sz="2400" b="1" spc="-110" dirty="0">
                <a:solidFill>
                  <a:srgbClr val="00AF50"/>
                </a:solidFill>
                <a:latin typeface="Arial"/>
                <a:cs typeface="Arial"/>
              </a:rPr>
              <a:t>of </a:t>
            </a:r>
            <a:r>
              <a:rPr sz="2400" b="1" spc="-280" dirty="0">
                <a:solidFill>
                  <a:srgbClr val="00AF50"/>
                </a:solidFill>
                <a:latin typeface="Arial"/>
                <a:cs typeface="Arial"/>
              </a:rPr>
              <a:t>Each</a:t>
            </a:r>
            <a:r>
              <a:rPr sz="2400" b="1" spc="-270" dirty="0">
                <a:solidFill>
                  <a:srgbClr val="00AF50"/>
                </a:solidFill>
                <a:latin typeface="Arial"/>
                <a:cs typeface="Arial"/>
              </a:rPr>
              <a:t> </a:t>
            </a:r>
            <a:r>
              <a:rPr sz="2400" b="1" spc="-225" dirty="0">
                <a:solidFill>
                  <a:srgbClr val="00AF50"/>
                </a:solidFill>
                <a:latin typeface="Arial"/>
                <a:cs typeface="Arial"/>
              </a:rPr>
              <a:t>Layer</a:t>
            </a:r>
            <a:endParaRPr sz="2400">
              <a:latin typeface="Arial"/>
              <a:cs typeface="Arial"/>
            </a:endParaRPr>
          </a:p>
        </p:txBody>
      </p:sp>
      <p:sp>
        <p:nvSpPr>
          <p:cNvPr id="4" name="object 4"/>
          <p:cNvSpPr txBox="1"/>
          <p:nvPr/>
        </p:nvSpPr>
        <p:spPr>
          <a:xfrm>
            <a:off x="383540" y="1552677"/>
            <a:ext cx="8639175" cy="3001645"/>
          </a:xfrm>
          <a:prstGeom prst="rect">
            <a:avLst/>
          </a:prstGeom>
        </p:spPr>
        <p:txBody>
          <a:bodyPr vert="horz" wrap="square" lIns="0" tIns="116205" rIns="0" bIns="0" rtlCol="0">
            <a:spAutoFit/>
          </a:bodyPr>
          <a:lstStyle/>
          <a:p>
            <a:pPr marL="12700">
              <a:lnSpc>
                <a:spcPct val="100000"/>
              </a:lnSpc>
              <a:spcBef>
                <a:spcPts val="915"/>
              </a:spcBef>
            </a:pPr>
            <a:r>
              <a:rPr sz="2200" b="1" spc="-204" dirty="0">
                <a:solidFill>
                  <a:srgbClr val="4F81BC"/>
                </a:solidFill>
                <a:latin typeface="Arial"/>
                <a:cs typeface="Arial"/>
              </a:rPr>
              <a:t>Physical</a:t>
            </a:r>
            <a:r>
              <a:rPr sz="2200" b="1" spc="-180" dirty="0">
                <a:solidFill>
                  <a:srgbClr val="4F81BC"/>
                </a:solidFill>
                <a:latin typeface="Arial"/>
                <a:cs typeface="Arial"/>
              </a:rPr>
              <a:t> </a:t>
            </a:r>
            <a:r>
              <a:rPr sz="2200" b="1" spc="-200" dirty="0">
                <a:solidFill>
                  <a:srgbClr val="4F81BC"/>
                </a:solidFill>
                <a:latin typeface="Arial"/>
                <a:cs typeface="Arial"/>
              </a:rPr>
              <a:t>Layer</a:t>
            </a:r>
            <a:endParaRPr sz="2200">
              <a:latin typeface="Arial"/>
              <a:cs typeface="Arial"/>
            </a:endParaRPr>
          </a:p>
          <a:p>
            <a:pPr marL="236220" marR="626110" indent="-236220">
              <a:lnSpc>
                <a:spcPct val="125600"/>
              </a:lnSpc>
              <a:spcBef>
                <a:spcPts val="140"/>
              </a:spcBef>
              <a:buSzPct val="95454"/>
              <a:buFont typeface="Wingdings"/>
              <a:buChar char=""/>
              <a:tabLst>
                <a:tab pos="236220" algn="l"/>
              </a:tabLst>
            </a:pPr>
            <a:r>
              <a:rPr sz="2200" spc="-155" dirty="0">
                <a:latin typeface="Arial"/>
                <a:cs typeface="Arial"/>
              </a:rPr>
              <a:t>The </a:t>
            </a:r>
            <a:r>
              <a:rPr sz="2200" spc="-55" dirty="0">
                <a:latin typeface="Arial"/>
                <a:cs typeface="Arial"/>
              </a:rPr>
              <a:t>lowest</a:t>
            </a:r>
            <a:r>
              <a:rPr sz="2200" spc="-150" dirty="0">
                <a:latin typeface="Arial"/>
                <a:cs typeface="Arial"/>
              </a:rPr>
              <a:t> </a:t>
            </a:r>
            <a:r>
              <a:rPr sz="2200" spc="-65" dirty="0">
                <a:latin typeface="Arial"/>
                <a:cs typeface="Arial"/>
              </a:rPr>
              <a:t>level</a:t>
            </a:r>
            <a:r>
              <a:rPr sz="2200" spc="-165" dirty="0">
                <a:latin typeface="Arial"/>
                <a:cs typeface="Arial"/>
              </a:rPr>
              <a:t> </a:t>
            </a:r>
            <a:r>
              <a:rPr sz="2200" spc="-30" dirty="0">
                <a:latin typeface="Arial"/>
                <a:cs typeface="Arial"/>
              </a:rPr>
              <a:t>in</a:t>
            </a:r>
            <a:r>
              <a:rPr sz="2200" spc="-110" dirty="0">
                <a:latin typeface="Arial"/>
                <a:cs typeface="Arial"/>
              </a:rPr>
              <a:t> </a:t>
            </a:r>
            <a:r>
              <a:rPr sz="2200" spc="-25" dirty="0">
                <a:latin typeface="Arial"/>
                <a:cs typeface="Arial"/>
              </a:rPr>
              <a:t>the</a:t>
            </a:r>
            <a:r>
              <a:rPr sz="2200" spc="-130" dirty="0">
                <a:latin typeface="Arial"/>
                <a:cs typeface="Arial"/>
              </a:rPr>
              <a:t> </a:t>
            </a:r>
            <a:r>
              <a:rPr sz="2200" spc="-220" dirty="0">
                <a:latin typeface="Arial"/>
                <a:cs typeface="Arial"/>
              </a:rPr>
              <a:t>TCP/IP</a:t>
            </a:r>
            <a:r>
              <a:rPr sz="2200" spc="-140" dirty="0">
                <a:latin typeface="Arial"/>
                <a:cs typeface="Arial"/>
              </a:rPr>
              <a:t> </a:t>
            </a:r>
            <a:r>
              <a:rPr sz="2200" spc="-35" dirty="0">
                <a:latin typeface="Arial"/>
                <a:cs typeface="Arial"/>
              </a:rPr>
              <a:t>protocol</a:t>
            </a:r>
            <a:r>
              <a:rPr sz="2200" spc="-190" dirty="0">
                <a:latin typeface="Arial"/>
                <a:cs typeface="Arial"/>
              </a:rPr>
              <a:t> </a:t>
            </a:r>
            <a:r>
              <a:rPr sz="2200" spc="-65" dirty="0">
                <a:latin typeface="Arial"/>
                <a:cs typeface="Arial"/>
              </a:rPr>
              <a:t>suite,</a:t>
            </a:r>
            <a:r>
              <a:rPr sz="2200" spc="-130" dirty="0">
                <a:latin typeface="Arial"/>
                <a:cs typeface="Arial"/>
              </a:rPr>
              <a:t> </a:t>
            </a:r>
            <a:r>
              <a:rPr sz="2200" spc="-90" dirty="0">
                <a:latin typeface="Arial"/>
                <a:cs typeface="Arial"/>
              </a:rPr>
              <a:t>responsible</a:t>
            </a:r>
            <a:r>
              <a:rPr sz="2200" spc="-155" dirty="0">
                <a:latin typeface="Arial"/>
                <a:cs typeface="Arial"/>
              </a:rPr>
              <a:t> </a:t>
            </a:r>
            <a:r>
              <a:rPr sz="2200" dirty="0">
                <a:latin typeface="Arial"/>
                <a:cs typeface="Arial"/>
              </a:rPr>
              <a:t>for</a:t>
            </a:r>
            <a:r>
              <a:rPr sz="2200" spc="-135" dirty="0">
                <a:latin typeface="Arial"/>
                <a:cs typeface="Arial"/>
              </a:rPr>
              <a:t> </a:t>
            </a:r>
            <a:r>
              <a:rPr sz="2200" spc="-80" dirty="0">
                <a:latin typeface="Arial"/>
                <a:cs typeface="Arial"/>
              </a:rPr>
              <a:t>carrying  </a:t>
            </a:r>
            <a:r>
              <a:rPr sz="2200" spc="-50" dirty="0">
                <a:latin typeface="Arial"/>
                <a:cs typeface="Arial"/>
              </a:rPr>
              <a:t>individual</a:t>
            </a:r>
            <a:r>
              <a:rPr sz="2200" spc="-185" dirty="0">
                <a:latin typeface="Arial"/>
                <a:cs typeface="Arial"/>
              </a:rPr>
              <a:t> </a:t>
            </a:r>
            <a:r>
              <a:rPr sz="2200" spc="-45" dirty="0">
                <a:latin typeface="Arial"/>
                <a:cs typeface="Arial"/>
              </a:rPr>
              <a:t>bits</a:t>
            </a:r>
            <a:r>
              <a:rPr sz="2200" spc="-135" dirty="0">
                <a:latin typeface="Arial"/>
                <a:cs typeface="Arial"/>
              </a:rPr>
              <a:t> </a:t>
            </a:r>
            <a:r>
              <a:rPr sz="2200" spc="-30" dirty="0">
                <a:latin typeface="Arial"/>
                <a:cs typeface="Arial"/>
              </a:rPr>
              <a:t>in</a:t>
            </a:r>
            <a:r>
              <a:rPr sz="2200" spc="-120" dirty="0">
                <a:latin typeface="Arial"/>
                <a:cs typeface="Arial"/>
              </a:rPr>
              <a:t> </a:t>
            </a:r>
            <a:r>
              <a:rPr sz="2200" spc="-170" dirty="0">
                <a:latin typeface="Arial"/>
                <a:cs typeface="Arial"/>
              </a:rPr>
              <a:t>a</a:t>
            </a:r>
            <a:r>
              <a:rPr sz="2200" spc="-135" dirty="0">
                <a:latin typeface="Arial"/>
                <a:cs typeface="Arial"/>
              </a:rPr>
              <a:t> </a:t>
            </a:r>
            <a:r>
              <a:rPr sz="2200" spc="-65" dirty="0">
                <a:latin typeface="Arial"/>
                <a:cs typeface="Arial"/>
              </a:rPr>
              <a:t>frame</a:t>
            </a:r>
            <a:r>
              <a:rPr sz="2200" spc="-130" dirty="0">
                <a:latin typeface="Arial"/>
                <a:cs typeface="Arial"/>
              </a:rPr>
              <a:t> </a:t>
            </a:r>
            <a:r>
              <a:rPr sz="2200" spc="-145" dirty="0">
                <a:latin typeface="Arial"/>
                <a:cs typeface="Arial"/>
              </a:rPr>
              <a:t>across</a:t>
            </a:r>
            <a:r>
              <a:rPr sz="2200" spc="-160" dirty="0">
                <a:latin typeface="Arial"/>
                <a:cs typeface="Arial"/>
              </a:rPr>
              <a:t> </a:t>
            </a:r>
            <a:r>
              <a:rPr sz="2200" spc="-25" dirty="0">
                <a:latin typeface="Arial"/>
                <a:cs typeface="Arial"/>
              </a:rPr>
              <a:t>the</a:t>
            </a:r>
            <a:r>
              <a:rPr sz="2200" spc="-135" dirty="0">
                <a:latin typeface="Arial"/>
                <a:cs typeface="Arial"/>
              </a:rPr>
              <a:t> </a:t>
            </a:r>
            <a:r>
              <a:rPr sz="2200" spc="-35" dirty="0">
                <a:latin typeface="Arial"/>
                <a:cs typeface="Arial"/>
              </a:rPr>
              <a:t>link</a:t>
            </a:r>
            <a:endParaRPr sz="2200">
              <a:latin typeface="Arial"/>
              <a:cs typeface="Arial"/>
            </a:endParaRPr>
          </a:p>
          <a:p>
            <a:pPr marL="293370" indent="-281305">
              <a:lnSpc>
                <a:spcPct val="100000"/>
              </a:lnSpc>
              <a:spcBef>
                <a:spcPts val="650"/>
              </a:spcBef>
              <a:buSzPct val="95454"/>
              <a:buFont typeface="Wingdings"/>
              <a:buChar char=""/>
              <a:tabLst>
                <a:tab pos="294005" algn="l"/>
              </a:tabLst>
            </a:pPr>
            <a:r>
              <a:rPr sz="2200" spc="-150" dirty="0">
                <a:latin typeface="Arial"/>
                <a:cs typeface="Arial"/>
              </a:rPr>
              <a:t>Two </a:t>
            </a:r>
            <a:r>
              <a:rPr sz="2200" spc="-114" dirty="0">
                <a:latin typeface="Arial"/>
                <a:cs typeface="Arial"/>
              </a:rPr>
              <a:t>devices</a:t>
            </a:r>
            <a:r>
              <a:rPr sz="2200" spc="-185" dirty="0">
                <a:latin typeface="Arial"/>
                <a:cs typeface="Arial"/>
              </a:rPr>
              <a:t> </a:t>
            </a:r>
            <a:r>
              <a:rPr sz="2200" spc="-95" dirty="0">
                <a:latin typeface="Arial"/>
                <a:cs typeface="Arial"/>
              </a:rPr>
              <a:t>are</a:t>
            </a:r>
            <a:r>
              <a:rPr sz="2200" spc="-135" dirty="0">
                <a:latin typeface="Arial"/>
                <a:cs typeface="Arial"/>
              </a:rPr>
              <a:t> </a:t>
            </a:r>
            <a:r>
              <a:rPr sz="2200" spc="-85" dirty="0">
                <a:latin typeface="Arial"/>
                <a:cs typeface="Arial"/>
              </a:rPr>
              <a:t>connected</a:t>
            </a:r>
            <a:r>
              <a:rPr sz="2200" spc="-175" dirty="0">
                <a:latin typeface="Arial"/>
                <a:cs typeface="Arial"/>
              </a:rPr>
              <a:t> </a:t>
            </a:r>
            <a:r>
              <a:rPr sz="2200" spc="-90" dirty="0">
                <a:latin typeface="Arial"/>
                <a:cs typeface="Arial"/>
              </a:rPr>
              <a:t>by</a:t>
            </a:r>
            <a:r>
              <a:rPr sz="2200" spc="-125" dirty="0">
                <a:latin typeface="Arial"/>
                <a:cs typeface="Arial"/>
              </a:rPr>
              <a:t> </a:t>
            </a:r>
            <a:r>
              <a:rPr sz="2200" spc="-165" dirty="0">
                <a:latin typeface="Arial"/>
                <a:cs typeface="Arial"/>
              </a:rPr>
              <a:t>a</a:t>
            </a:r>
            <a:r>
              <a:rPr sz="2200" spc="-110" dirty="0">
                <a:latin typeface="Arial"/>
                <a:cs typeface="Arial"/>
              </a:rPr>
              <a:t> </a:t>
            </a:r>
            <a:r>
              <a:rPr sz="2200" spc="-80" dirty="0">
                <a:latin typeface="Arial"/>
                <a:cs typeface="Arial"/>
              </a:rPr>
              <a:t>transmission</a:t>
            </a:r>
            <a:r>
              <a:rPr sz="2200" spc="-215" dirty="0">
                <a:latin typeface="Arial"/>
                <a:cs typeface="Arial"/>
              </a:rPr>
              <a:t> </a:t>
            </a:r>
            <a:r>
              <a:rPr sz="2200" spc="-65" dirty="0">
                <a:latin typeface="Arial"/>
                <a:cs typeface="Arial"/>
              </a:rPr>
              <a:t>medium</a:t>
            </a:r>
            <a:r>
              <a:rPr sz="2200" spc="-160" dirty="0">
                <a:latin typeface="Arial"/>
                <a:cs typeface="Arial"/>
              </a:rPr>
              <a:t> </a:t>
            </a:r>
            <a:r>
              <a:rPr sz="2200" spc="-100" dirty="0">
                <a:latin typeface="Arial"/>
                <a:cs typeface="Arial"/>
              </a:rPr>
              <a:t>(cable</a:t>
            </a:r>
            <a:r>
              <a:rPr sz="2200" spc="-140" dirty="0">
                <a:latin typeface="Arial"/>
                <a:cs typeface="Arial"/>
              </a:rPr>
              <a:t> </a:t>
            </a:r>
            <a:r>
              <a:rPr sz="2200" spc="-5" dirty="0">
                <a:latin typeface="Arial"/>
                <a:cs typeface="Arial"/>
              </a:rPr>
              <a:t>or</a:t>
            </a:r>
            <a:r>
              <a:rPr sz="2200" spc="-135" dirty="0">
                <a:latin typeface="Arial"/>
                <a:cs typeface="Arial"/>
              </a:rPr>
              <a:t> </a:t>
            </a:r>
            <a:r>
              <a:rPr sz="2200" spc="-50" dirty="0">
                <a:latin typeface="Arial"/>
                <a:cs typeface="Arial"/>
              </a:rPr>
              <a:t>air).</a:t>
            </a:r>
            <a:endParaRPr sz="2200">
              <a:latin typeface="Arial"/>
              <a:cs typeface="Arial"/>
            </a:endParaRPr>
          </a:p>
          <a:p>
            <a:pPr marL="296545" marR="5080" indent="-296545">
              <a:lnSpc>
                <a:spcPct val="125000"/>
              </a:lnSpc>
              <a:spcBef>
                <a:spcPts val="15"/>
              </a:spcBef>
              <a:buSzPct val="95454"/>
              <a:buFont typeface="Wingdings"/>
              <a:buChar char=""/>
              <a:tabLst>
                <a:tab pos="296545" algn="l"/>
              </a:tabLst>
            </a:pPr>
            <a:r>
              <a:rPr sz="2200" spc="-155" dirty="0">
                <a:latin typeface="Arial"/>
                <a:cs typeface="Arial"/>
              </a:rPr>
              <a:t>The </a:t>
            </a:r>
            <a:r>
              <a:rPr sz="2200" spc="-80" dirty="0">
                <a:latin typeface="Arial"/>
                <a:cs typeface="Arial"/>
              </a:rPr>
              <a:t>transmission </a:t>
            </a:r>
            <a:r>
              <a:rPr sz="2200" spc="-65" dirty="0">
                <a:latin typeface="Arial"/>
                <a:cs typeface="Arial"/>
              </a:rPr>
              <a:t>medium </a:t>
            </a:r>
            <a:r>
              <a:rPr sz="2200" spc="-120" dirty="0">
                <a:latin typeface="Arial"/>
                <a:cs typeface="Arial"/>
              </a:rPr>
              <a:t>does </a:t>
            </a:r>
            <a:r>
              <a:rPr sz="2200" dirty="0">
                <a:latin typeface="Arial"/>
                <a:cs typeface="Arial"/>
              </a:rPr>
              <a:t>not </a:t>
            </a:r>
            <a:r>
              <a:rPr sz="2200" spc="-80" dirty="0">
                <a:latin typeface="Arial"/>
                <a:cs typeface="Arial"/>
              </a:rPr>
              <a:t>carry </a:t>
            </a:r>
            <a:r>
              <a:rPr sz="2200" spc="-40" dirty="0">
                <a:latin typeface="Arial"/>
                <a:cs typeface="Arial"/>
              </a:rPr>
              <a:t>bits; </a:t>
            </a:r>
            <a:r>
              <a:rPr sz="2200" spc="70" dirty="0">
                <a:latin typeface="Arial"/>
                <a:cs typeface="Arial"/>
              </a:rPr>
              <a:t>it </a:t>
            </a:r>
            <a:r>
              <a:rPr sz="2200" spc="-90" dirty="0">
                <a:latin typeface="Arial"/>
                <a:cs typeface="Arial"/>
              </a:rPr>
              <a:t>carries </a:t>
            </a:r>
            <a:r>
              <a:rPr sz="2200" spc="-55" dirty="0">
                <a:latin typeface="Arial"/>
                <a:cs typeface="Arial"/>
              </a:rPr>
              <a:t>electrical </a:t>
            </a:r>
            <a:r>
              <a:rPr sz="2200" spc="-5" dirty="0">
                <a:latin typeface="Arial"/>
                <a:cs typeface="Arial"/>
              </a:rPr>
              <a:t>or  </a:t>
            </a:r>
            <a:r>
              <a:rPr sz="2200" spc="-45" dirty="0">
                <a:latin typeface="Arial"/>
                <a:cs typeface="Arial"/>
              </a:rPr>
              <a:t>optical</a:t>
            </a:r>
            <a:r>
              <a:rPr sz="2200" spc="-165" dirty="0">
                <a:latin typeface="Arial"/>
                <a:cs typeface="Arial"/>
              </a:rPr>
              <a:t> </a:t>
            </a:r>
            <a:r>
              <a:rPr sz="2200" spc="-120" dirty="0">
                <a:latin typeface="Arial"/>
                <a:cs typeface="Arial"/>
              </a:rPr>
              <a:t>signals.</a:t>
            </a:r>
            <a:r>
              <a:rPr sz="2200" spc="-140" dirty="0">
                <a:latin typeface="Arial"/>
                <a:cs typeface="Arial"/>
              </a:rPr>
              <a:t> </a:t>
            </a:r>
            <a:r>
              <a:rPr sz="2200" spc="-260" dirty="0">
                <a:latin typeface="Arial"/>
                <a:cs typeface="Arial"/>
              </a:rPr>
              <a:t>So</a:t>
            </a:r>
            <a:r>
              <a:rPr sz="2200" spc="-100" dirty="0">
                <a:latin typeface="Arial"/>
                <a:cs typeface="Arial"/>
              </a:rPr>
              <a:t> </a:t>
            </a:r>
            <a:r>
              <a:rPr sz="2200" spc="-20" dirty="0">
                <a:latin typeface="Arial"/>
                <a:cs typeface="Arial"/>
              </a:rPr>
              <a:t>the</a:t>
            </a:r>
            <a:r>
              <a:rPr sz="2200" spc="-135" dirty="0">
                <a:latin typeface="Arial"/>
                <a:cs typeface="Arial"/>
              </a:rPr>
              <a:t> </a:t>
            </a:r>
            <a:r>
              <a:rPr sz="2200" spc="-45" dirty="0">
                <a:latin typeface="Arial"/>
                <a:cs typeface="Arial"/>
              </a:rPr>
              <a:t>bits</a:t>
            </a:r>
            <a:r>
              <a:rPr sz="2200" spc="-125" dirty="0">
                <a:latin typeface="Arial"/>
                <a:cs typeface="Arial"/>
              </a:rPr>
              <a:t> </a:t>
            </a:r>
            <a:r>
              <a:rPr sz="2200" spc="-85" dirty="0">
                <a:latin typeface="Arial"/>
                <a:cs typeface="Arial"/>
              </a:rPr>
              <a:t>received</a:t>
            </a:r>
            <a:r>
              <a:rPr sz="2200" spc="-175" dirty="0">
                <a:latin typeface="Arial"/>
                <a:cs typeface="Arial"/>
              </a:rPr>
              <a:t> </a:t>
            </a:r>
            <a:r>
              <a:rPr sz="2200" spc="-25" dirty="0">
                <a:latin typeface="Arial"/>
                <a:cs typeface="Arial"/>
              </a:rPr>
              <a:t>in</a:t>
            </a:r>
            <a:r>
              <a:rPr sz="2200" spc="-145" dirty="0">
                <a:latin typeface="Arial"/>
                <a:cs typeface="Arial"/>
              </a:rPr>
              <a:t> </a:t>
            </a:r>
            <a:r>
              <a:rPr sz="2200" spc="-165" dirty="0">
                <a:latin typeface="Arial"/>
                <a:cs typeface="Arial"/>
              </a:rPr>
              <a:t>a</a:t>
            </a:r>
            <a:r>
              <a:rPr sz="2200" spc="-110" dirty="0">
                <a:latin typeface="Arial"/>
                <a:cs typeface="Arial"/>
              </a:rPr>
              <a:t> </a:t>
            </a:r>
            <a:r>
              <a:rPr sz="2200" spc="-65" dirty="0">
                <a:latin typeface="Arial"/>
                <a:cs typeface="Arial"/>
              </a:rPr>
              <a:t>frame</a:t>
            </a:r>
            <a:r>
              <a:rPr sz="2200" spc="-130" dirty="0">
                <a:latin typeface="Arial"/>
                <a:cs typeface="Arial"/>
              </a:rPr>
              <a:t> </a:t>
            </a:r>
            <a:r>
              <a:rPr sz="2200" spc="-15" dirty="0">
                <a:latin typeface="Arial"/>
                <a:cs typeface="Arial"/>
              </a:rPr>
              <a:t>from</a:t>
            </a:r>
            <a:r>
              <a:rPr sz="2200" spc="-150" dirty="0">
                <a:latin typeface="Arial"/>
                <a:cs typeface="Arial"/>
              </a:rPr>
              <a:t> </a:t>
            </a:r>
            <a:r>
              <a:rPr sz="2200" spc="-20" dirty="0">
                <a:latin typeface="Arial"/>
                <a:cs typeface="Arial"/>
              </a:rPr>
              <a:t>the</a:t>
            </a:r>
            <a:r>
              <a:rPr sz="2200" spc="-135" dirty="0">
                <a:latin typeface="Arial"/>
                <a:cs typeface="Arial"/>
              </a:rPr>
              <a:t> </a:t>
            </a:r>
            <a:r>
              <a:rPr sz="2200" spc="-60" dirty="0">
                <a:latin typeface="Arial"/>
                <a:cs typeface="Arial"/>
              </a:rPr>
              <a:t>data-link</a:t>
            </a:r>
            <a:r>
              <a:rPr sz="2200" spc="-160" dirty="0">
                <a:latin typeface="Arial"/>
                <a:cs typeface="Arial"/>
              </a:rPr>
              <a:t> </a:t>
            </a:r>
            <a:r>
              <a:rPr sz="2200" spc="-80" dirty="0">
                <a:latin typeface="Arial"/>
                <a:cs typeface="Arial"/>
              </a:rPr>
              <a:t>layer</a:t>
            </a:r>
            <a:r>
              <a:rPr sz="2200" spc="-140" dirty="0">
                <a:latin typeface="Arial"/>
                <a:cs typeface="Arial"/>
              </a:rPr>
              <a:t> </a:t>
            </a:r>
            <a:r>
              <a:rPr sz="2200" spc="-95" dirty="0">
                <a:latin typeface="Arial"/>
                <a:cs typeface="Arial"/>
              </a:rPr>
              <a:t>are  </a:t>
            </a:r>
            <a:r>
              <a:rPr sz="2200" spc="-60" dirty="0">
                <a:latin typeface="Arial"/>
                <a:cs typeface="Arial"/>
              </a:rPr>
              <a:t>transformed</a:t>
            </a:r>
            <a:r>
              <a:rPr sz="2200" spc="-180" dirty="0">
                <a:latin typeface="Arial"/>
                <a:cs typeface="Arial"/>
              </a:rPr>
              <a:t> </a:t>
            </a:r>
            <a:r>
              <a:rPr sz="2200" spc="-100" dirty="0">
                <a:latin typeface="Arial"/>
                <a:cs typeface="Arial"/>
              </a:rPr>
              <a:t>and</a:t>
            </a:r>
            <a:r>
              <a:rPr sz="2200" spc="-150" dirty="0">
                <a:latin typeface="Arial"/>
                <a:cs typeface="Arial"/>
              </a:rPr>
              <a:t> </a:t>
            </a:r>
            <a:r>
              <a:rPr sz="2200" spc="-85" dirty="0">
                <a:latin typeface="Arial"/>
                <a:cs typeface="Arial"/>
              </a:rPr>
              <a:t>sent</a:t>
            </a:r>
            <a:r>
              <a:rPr sz="2200" spc="-110" dirty="0">
                <a:latin typeface="Arial"/>
                <a:cs typeface="Arial"/>
              </a:rPr>
              <a:t> </a:t>
            </a:r>
            <a:r>
              <a:rPr sz="2200" spc="-45" dirty="0">
                <a:latin typeface="Arial"/>
                <a:cs typeface="Arial"/>
              </a:rPr>
              <a:t>through</a:t>
            </a:r>
            <a:r>
              <a:rPr sz="2200" spc="-170" dirty="0">
                <a:latin typeface="Arial"/>
                <a:cs typeface="Arial"/>
              </a:rPr>
              <a:t> </a:t>
            </a:r>
            <a:r>
              <a:rPr sz="2200" spc="-25" dirty="0">
                <a:latin typeface="Arial"/>
                <a:cs typeface="Arial"/>
              </a:rPr>
              <a:t>the</a:t>
            </a:r>
            <a:r>
              <a:rPr sz="2200" spc="-135" dirty="0">
                <a:latin typeface="Arial"/>
                <a:cs typeface="Arial"/>
              </a:rPr>
              <a:t> </a:t>
            </a:r>
            <a:r>
              <a:rPr sz="2200" spc="-80" dirty="0">
                <a:latin typeface="Arial"/>
                <a:cs typeface="Arial"/>
              </a:rPr>
              <a:t>transmission</a:t>
            </a:r>
            <a:r>
              <a:rPr sz="2200" spc="-185" dirty="0">
                <a:latin typeface="Arial"/>
                <a:cs typeface="Arial"/>
              </a:rPr>
              <a:t> </a:t>
            </a:r>
            <a:r>
              <a:rPr sz="2200" spc="-85" dirty="0">
                <a:latin typeface="Arial"/>
                <a:cs typeface="Arial"/>
              </a:rPr>
              <a:t>media</a:t>
            </a:r>
            <a:endParaRPr sz="2200">
              <a:latin typeface="Arial"/>
              <a:cs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7340" y="206705"/>
            <a:ext cx="1911985" cy="391795"/>
          </a:xfrm>
          <a:prstGeom prst="rect">
            <a:avLst/>
          </a:prstGeom>
        </p:spPr>
        <p:txBody>
          <a:bodyPr vert="horz" wrap="square" lIns="0" tIns="12700" rIns="0" bIns="0" rtlCol="0">
            <a:spAutoFit/>
          </a:bodyPr>
          <a:lstStyle/>
          <a:p>
            <a:pPr marL="12700">
              <a:lnSpc>
                <a:spcPct val="100000"/>
              </a:lnSpc>
              <a:spcBef>
                <a:spcPts val="100"/>
              </a:spcBef>
            </a:pPr>
            <a:r>
              <a:rPr sz="2400" b="1" spc="-125" dirty="0">
                <a:solidFill>
                  <a:srgbClr val="4F81BC"/>
                </a:solidFill>
                <a:latin typeface="Arial"/>
                <a:cs typeface="Arial"/>
              </a:rPr>
              <a:t>Data-link</a:t>
            </a:r>
            <a:r>
              <a:rPr sz="2400" b="1" spc="-225" dirty="0">
                <a:solidFill>
                  <a:srgbClr val="4F81BC"/>
                </a:solidFill>
                <a:latin typeface="Arial"/>
                <a:cs typeface="Arial"/>
              </a:rPr>
              <a:t> Layer</a:t>
            </a:r>
            <a:endParaRPr sz="2400">
              <a:latin typeface="Arial"/>
              <a:cs typeface="Arial"/>
            </a:endParaRPr>
          </a:p>
        </p:txBody>
      </p:sp>
      <p:sp>
        <p:nvSpPr>
          <p:cNvPr id="3" name="object 3"/>
          <p:cNvSpPr txBox="1"/>
          <p:nvPr/>
        </p:nvSpPr>
        <p:spPr>
          <a:xfrm>
            <a:off x="307340" y="573948"/>
            <a:ext cx="8459470" cy="5380447"/>
          </a:xfrm>
          <a:prstGeom prst="rect">
            <a:avLst/>
          </a:prstGeom>
        </p:spPr>
        <p:txBody>
          <a:bodyPr vert="horz" wrap="square" lIns="0" tIns="45720" rIns="0" bIns="0" rtlCol="0">
            <a:spAutoFit/>
          </a:bodyPr>
          <a:lstStyle/>
          <a:p>
            <a:pPr marL="356870" indent="-344805" algn="just">
              <a:lnSpc>
                <a:spcPct val="100000"/>
              </a:lnSpc>
              <a:spcBef>
                <a:spcPts val="360"/>
              </a:spcBef>
              <a:buFont typeface="Wingdings"/>
              <a:buChar char=""/>
              <a:tabLst>
                <a:tab pos="357505" algn="l"/>
              </a:tabLst>
            </a:pPr>
            <a:r>
              <a:rPr sz="2200" spc="-130" dirty="0">
                <a:latin typeface="Arial"/>
                <a:cs typeface="Arial"/>
              </a:rPr>
              <a:t>Responsible</a:t>
            </a:r>
            <a:r>
              <a:rPr sz="2200" spc="-155" dirty="0">
                <a:latin typeface="Arial"/>
                <a:cs typeface="Arial"/>
              </a:rPr>
              <a:t> </a:t>
            </a:r>
            <a:r>
              <a:rPr sz="2200" dirty="0">
                <a:latin typeface="Arial"/>
                <a:cs typeface="Arial"/>
              </a:rPr>
              <a:t>for</a:t>
            </a:r>
            <a:r>
              <a:rPr sz="2200" spc="-135" dirty="0">
                <a:latin typeface="Arial"/>
                <a:cs typeface="Arial"/>
              </a:rPr>
              <a:t> </a:t>
            </a:r>
            <a:r>
              <a:rPr sz="2200" spc="-70" dirty="0">
                <a:latin typeface="Arial"/>
                <a:cs typeface="Arial"/>
              </a:rPr>
              <a:t>taking</a:t>
            </a:r>
            <a:r>
              <a:rPr sz="2200" spc="-140" dirty="0">
                <a:latin typeface="Arial"/>
                <a:cs typeface="Arial"/>
              </a:rPr>
              <a:t> </a:t>
            </a:r>
            <a:r>
              <a:rPr sz="2200" spc="-20" dirty="0">
                <a:latin typeface="Arial"/>
                <a:cs typeface="Arial"/>
              </a:rPr>
              <a:t>the</a:t>
            </a:r>
            <a:r>
              <a:rPr sz="2200" spc="-130" dirty="0">
                <a:latin typeface="Arial"/>
                <a:cs typeface="Arial"/>
              </a:rPr>
              <a:t> </a:t>
            </a:r>
            <a:r>
              <a:rPr sz="2200" spc="-100" dirty="0">
                <a:latin typeface="Arial"/>
                <a:cs typeface="Arial"/>
              </a:rPr>
              <a:t>datagram</a:t>
            </a:r>
            <a:r>
              <a:rPr sz="2200" spc="-140" dirty="0">
                <a:latin typeface="Arial"/>
                <a:cs typeface="Arial"/>
              </a:rPr>
              <a:t> </a:t>
            </a:r>
            <a:r>
              <a:rPr sz="2200" spc="-105" dirty="0">
                <a:latin typeface="Arial"/>
                <a:cs typeface="Arial"/>
              </a:rPr>
              <a:t>and</a:t>
            </a:r>
            <a:r>
              <a:rPr sz="2200" spc="-114" dirty="0">
                <a:latin typeface="Arial"/>
                <a:cs typeface="Arial"/>
              </a:rPr>
              <a:t> </a:t>
            </a:r>
            <a:r>
              <a:rPr sz="2200" spc="-75" dirty="0">
                <a:latin typeface="Arial"/>
                <a:cs typeface="Arial"/>
              </a:rPr>
              <a:t>moving</a:t>
            </a:r>
            <a:r>
              <a:rPr sz="2200" spc="-185" dirty="0">
                <a:latin typeface="Arial"/>
                <a:cs typeface="Arial"/>
              </a:rPr>
              <a:t> </a:t>
            </a:r>
            <a:r>
              <a:rPr sz="2200" spc="70" dirty="0">
                <a:latin typeface="Arial"/>
                <a:cs typeface="Arial"/>
              </a:rPr>
              <a:t>it</a:t>
            </a:r>
            <a:r>
              <a:rPr sz="2200" spc="-105" dirty="0">
                <a:latin typeface="Arial"/>
                <a:cs typeface="Arial"/>
              </a:rPr>
              <a:t> </a:t>
            </a:r>
            <a:r>
              <a:rPr sz="2200" spc="-145" dirty="0">
                <a:latin typeface="Arial"/>
                <a:cs typeface="Arial"/>
              </a:rPr>
              <a:t>across</a:t>
            </a:r>
            <a:r>
              <a:rPr sz="2200" spc="-170" dirty="0">
                <a:latin typeface="Arial"/>
                <a:cs typeface="Arial"/>
              </a:rPr>
              <a:t> </a:t>
            </a:r>
            <a:r>
              <a:rPr sz="2200" spc="-20" dirty="0">
                <a:latin typeface="Arial"/>
                <a:cs typeface="Arial"/>
              </a:rPr>
              <a:t>the</a:t>
            </a:r>
            <a:r>
              <a:rPr sz="2200" spc="-110" dirty="0">
                <a:latin typeface="Arial"/>
                <a:cs typeface="Arial"/>
              </a:rPr>
              <a:t> </a:t>
            </a:r>
            <a:r>
              <a:rPr sz="2200" spc="-40" dirty="0">
                <a:latin typeface="Arial"/>
                <a:cs typeface="Arial"/>
              </a:rPr>
              <a:t>link.</a:t>
            </a:r>
            <a:endParaRPr sz="2200" dirty="0">
              <a:latin typeface="Arial"/>
              <a:cs typeface="Arial"/>
            </a:endParaRPr>
          </a:p>
          <a:p>
            <a:pPr marL="356870" marR="7620" indent="-344805" algn="just">
              <a:lnSpc>
                <a:spcPct val="90000"/>
              </a:lnSpc>
              <a:spcBef>
                <a:spcPts val="530"/>
              </a:spcBef>
              <a:buFont typeface="Wingdings"/>
              <a:buChar char=""/>
              <a:tabLst>
                <a:tab pos="357505" algn="l"/>
              </a:tabLst>
            </a:pPr>
            <a:r>
              <a:rPr sz="2200" spc="-30" dirty="0">
                <a:latin typeface="Arial"/>
                <a:cs typeface="Arial"/>
              </a:rPr>
              <a:t>Internet </a:t>
            </a:r>
            <a:r>
              <a:rPr sz="2200" spc="-114" dirty="0">
                <a:latin typeface="Arial"/>
                <a:cs typeface="Arial"/>
              </a:rPr>
              <a:t>is </a:t>
            </a:r>
            <a:r>
              <a:rPr sz="2200" spc="-110" dirty="0">
                <a:latin typeface="Arial"/>
                <a:cs typeface="Arial"/>
              </a:rPr>
              <a:t>made </a:t>
            </a:r>
            <a:r>
              <a:rPr sz="2200" spc="-70" dirty="0">
                <a:latin typeface="Arial"/>
                <a:cs typeface="Arial"/>
              </a:rPr>
              <a:t>up </a:t>
            </a:r>
            <a:r>
              <a:rPr sz="2200" spc="5" dirty="0">
                <a:latin typeface="Arial"/>
                <a:cs typeface="Arial"/>
              </a:rPr>
              <a:t>of </a:t>
            </a:r>
            <a:r>
              <a:rPr sz="2200" spc="-114" dirty="0">
                <a:latin typeface="Arial"/>
                <a:cs typeface="Arial"/>
              </a:rPr>
              <a:t>several </a:t>
            </a:r>
            <a:r>
              <a:rPr sz="2200" spc="-85" dirty="0">
                <a:latin typeface="Arial"/>
                <a:cs typeface="Arial"/>
              </a:rPr>
              <a:t>links </a:t>
            </a:r>
            <a:r>
              <a:rPr sz="2200" spc="-195" dirty="0">
                <a:latin typeface="Arial"/>
                <a:cs typeface="Arial"/>
              </a:rPr>
              <a:t>(LANs </a:t>
            </a:r>
            <a:r>
              <a:rPr sz="2200" spc="-105" dirty="0">
                <a:latin typeface="Arial"/>
                <a:cs typeface="Arial"/>
              </a:rPr>
              <a:t>and </a:t>
            </a:r>
            <a:r>
              <a:rPr sz="2200" spc="-185" dirty="0">
                <a:latin typeface="Arial"/>
                <a:cs typeface="Arial"/>
              </a:rPr>
              <a:t>WANs) </a:t>
            </a:r>
            <a:r>
              <a:rPr sz="2200" spc="-90" dirty="0">
                <a:latin typeface="Arial"/>
                <a:cs typeface="Arial"/>
              </a:rPr>
              <a:t>connected </a:t>
            </a:r>
            <a:r>
              <a:rPr sz="2200" spc="-120" dirty="0">
                <a:latin typeface="Arial"/>
                <a:cs typeface="Arial"/>
              </a:rPr>
              <a:t>by  </a:t>
            </a:r>
            <a:r>
              <a:rPr sz="2200" spc="-60" dirty="0">
                <a:latin typeface="Arial"/>
                <a:cs typeface="Arial"/>
              </a:rPr>
              <a:t>routers. </a:t>
            </a:r>
            <a:r>
              <a:rPr sz="2200" spc="-125" dirty="0">
                <a:latin typeface="Arial"/>
                <a:cs typeface="Arial"/>
              </a:rPr>
              <a:t>There </a:t>
            </a:r>
            <a:r>
              <a:rPr sz="2200" spc="-135" dirty="0">
                <a:latin typeface="Arial"/>
                <a:cs typeface="Arial"/>
              </a:rPr>
              <a:t>may </a:t>
            </a:r>
            <a:r>
              <a:rPr sz="2200" spc="-100" dirty="0">
                <a:latin typeface="Arial"/>
                <a:cs typeface="Arial"/>
              </a:rPr>
              <a:t>be </a:t>
            </a:r>
            <a:r>
              <a:rPr sz="2200" spc="-120" dirty="0">
                <a:latin typeface="Arial"/>
                <a:cs typeface="Arial"/>
              </a:rPr>
              <a:t>several </a:t>
            </a:r>
            <a:r>
              <a:rPr sz="2200" spc="-80" dirty="0">
                <a:latin typeface="Arial"/>
                <a:cs typeface="Arial"/>
              </a:rPr>
              <a:t>overlapping </a:t>
            </a:r>
            <a:r>
              <a:rPr sz="2200" spc="-125" dirty="0">
                <a:latin typeface="Arial"/>
                <a:cs typeface="Arial"/>
              </a:rPr>
              <a:t>sets </a:t>
            </a:r>
            <a:r>
              <a:rPr sz="2200" spc="5" dirty="0">
                <a:latin typeface="Arial"/>
                <a:cs typeface="Arial"/>
              </a:rPr>
              <a:t>of </a:t>
            </a:r>
            <a:r>
              <a:rPr sz="2200" spc="-85" dirty="0">
                <a:latin typeface="Arial"/>
                <a:cs typeface="Arial"/>
              </a:rPr>
              <a:t>links </a:t>
            </a:r>
            <a:r>
              <a:rPr sz="2200" spc="-5" dirty="0">
                <a:latin typeface="Arial"/>
                <a:cs typeface="Arial"/>
              </a:rPr>
              <a:t>that </a:t>
            </a:r>
            <a:r>
              <a:rPr sz="2200" spc="-170" dirty="0">
                <a:latin typeface="Arial"/>
                <a:cs typeface="Arial"/>
              </a:rPr>
              <a:t>a </a:t>
            </a:r>
            <a:r>
              <a:rPr sz="2200" spc="-105" dirty="0">
                <a:latin typeface="Arial"/>
                <a:cs typeface="Arial"/>
              </a:rPr>
              <a:t>datagram  </a:t>
            </a:r>
            <a:r>
              <a:rPr sz="2200" spc="-140" dirty="0">
                <a:latin typeface="Arial"/>
                <a:cs typeface="Arial"/>
              </a:rPr>
              <a:t>can</a:t>
            </a:r>
            <a:r>
              <a:rPr sz="2200" spc="-175" dirty="0">
                <a:latin typeface="Arial"/>
                <a:cs typeface="Arial"/>
              </a:rPr>
              <a:t> </a:t>
            </a:r>
            <a:r>
              <a:rPr sz="2200" spc="-55" dirty="0">
                <a:latin typeface="Arial"/>
                <a:cs typeface="Arial"/>
              </a:rPr>
              <a:t>travel</a:t>
            </a:r>
            <a:r>
              <a:rPr sz="2200" spc="-130" dirty="0">
                <a:latin typeface="Arial"/>
                <a:cs typeface="Arial"/>
              </a:rPr>
              <a:t> </a:t>
            </a:r>
            <a:r>
              <a:rPr sz="2200" spc="-15" dirty="0">
                <a:latin typeface="Arial"/>
                <a:cs typeface="Arial"/>
              </a:rPr>
              <a:t>from</a:t>
            </a:r>
            <a:r>
              <a:rPr sz="2200" spc="-145" dirty="0">
                <a:latin typeface="Arial"/>
                <a:cs typeface="Arial"/>
              </a:rPr>
              <a:t> </a:t>
            </a:r>
            <a:r>
              <a:rPr sz="2200" spc="-20" dirty="0">
                <a:latin typeface="Arial"/>
                <a:cs typeface="Arial"/>
              </a:rPr>
              <a:t>the</a:t>
            </a:r>
            <a:r>
              <a:rPr sz="2200" spc="-135" dirty="0">
                <a:latin typeface="Arial"/>
                <a:cs typeface="Arial"/>
              </a:rPr>
              <a:t> </a:t>
            </a:r>
            <a:r>
              <a:rPr sz="2200" spc="-65" dirty="0">
                <a:latin typeface="Arial"/>
                <a:cs typeface="Arial"/>
              </a:rPr>
              <a:t>host</a:t>
            </a:r>
            <a:r>
              <a:rPr sz="2200" spc="-125" dirty="0">
                <a:latin typeface="Arial"/>
                <a:cs typeface="Arial"/>
              </a:rPr>
              <a:t> </a:t>
            </a:r>
            <a:r>
              <a:rPr sz="2200" spc="20" dirty="0">
                <a:latin typeface="Arial"/>
                <a:cs typeface="Arial"/>
              </a:rPr>
              <a:t>to</a:t>
            </a:r>
            <a:r>
              <a:rPr sz="2200" spc="-125" dirty="0">
                <a:latin typeface="Arial"/>
                <a:cs typeface="Arial"/>
              </a:rPr>
              <a:t> </a:t>
            </a:r>
            <a:r>
              <a:rPr sz="2200" spc="-20" dirty="0">
                <a:latin typeface="Arial"/>
                <a:cs typeface="Arial"/>
              </a:rPr>
              <a:t>the</a:t>
            </a:r>
            <a:r>
              <a:rPr sz="2200" spc="-110" dirty="0">
                <a:latin typeface="Arial"/>
                <a:cs typeface="Arial"/>
              </a:rPr>
              <a:t> </a:t>
            </a:r>
            <a:r>
              <a:rPr sz="2200" spc="-55" dirty="0">
                <a:latin typeface="Arial"/>
                <a:cs typeface="Arial"/>
              </a:rPr>
              <a:t>destination.</a:t>
            </a:r>
            <a:endParaRPr sz="2200" dirty="0">
              <a:latin typeface="Arial"/>
              <a:cs typeface="Arial"/>
            </a:endParaRPr>
          </a:p>
          <a:p>
            <a:pPr marL="356870" marR="5715" indent="-344805" algn="just">
              <a:lnSpc>
                <a:spcPct val="90100"/>
              </a:lnSpc>
              <a:spcBef>
                <a:spcPts val="530"/>
              </a:spcBef>
              <a:buFont typeface="Wingdings"/>
              <a:buChar char=""/>
              <a:tabLst>
                <a:tab pos="421640" algn="l"/>
              </a:tabLst>
            </a:pPr>
            <a:r>
              <a:rPr dirty="0">
                <a:solidFill>
                  <a:srgbClr val="FF0000"/>
                </a:solidFill>
              </a:rPr>
              <a:t>	</a:t>
            </a:r>
            <a:r>
              <a:rPr sz="2200" spc="-160" dirty="0">
                <a:solidFill>
                  <a:srgbClr val="FF0000"/>
                </a:solidFill>
                <a:latin typeface="Arial"/>
                <a:cs typeface="Arial"/>
              </a:rPr>
              <a:t>The </a:t>
            </a:r>
            <a:r>
              <a:rPr sz="2200" spc="-60" dirty="0">
                <a:solidFill>
                  <a:srgbClr val="FF0000"/>
                </a:solidFill>
                <a:latin typeface="Arial"/>
                <a:cs typeface="Arial"/>
              </a:rPr>
              <a:t>routers </a:t>
            </a:r>
            <a:r>
              <a:rPr sz="2200" spc="-105" dirty="0">
                <a:solidFill>
                  <a:srgbClr val="FF0000"/>
                </a:solidFill>
                <a:latin typeface="Arial"/>
                <a:cs typeface="Arial"/>
              </a:rPr>
              <a:t>are </a:t>
            </a:r>
            <a:r>
              <a:rPr sz="2200" spc="-95" dirty="0">
                <a:solidFill>
                  <a:srgbClr val="FF0000"/>
                </a:solidFill>
                <a:latin typeface="Arial"/>
                <a:cs typeface="Arial"/>
              </a:rPr>
              <a:t>responsible </a:t>
            </a:r>
            <a:r>
              <a:rPr sz="2200" dirty="0">
                <a:solidFill>
                  <a:srgbClr val="FF0000"/>
                </a:solidFill>
                <a:latin typeface="Arial"/>
                <a:cs typeface="Arial"/>
              </a:rPr>
              <a:t>for </a:t>
            </a:r>
            <a:r>
              <a:rPr sz="2200" spc="-110" dirty="0">
                <a:solidFill>
                  <a:srgbClr val="FF0000"/>
                </a:solidFill>
                <a:latin typeface="Arial"/>
                <a:cs typeface="Arial"/>
              </a:rPr>
              <a:t>choosing </a:t>
            </a:r>
            <a:r>
              <a:rPr sz="2200" spc="-20" dirty="0">
                <a:solidFill>
                  <a:srgbClr val="FF0000"/>
                </a:solidFill>
                <a:latin typeface="Arial"/>
                <a:cs typeface="Arial"/>
              </a:rPr>
              <a:t>the </a:t>
            </a:r>
            <a:r>
              <a:rPr sz="2200" i="1" spc="-110" dirty="0">
                <a:solidFill>
                  <a:srgbClr val="FF0000"/>
                </a:solidFill>
                <a:latin typeface="Arial"/>
                <a:cs typeface="Arial"/>
              </a:rPr>
              <a:t>best </a:t>
            </a:r>
            <a:r>
              <a:rPr sz="2200" i="1" spc="-85" dirty="0">
                <a:solidFill>
                  <a:srgbClr val="FF0000"/>
                </a:solidFill>
                <a:latin typeface="Arial"/>
                <a:cs typeface="Arial"/>
              </a:rPr>
              <a:t>links</a:t>
            </a:r>
            <a:r>
              <a:rPr sz="2200" i="1" spc="-85" dirty="0">
                <a:latin typeface="Arial"/>
                <a:cs typeface="Arial"/>
              </a:rPr>
              <a:t>.</a:t>
            </a:r>
            <a:r>
              <a:rPr sz="2200" spc="-85" dirty="0">
                <a:latin typeface="Arial"/>
                <a:cs typeface="Arial"/>
              </a:rPr>
              <a:t>when </a:t>
            </a:r>
            <a:r>
              <a:rPr sz="2200" spc="-20" dirty="0">
                <a:latin typeface="Arial"/>
                <a:cs typeface="Arial"/>
              </a:rPr>
              <a:t>the </a:t>
            </a:r>
            <a:r>
              <a:rPr sz="2200" spc="-70" dirty="0">
                <a:latin typeface="Arial"/>
                <a:cs typeface="Arial"/>
              </a:rPr>
              <a:t>next  </a:t>
            </a:r>
            <a:r>
              <a:rPr sz="2200" spc="-40" dirty="0">
                <a:latin typeface="Arial"/>
                <a:cs typeface="Arial"/>
              </a:rPr>
              <a:t>link </a:t>
            </a:r>
            <a:r>
              <a:rPr sz="2200" spc="10" dirty="0">
                <a:latin typeface="Arial"/>
                <a:cs typeface="Arial"/>
              </a:rPr>
              <a:t>to </a:t>
            </a:r>
            <a:r>
              <a:rPr sz="2200" spc="-60" dirty="0">
                <a:latin typeface="Arial"/>
                <a:cs typeface="Arial"/>
              </a:rPr>
              <a:t>travel </a:t>
            </a:r>
            <a:r>
              <a:rPr sz="2200" spc="-114" dirty="0">
                <a:latin typeface="Arial"/>
                <a:cs typeface="Arial"/>
              </a:rPr>
              <a:t>is </a:t>
            </a:r>
            <a:r>
              <a:rPr sz="2200" spc="-55" dirty="0">
                <a:latin typeface="Arial"/>
                <a:cs typeface="Arial"/>
              </a:rPr>
              <a:t>determined </a:t>
            </a:r>
            <a:r>
              <a:rPr sz="2200" spc="-90" dirty="0">
                <a:latin typeface="Arial"/>
                <a:cs typeface="Arial"/>
              </a:rPr>
              <a:t>by </a:t>
            </a:r>
            <a:r>
              <a:rPr sz="2200" spc="-20" dirty="0">
                <a:latin typeface="Arial"/>
                <a:cs typeface="Arial"/>
              </a:rPr>
              <a:t>the </a:t>
            </a:r>
            <a:r>
              <a:rPr sz="2200" spc="-55" dirty="0">
                <a:latin typeface="Arial"/>
                <a:cs typeface="Arial"/>
              </a:rPr>
              <a:t>router, </a:t>
            </a:r>
            <a:r>
              <a:rPr sz="2200" spc="-20" dirty="0">
                <a:latin typeface="Arial"/>
                <a:cs typeface="Arial"/>
              </a:rPr>
              <a:t>the </a:t>
            </a:r>
            <a:r>
              <a:rPr sz="2200" spc="-60" dirty="0">
                <a:latin typeface="Arial"/>
                <a:cs typeface="Arial"/>
              </a:rPr>
              <a:t>data-link </a:t>
            </a:r>
            <a:r>
              <a:rPr sz="2200" spc="-90" dirty="0">
                <a:latin typeface="Arial"/>
                <a:cs typeface="Arial"/>
              </a:rPr>
              <a:t>layer </a:t>
            </a:r>
            <a:r>
              <a:rPr sz="2200" spc="-114" dirty="0">
                <a:latin typeface="Arial"/>
                <a:cs typeface="Arial"/>
              </a:rPr>
              <a:t>is  </a:t>
            </a:r>
            <a:r>
              <a:rPr sz="2200" spc="-90" dirty="0">
                <a:latin typeface="Arial"/>
                <a:cs typeface="Arial"/>
              </a:rPr>
              <a:t>responsible</a:t>
            </a:r>
            <a:r>
              <a:rPr sz="2200" spc="-180" dirty="0">
                <a:latin typeface="Arial"/>
                <a:cs typeface="Arial"/>
              </a:rPr>
              <a:t> </a:t>
            </a:r>
            <a:r>
              <a:rPr sz="2200" dirty="0">
                <a:latin typeface="Arial"/>
                <a:cs typeface="Arial"/>
              </a:rPr>
              <a:t>for</a:t>
            </a:r>
            <a:r>
              <a:rPr sz="2200" spc="-135" dirty="0">
                <a:latin typeface="Arial"/>
                <a:cs typeface="Arial"/>
              </a:rPr>
              <a:t> </a:t>
            </a:r>
            <a:r>
              <a:rPr sz="2200" spc="-70" dirty="0">
                <a:latin typeface="Arial"/>
                <a:cs typeface="Arial"/>
              </a:rPr>
              <a:t>taking</a:t>
            </a:r>
            <a:r>
              <a:rPr sz="2200" spc="-140" dirty="0">
                <a:latin typeface="Arial"/>
                <a:cs typeface="Arial"/>
              </a:rPr>
              <a:t> </a:t>
            </a:r>
            <a:r>
              <a:rPr sz="2200" spc="-20" dirty="0">
                <a:latin typeface="Arial"/>
                <a:cs typeface="Arial"/>
              </a:rPr>
              <a:t>the</a:t>
            </a:r>
            <a:r>
              <a:rPr sz="2200" spc="-125" dirty="0">
                <a:latin typeface="Arial"/>
                <a:cs typeface="Arial"/>
              </a:rPr>
              <a:t> </a:t>
            </a:r>
            <a:r>
              <a:rPr sz="2200" spc="-100" dirty="0">
                <a:latin typeface="Arial"/>
                <a:cs typeface="Arial"/>
              </a:rPr>
              <a:t>datagram</a:t>
            </a:r>
            <a:r>
              <a:rPr sz="2200" spc="-120" dirty="0">
                <a:latin typeface="Arial"/>
                <a:cs typeface="Arial"/>
              </a:rPr>
              <a:t> </a:t>
            </a:r>
            <a:r>
              <a:rPr sz="2200" spc="-105" dirty="0">
                <a:latin typeface="Arial"/>
                <a:cs typeface="Arial"/>
              </a:rPr>
              <a:t>and</a:t>
            </a:r>
            <a:r>
              <a:rPr sz="2200" spc="-140" dirty="0">
                <a:latin typeface="Arial"/>
                <a:cs typeface="Arial"/>
              </a:rPr>
              <a:t> </a:t>
            </a:r>
            <a:r>
              <a:rPr sz="2200" spc="-75" dirty="0">
                <a:latin typeface="Arial"/>
                <a:cs typeface="Arial"/>
              </a:rPr>
              <a:t>moving</a:t>
            </a:r>
            <a:r>
              <a:rPr sz="2200" spc="-185" dirty="0">
                <a:latin typeface="Arial"/>
                <a:cs typeface="Arial"/>
              </a:rPr>
              <a:t> </a:t>
            </a:r>
            <a:r>
              <a:rPr sz="2200" spc="70" dirty="0">
                <a:latin typeface="Arial"/>
                <a:cs typeface="Arial"/>
              </a:rPr>
              <a:t>it</a:t>
            </a:r>
            <a:r>
              <a:rPr sz="2200" spc="-100" dirty="0">
                <a:latin typeface="Arial"/>
                <a:cs typeface="Arial"/>
              </a:rPr>
              <a:t> </a:t>
            </a:r>
            <a:r>
              <a:rPr sz="2200" spc="-145" dirty="0">
                <a:latin typeface="Arial"/>
                <a:cs typeface="Arial"/>
              </a:rPr>
              <a:t>across</a:t>
            </a:r>
            <a:r>
              <a:rPr sz="2200" spc="-175" dirty="0">
                <a:latin typeface="Arial"/>
                <a:cs typeface="Arial"/>
              </a:rPr>
              <a:t> </a:t>
            </a:r>
            <a:r>
              <a:rPr sz="2200" spc="-20" dirty="0">
                <a:latin typeface="Arial"/>
                <a:cs typeface="Arial"/>
              </a:rPr>
              <a:t>the</a:t>
            </a:r>
            <a:r>
              <a:rPr sz="2200" spc="-110" dirty="0">
                <a:latin typeface="Arial"/>
                <a:cs typeface="Arial"/>
              </a:rPr>
              <a:t> </a:t>
            </a:r>
            <a:r>
              <a:rPr sz="2200" spc="-40" dirty="0">
                <a:latin typeface="Arial"/>
                <a:cs typeface="Arial"/>
              </a:rPr>
              <a:t>link.</a:t>
            </a:r>
            <a:endParaRPr sz="2200" dirty="0">
              <a:latin typeface="Arial"/>
              <a:cs typeface="Arial"/>
            </a:endParaRPr>
          </a:p>
          <a:p>
            <a:pPr marL="356870" indent="-344805" algn="just">
              <a:lnSpc>
                <a:spcPts val="2510"/>
              </a:lnSpc>
              <a:spcBef>
                <a:spcPts val="265"/>
              </a:spcBef>
              <a:buFont typeface="Wingdings"/>
              <a:buChar char=""/>
              <a:tabLst>
                <a:tab pos="357505" algn="l"/>
              </a:tabLst>
            </a:pPr>
            <a:r>
              <a:rPr sz="2200" spc="-155" dirty="0">
                <a:latin typeface="Arial"/>
                <a:cs typeface="Arial"/>
              </a:rPr>
              <a:t>The </a:t>
            </a:r>
            <a:r>
              <a:rPr sz="2200" spc="-40" dirty="0">
                <a:latin typeface="Arial"/>
                <a:cs typeface="Arial"/>
              </a:rPr>
              <a:t>link </a:t>
            </a:r>
            <a:r>
              <a:rPr sz="2200" spc="-140" dirty="0">
                <a:latin typeface="Arial"/>
                <a:cs typeface="Arial"/>
              </a:rPr>
              <a:t>can </a:t>
            </a:r>
            <a:r>
              <a:rPr sz="2200" spc="-114" dirty="0">
                <a:latin typeface="Arial"/>
                <a:cs typeface="Arial"/>
              </a:rPr>
              <a:t>be </a:t>
            </a:r>
            <a:r>
              <a:rPr sz="2200" spc="-165" dirty="0">
                <a:latin typeface="Arial"/>
                <a:cs typeface="Arial"/>
              </a:rPr>
              <a:t>a </a:t>
            </a:r>
            <a:r>
              <a:rPr sz="2200" spc="-40" dirty="0">
                <a:latin typeface="Arial"/>
                <a:cs typeface="Arial"/>
              </a:rPr>
              <a:t>wired </a:t>
            </a:r>
            <a:r>
              <a:rPr sz="2200" spc="-229" dirty="0">
                <a:latin typeface="Arial"/>
                <a:cs typeface="Arial"/>
              </a:rPr>
              <a:t>LAN </a:t>
            </a:r>
            <a:r>
              <a:rPr sz="2200" spc="15" dirty="0">
                <a:latin typeface="Arial"/>
                <a:cs typeface="Arial"/>
              </a:rPr>
              <a:t>with </a:t>
            </a:r>
            <a:r>
              <a:rPr sz="2200" spc="-165" dirty="0">
                <a:latin typeface="Arial"/>
                <a:cs typeface="Arial"/>
              </a:rPr>
              <a:t>a </a:t>
            </a:r>
            <a:r>
              <a:rPr sz="2200" spc="-65" dirty="0">
                <a:latin typeface="Arial"/>
                <a:cs typeface="Arial"/>
              </a:rPr>
              <a:t>link-layer </a:t>
            </a:r>
            <a:r>
              <a:rPr sz="2200" spc="-70" dirty="0">
                <a:latin typeface="Arial"/>
                <a:cs typeface="Arial"/>
              </a:rPr>
              <a:t>switch, </a:t>
            </a:r>
            <a:r>
              <a:rPr sz="2200" spc="-165" dirty="0">
                <a:latin typeface="Arial"/>
                <a:cs typeface="Arial"/>
              </a:rPr>
              <a:t>a </a:t>
            </a:r>
            <a:r>
              <a:rPr sz="2200" spc="-90" dirty="0">
                <a:latin typeface="Arial"/>
                <a:cs typeface="Arial"/>
              </a:rPr>
              <a:t>wireless </a:t>
            </a:r>
            <a:r>
              <a:rPr sz="2200" spc="-185" dirty="0">
                <a:latin typeface="Arial"/>
                <a:cs typeface="Arial"/>
              </a:rPr>
              <a:t>LAN,</a:t>
            </a:r>
            <a:r>
              <a:rPr sz="2200" spc="-270" dirty="0">
                <a:latin typeface="Arial"/>
                <a:cs typeface="Arial"/>
              </a:rPr>
              <a:t> </a:t>
            </a:r>
            <a:r>
              <a:rPr sz="2200" spc="-165" dirty="0">
                <a:latin typeface="Arial"/>
                <a:cs typeface="Arial"/>
              </a:rPr>
              <a:t>a</a:t>
            </a:r>
            <a:endParaRPr sz="2200" dirty="0">
              <a:latin typeface="Arial"/>
              <a:cs typeface="Arial"/>
            </a:endParaRPr>
          </a:p>
          <a:p>
            <a:pPr marL="356870" algn="just">
              <a:lnSpc>
                <a:spcPts val="2510"/>
              </a:lnSpc>
            </a:pPr>
            <a:r>
              <a:rPr sz="2200" spc="-35" dirty="0">
                <a:latin typeface="Arial"/>
                <a:cs typeface="Arial"/>
              </a:rPr>
              <a:t>wired </a:t>
            </a:r>
            <a:r>
              <a:rPr sz="2200" spc="-160" dirty="0">
                <a:latin typeface="Arial"/>
                <a:cs typeface="Arial"/>
              </a:rPr>
              <a:t>WAN, </a:t>
            </a:r>
            <a:r>
              <a:rPr sz="2200" spc="-10" dirty="0">
                <a:latin typeface="Arial"/>
                <a:cs typeface="Arial"/>
              </a:rPr>
              <a:t>or </a:t>
            </a:r>
            <a:r>
              <a:rPr sz="2200" spc="-170" dirty="0">
                <a:latin typeface="Arial"/>
                <a:cs typeface="Arial"/>
              </a:rPr>
              <a:t>a </a:t>
            </a:r>
            <a:r>
              <a:rPr sz="2200" spc="-90" dirty="0">
                <a:latin typeface="Arial"/>
                <a:cs typeface="Arial"/>
              </a:rPr>
              <a:t>wireless</a:t>
            </a:r>
            <a:r>
              <a:rPr sz="2200" spc="-320" dirty="0">
                <a:latin typeface="Arial"/>
                <a:cs typeface="Arial"/>
              </a:rPr>
              <a:t> </a:t>
            </a:r>
            <a:r>
              <a:rPr sz="2200" spc="-160" dirty="0">
                <a:latin typeface="Arial"/>
                <a:cs typeface="Arial"/>
              </a:rPr>
              <a:t>WAN.</a:t>
            </a:r>
            <a:endParaRPr sz="2200" dirty="0">
              <a:latin typeface="Arial"/>
              <a:cs typeface="Arial"/>
            </a:endParaRPr>
          </a:p>
          <a:p>
            <a:pPr marL="356870" indent="-344805" algn="just">
              <a:lnSpc>
                <a:spcPts val="2510"/>
              </a:lnSpc>
              <a:spcBef>
                <a:spcPts val="265"/>
              </a:spcBef>
              <a:buFont typeface="Wingdings"/>
              <a:buChar char=""/>
              <a:tabLst>
                <a:tab pos="357505" algn="l"/>
              </a:tabLst>
            </a:pPr>
            <a:r>
              <a:rPr sz="2200" spc="-225" dirty="0">
                <a:latin typeface="Arial"/>
                <a:cs typeface="Arial"/>
              </a:rPr>
              <a:t>TCP/IP </a:t>
            </a:r>
            <a:r>
              <a:rPr sz="2200" spc="-130" dirty="0">
                <a:latin typeface="Arial"/>
                <a:cs typeface="Arial"/>
              </a:rPr>
              <a:t>does </a:t>
            </a:r>
            <a:r>
              <a:rPr sz="2200" spc="-10" dirty="0">
                <a:latin typeface="Arial"/>
                <a:cs typeface="Arial"/>
              </a:rPr>
              <a:t>not </a:t>
            </a:r>
            <a:r>
              <a:rPr sz="2200" spc="-60" dirty="0">
                <a:latin typeface="Arial"/>
                <a:cs typeface="Arial"/>
              </a:rPr>
              <a:t>define </a:t>
            </a:r>
            <a:r>
              <a:rPr sz="2200" spc="-130" dirty="0">
                <a:latin typeface="Arial"/>
                <a:cs typeface="Arial"/>
              </a:rPr>
              <a:t>any </a:t>
            </a:r>
            <a:r>
              <a:rPr sz="2200" spc="-90" dirty="0">
                <a:latin typeface="Arial"/>
                <a:cs typeface="Arial"/>
              </a:rPr>
              <a:t>specific </a:t>
            </a:r>
            <a:r>
              <a:rPr sz="2200" spc="-45" dirty="0">
                <a:latin typeface="Arial"/>
                <a:cs typeface="Arial"/>
              </a:rPr>
              <a:t>protocol </a:t>
            </a:r>
            <a:r>
              <a:rPr sz="2200" spc="-5" dirty="0">
                <a:latin typeface="Arial"/>
                <a:cs typeface="Arial"/>
              </a:rPr>
              <a:t>for </a:t>
            </a:r>
            <a:r>
              <a:rPr sz="2200" spc="-20" dirty="0">
                <a:latin typeface="Arial"/>
                <a:cs typeface="Arial"/>
              </a:rPr>
              <a:t>the </a:t>
            </a:r>
            <a:r>
              <a:rPr sz="2200" spc="-60" dirty="0">
                <a:latin typeface="Arial"/>
                <a:cs typeface="Arial"/>
              </a:rPr>
              <a:t>data-link </a:t>
            </a:r>
            <a:r>
              <a:rPr sz="2200" spc="-120" dirty="0">
                <a:latin typeface="Arial"/>
                <a:cs typeface="Arial"/>
              </a:rPr>
              <a:t>layer.</a:t>
            </a:r>
            <a:r>
              <a:rPr sz="2200" dirty="0">
                <a:latin typeface="Arial"/>
                <a:cs typeface="Arial"/>
              </a:rPr>
              <a:t> </a:t>
            </a:r>
            <a:r>
              <a:rPr sz="2200" spc="30" dirty="0">
                <a:latin typeface="Arial"/>
                <a:cs typeface="Arial"/>
              </a:rPr>
              <a:t>It</a:t>
            </a:r>
            <a:endParaRPr sz="2200" dirty="0">
              <a:latin typeface="Arial"/>
              <a:cs typeface="Arial"/>
            </a:endParaRPr>
          </a:p>
          <a:p>
            <a:pPr marL="356870" algn="just">
              <a:lnSpc>
                <a:spcPts val="2510"/>
              </a:lnSpc>
            </a:pPr>
            <a:r>
              <a:rPr sz="2200" spc="-75" dirty="0">
                <a:latin typeface="Arial"/>
                <a:cs typeface="Arial"/>
              </a:rPr>
              <a:t>supports</a:t>
            </a:r>
            <a:r>
              <a:rPr sz="2200" spc="-180" dirty="0">
                <a:latin typeface="Arial"/>
                <a:cs typeface="Arial"/>
              </a:rPr>
              <a:t> </a:t>
            </a:r>
            <a:r>
              <a:rPr sz="2200" spc="-45" dirty="0">
                <a:latin typeface="Arial"/>
                <a:cs typeface="Arial"/>
              </a:rPr>
              <a:t>all</a:t>
            </a:r>
            <a:r>
              <a:rPr sz="2200" spc="-114" dirty="0">
                <a:latin typeface="Arial"/>
                <a:cs typeface="Arial"/>
              </a:rPr>
              <a:t> </a:t>
            </a:r>
            <a:r>
              <a:rPr sz="2200" spc="-20" dirty="0">
                <a:latin typeface="Arial"/>
                <a:cs typeface="Arial"/>
              </a:rPr>
              <a:t>the</a:t>
            </a:r>
            <a:r>
              <a:rPr sz="2200" spc="-130" dirty="0">
                <a:latin typeface="Arial"/>
                <a:cs typeface="Arial"/>
              </a:rPr>
              <a:t> </a:t>
            </a:r>
            <a:r>
              <a:rPr sz="2200" spc="-90" dirty="0">
                <a:latin typeface="Arial"/>
                <a:cs typeface="Arial"/>
              </a:rPr>
              <a:t>standard</a:t>
            </a:r>
            <a:r>
              <a:rPr sz="2200" spc="-160" dirty="0">
                <a:latin typeface="Arial"/>
                <a:cs typeface="Arial"/>
              </a:rPr>
              <a:t> </a:t>
            </a:r>
            <a:r>
              <a:rPr sz="2200" spc="-105" dirty="0">
                <a:latin typeface="Arial"/>
                <a:cs typeface="Arial"/>
              </a:rPr>
              <a:t>and</a:t>
            </a:r>
            <a:r>
              <a:rPr sz="2200" spc="-120" dirty="0">
                <a:latin typeface="Arial"/>
                <a:cs typeface="Arial"/>
              </a:rPr>
              <a:t> </a:t>
            </a:r>
            <a:r>
              <a:rPr sz="2200" spc="-40" dirty="0">
                <a:latin typeface="Arial"/>
                <a:cs typeface="Arial"/>
              </a:rPr>
              <a:t>proprietary</a:t>
            </a:r>
            <a:r>
              <a:rPr sz="2200" spc="-170" dirty="0">
                <a:latin typeface="Arial"/>
                <a:cs typeface="Arial"/>
              </a:rPr>
              <a:t> </a:t>
            </a:r>
            <a:r>
              <a:rPr sz="2200" spc="-60" dirty="0">
                <a:latin typeface="Arial"/>
                <a:cs typeface="Arial"/>
              </a:rPr>
              <a:t>protocols.</a:t>
            </a:r>
            <a:endParaRPr sz="2200" dirty="0">
              <a:latin typeface="Arial"/>
              <a:cs typeface="Arial"/>
            </a:endParaRPr>
          </a:p>
          <a:p>
            <a:pPr marL="356870" indent="-344805" algn="just">
              <a:lnSpc>
                <a:spcPts val="2510"/>
              </a:lnSpc>
              <a:spcBef>
                <a:spcPts val="265"/>
              </a:spcBef>
              <a:buFont typeface="Wingdings"/>
              <a:buChar char=""/>
              <a:tabLst>
                <a:tab pos="357505" algn="l"/>
              </a:tabLst>
            </a:pPr>
            <a:r>
              <a:rPr sz="2200" spc="-155" dirty="0">
                <a:latin typeface="Arial"/>
                <a:cs typeface="Arial"/>
              </a:rPr>
              <a:t>The </a:t>
            </a:r>
            <a:r>
              <a:rPr sz="2200" spc="-65" dirty="0">
                <a:latin typeface="Arial"/>
                <a:cs typeface="Arial"/>
              </a:rPr>
              <a:t>data-link </a:t>
            </a:r>
            <a:r>
              <a:rPr sz="2200" spc="-90" dirty="0">
                <a:latin typeface="Arial"/>
                <a:cs typeface="Arial"/>
              </a:rPr>
              <a:t>layer </a:t>
            </a:r>
            <a:r>
              <a:rPr sz="2200" spc="-125" dirty="0">
                <a:latin typeface="Arial"/>
                <a:cs typeface="Arial"/>
              </a:rPr>
              <a:t>takes </a:t>
            </a:r>
            <a:r>
              <a:rPr sz="2200" spc="-165" dirty="0">
                <a:latin typeface="Arial"/>
                <a:cs typeface="Arial"/>
              </a:rPr>
              <a:t>a </a:t>
            </a:r>
            <a:r>
              <a:rPr sz="2200" spc="-100" dirty="0">
                <a:latin typeface="Arial"/>
                <a:cs typeface="Arial"/>
              </a:rPr>
              <a:t>datagram </a:t>
            </a:r>
            <a:r>
              <a:rPr sz="2200" spc="-105" dirty="0">
                <a:latin typeface="Arial"/>
                <a:cs typeface="Arial"/>
              </a:rPr>
              <a:t>and </a:t>
            </a:r>
            <a:r>
              <a:rPr sz="2200" spc="-120" dirty="0">
                <a:latin typeface="Arial"/>
                <a:cs typeface="Arial"/>
              </a:rPr>
              <a:t>encapsulates </a:t>
            </a:r>
            <a:r>
              <a:rPr sz="2200" spc="70" dirty="0">
                <a:latin typeface="Arial"/>
                <a:cs typeface="Arial"/>
              </a:rPr>
              <a:t>it </a:t>
            </a:r>
            <a:r>
              <a:rPr sz="2200" spc="-25" dirty="0">
                <a:latin typeface="Arial"/>
                <a:cs typeface="Arial"/>
              </a:rPr>
              <a:t>in </a:t>
            </a:r>
            <a:r>
              <a:rPr sz="2200" spc="-165" dirty="0">
                <a:latin typeface="Arial"/>
                <a:cs typeface="Arial"/>
              </a:rPr>
              <a:t>a</a:t>
            </a:r>
            <a:r>
              <a:rPr sz="2200" spc="-30" dirty="0">
                <a:latin typeface="Arial"/>
                <a:cs typeface="Arial"/>
              </a:rPr>
              <a:t> </a:t>
            </a:r>
            <a:r>
              <a:rPr sz="2200" spc="-105" dirty="0">
                <a:latin typeface="Arial"/>
                <a:cs typeface="Arial"/>
              </a:rPr>
              <a:t>packet</a:t>
            </a:r>
            <a:endParaRPr sz="2200" dirty="0">
              <a:latin typeface="Arial"/>
              <a:cs typeface="Arial"/>
            </a:endParaRPr>
          </a:p>
          <a:p>
            <a:pPr marL="356870" algn="just">
              <a:lnSpc>
                <a:spcPts val="2510"/>
              </a:lnSpc>
            </a:pPr>
            <a:r>
              <a:rPr sz="2200" spc="-90" dirty="0">
                <a:latin typeface="Arial"/>
                <a:cs typeface="Arial"/>
              </a:rPr>
              <a:t>called </a:t>
            </a:r>
            <a:r>
              <a:rPr sz="2200" spc="-170" dirty="0">
                <a:solidFill>
                  <a:srgbClr val="FF0000"/>
                </a:solidFill>
                <a:latin typeface="Arial"/>
                <a:cs typeface="Arial"/>
              </a:rPr>
              <a:t>a</a:t>
            </a:r>
            <a:r>
              <a:rPr sz="2200" spc="-204" dirty="0">
                <a:solidFill>
                  <a:srgbClr val="FF0000"/>
                </a:solidFill>
                <a:latin typeface="Arial"/>
                <a:cs typeface="Arial"/>
              </a:rPr>
              <a:t> </a:t>
            </a:r>
            <a:r>
              <a:rPr sz="2200" i="1" spc="-55" dirty="0">
                <a:solidFill>
                  <a:srgbClr val="FF0000"/>
                </a:solidFill>
                <a:latin typeface="Arial"/>
                <a:cs typeface="Arial"/>
              </a:rPr>
              <a:t>frame.</a:t>
            </a:r>
            <a:endParaRPr sz="2200" dirty="0">
              <a:solidFill>
                <a:srgbClr val="FF0000"/>
              </a:solidFill>
              <a:latin typeface="Arial"/>
              <a:cs typeface="Arial"/>
            </a:endParaRPr>
          </a:p>
          <a:p>
            <a:pPr marL="356870" marR="5080" indent="-344805" algn="just">
              <a:lnSpc>
                <a:spcPts val="2380"/>
              </a:lnSpc>
              <a:spcBef>
                <a:spcPts val="560"/>
              </a:spcBef>
              <a:buFont typeface="Wingdings"/>
              <a:buChar char=""/>
              <a:tabLst>
                <a:tab pos="357505" algn="l"/>
              </a:tabLst>
            </a:pPr>
            <a:r>
              <a:rPr sz="2200" spc="-210" dirty="0">
                <a:latin typeface="Arial"/>
                <a:cs typeface="Arial"/>
              </a:rPr>
              <a:t>Each </a:t>
            </a:r>
            <a:r>
              <a:rPr sz="2200" spc="-65" dirty="0">
                <a:latin typeface="Arial"/>
                <a:cs typeface="Arial"/>
              </a:rPr>
              <a:t>link-layer </a:t>
            </a:r>
            <a:r>
              <a:rPr sz="2200" spc="-45" dirty="0">
                <a:latin typeface="Arial"/>
                <a:cs typeface="Arial"/>
              </a:rPr>
              <a:t>protocol </a:t>
            </a:r>
            <a:r>
              <a:rPr sz="2200" spc="-135" dirty="0">
                <a:latin typeface="Arial"/>
                <a:cs typeface="Arial"/>
              </a:rPr>
              <a:t>may </a:t>
            </a:r>
            <a:r>
              <a:rPr sz="2200" spc="-70" dirty="0">
                <a:latin typeface="Arial"/>
                <a:cs typeface="Arial"/>
              </a:rPr>
              <a:t>provide </a:t>
            </a:r>
            <a:r>
              <a:rPr sz="2200" spc="-170" dirty="0">
                <a:latin typeface="Arial"/>
                <a:cs typeface="Arial"/>
              </a:rPr>
              <a:t>a </a:t>
            </a:r>
            <a:r>
              <a:rPr sz="2200" spc="-30" dirty="0">
                <a:latin typeface="Arial"/>
                <a:cs typeface="Arial"/>
              </a:rPr>
              <a:t>different </a:t>
            </a:r>
            <a:r>
              <a:rPr sz="2200" spc="-100" dirty="0">
                <a:latin typeface="Arial"/>
                <a:cs typeface="Arial"/>
              </a:rPr>
              <a:t>service. </a:t>
            </a:r>
            <a:r>
              <a:rPr sz="2200" spc="-180" dirty="0">
                <a:latin typeface="Arial"/>
                <a:cs typeface="Arial"/>
              </a:rPr>
              <a:t>Some </a:t>
            </a:r>
            <a:r>
              <a:rPr sz="2200" spc="-70" dirty="0">
                <a:latin typeface="Arial"/>
                <a:cs typeface="Arial"/>
              </a:rPr>
              <a:t>link-layer  </a:t>
            </a:r>
            <a:r>
              <a:rPr sz="2200" spc="-65" dirty="0">
                <a:latin typeface="Arial"/>
                <a:cs typeface="Arial"/>
              </a:rPr>
              <a:t>protocols provide </a:t>
            </a:r>
            <a:r>
              <a:rPr sz="2200" spc="-75" dirty="0">
                <a:latin typeface="Arial"/>
                <a:cs typeface="Arial"/>
              </a:rPr>
              <a:t>complete </a:t>
            </a:r>
            <a:r>
              <a:rPr sz="2200" spc="-30" dirty="0">
                <a:latin typeface="Arial"/>
                <a:cs typeface="Arial"/>
              </a:rPr>
              <a:t>error </a:t>
            </a:r>
            <a:r>
              <a:rPr sz="2200" spc="-50" dirty="0">
                <a:latin typeface="Arial"/>
                <a:cs typeface="Arial"/>
              </a:rPr>
              <a:t>detection </a:t>
            </a:r>
            <a:r>
              <a:rPr sz="2200" spc="-105" dirty="0">
                <a:latin typeface="Arial"/>
                <a:cs typeface="Arial"/>
              </a:rPr>
              <a:t>and </a:t>
            </a:r>
            <a:r>
              <a:rPr sz="2200" spc="-55" dirty="0">
                <a:latin typeface="Arial"/>
                <a:cs typeface="Arial"/>
              </a:rPr>
              <a:t>correction, </a:t>
            </a:r>
            <a:r>
              <a:rPr sz="2200" spc="-130" dirty="0">
                <a:latin typeface="Arial"/>
                <a:cs typeface="Arial"/>
              </a:rPr>
              <a:t>some  </a:t>
            </a:r>
            <a:r>
              <a:rPr sz="2200" spc="-60" dirty="0">
                <a:latin typeface="Arial"/>
                <a:cs typeface="Arial"/>
              </a:rPr>
              <a:t>provide </a:t>
            </a:r>
            <a:r>
              <a:rPr sz="2200" spc="-55" dirty="0">
                <a:latin typeface="Arial"/>
                <a:cs typeface="Arial"/>
              </a:rPr>
              <a:t>only </a:t>
            </a:r>
            <a:r>
              <a:rPr sz="2200" spc="-20" dirty="0">
                <a:latin typeface="Arial"/>
                <a:cs typeface="Arial"/>
              </a:rPr>
              <a:t>error</a:t>
            </a:r>
            <a:r>
              <a:rPr sz="2200" spc="-395" dirty="0">
                <a:latin typeface="Arial"/>
                <a:cs typeface="Arial"/>
              </a:rPr>
              <a:t> </a:t>
            </a:r>
            <a:r>
              <a:rPr sz="2200" spc="-50" dirty="0">
                <a:latin typeface="Arial"/>
                <a:cs typeface="Arial"/>
              </a:rPr>
              <a:t>correction</a:t>
            </a:r>
            <a:endParaRPr sz="2200" dirty="0">
              <a:latin typeface="Arial"/>
              <a:cs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07340" y="177470"/>
            <a:ext cx="8535670" cy="5828665"/>
          </a:xfrm>
          <a:prstGeom prst="rect">
            <a:avLst/>
          </a:prstGeom>
        </p:spPr>
        <p:txBody>
          <a:bodyPr vert="horz" wrap="square" lIns="0" tIns="46355" rIns="0" bIns="0" rtlCol="0">
            <a:spAutoFit/>
          </a:bodyPr>
          <a:lstStyle/>
          <a:p>
            <a:pPr marL="12700">
              <a:lnSpc>
                <a:spcPct val="100000"/>
              </a:lnSpc>
              <a:spcBef>
                <a:spcPts val="365"/>
              </a:spcBef>
            </a:pPr>
            <a:r>
              <a:rPr sz="2200" b="1" spc="-105" dirty="0">
                <a:solidFill>
                  <a:srgbClr val="4F81BC"/>
                </a:solidFill>
                <a:latin typeface="Arial"/>
                <a:cs typeface="Arial"/>
              </a:rPr>
              <a:t>Network</a:t>
            </a:r>
            <a:r>
              <a:rPr sz="2200" b="1" spc="-170" dirty="0">
                <a:solidFill>
                  <a:srgbClr val="4F81BC"/>
                </a:solidFill>
                <a:latin typeface="Arial"/>
                <a:cs typeface="Arial"/>
              </a:rPr>
              <a:t> </a:t>
            </a:r>
            <a:r>
              <a:rPr sz="2200" b="1" spc="-200" dirty="0">
                <a:solidFill>
                  <a:srgbClr val="4F81BC"/>
                </a:solidFill>
                <a:latin typeface="Arial"/>
                <a:cs typeface="Arial"/>
              </a:rPr>
              <a:t>Layer</a:t>
            </a:r>
            <a:endParaRPr sz="2200" dirty="0">
              <a:latin typeface="Arial"/>
              <a:cs typeface="Arial"/>
            </a:endParaRPr>
          </a:p>
          <a:p>
            <a:pPr marL="356870" indent="-344805">
              <a:lnSpc>
                <a:spcPts val="2510"/>
              </a:lnSpc>
              <a:spcBef>
                <a:spcPts val="260"/>
              </a:spcBef>
              <a:buFont typeface="Wingdings"/>
              <a:buChar char=""/>
              <a:tabLst>
                <a:tab pos="357505" algn="l"/>
              </a:tabLst>
            </a:pPr>
            <a:r>
              <a:rPr sz="2200" spc="-90" dirty="0">
                <a:latin typeface="Arial"/>
                <a:cs typeface="Arial"/>
              </a:rPr>
              <a:t>responsible </a:t>
            </a:r>
            <a:r>
              <a:rPr sz="2200" dirty="0">
                <a:latin typeface="Arial"/>
                <a:cs typeface="Arial"/>
              </a:rPr>
              <a:t>for </a:t>
            </a:r>
            <a:r>
              <a:rPr sz="2200" spc="-80" dirty="0">
                <a:latin typeface="Arial"/>
                <a:cs typeface="Arial"/>
              </a:rPr>
              <a:t>creating </a:t>
            </a:r>
            <a:r>
              <a:rPr sz="2200" spc="-170" dirty="0">
                <a:latin typeface="Arial"/>
                <a:cs typeface="Arial"/>
              </a:rPr>
              <a:t>a </a:t>
            </a:r>
            <a:r>
              <a:rPr sz="2200" spc="-70" dirty="0">
                <a:latin typeface="Arial"/>
                <a:cs typeface="Arial"/>
              </a:rPr>
              <a:t>connection </a:t>
            </a:r>
            <a:r>
              <a:rPr sz="2200" spc="-65" dirty="0">
                <a:latin typeface="Arial"/>
                <a:cs typeface="Arial"/>
              </a:rPr>
              <a:t>between </a:t>
            </a:r>
            <a:r>
              <a:rPr sz="2200" spc="-20" dirty="0">
                <a:latin typeface="Arial"/>
                <a:cs typeface="Arial"/>
              </a:rPr>
              <a:t>the </a:t>
            </a:r>
            <a:r>
              <a:rPr sz="2200" spc="-114" dirty="0">
                <a:latin typeface="Arial"/>
                <a:cs typeface="Arial"/>
              </a:rPr>
              <a:t>source</a:t>
            </a:r>
            <a:r>
              <a:rPr sz="2200" spc="55" dirty="0">
                <a:latin typeface="Arial"/>
                <a:cs typeface="Arial"/>
              </a:rPr>
              <a:t> </a:t>
            </a:r>
            <a:r>
              <a:rPr sz="2200" spc="-60" dirty="0">
                <a:latin typeface="Arial"/>
                <a:cs typeface="Arial"/>
              </a:rPr>
              <a:t>computer</a:t>
            </a:r>
            <a:endParaRPr sz="2200" dirty="0">
              <a:latin typeface="Arial"/>
              <a:cs typeface="Arial"/>
            </a:endParaRPr>
          </a:p>
          <a:p>
            <a:pPr marL="356870">
              <a:lnSpc>
                <a:spcPts val="2510"/>
              </a:lnSpc>
            </a:pPr>
            <a:r>
              <a:rPr sz="2200" spc="-105" dirty="0">
                <a:latin typeface="Arial"/>
                <a:cs typeface="Arial"/>
              </a:rPr>
              <a:t>and </a:t>
            </a:r>
            <a:r>
              <a:rPr sz="2200" spc="-20" dirty="0">
                <a:latin typeface="Arial"/>
                <a:cs typeface="Arial"/>
              </a:rPr>
              <a:t>the </a:t>
            </a:r>
            <a:r>
              <a:rPr sz="2200" spc="-50" dirty="0">
                <a:latin typeface="Arial"/>
                <a:cs typeface="Arial"/>
              </a:rPr>
              <a:t>destination</a:t>
            </a:r>
            <a:r>
              <a:rPr sz="2200" spc="-325" dirty="0">
                <a:latin typeface="Arial"/>
                <a:cs typeface="Arial"/>
              </a:rPr>
              <a:t> </a:t>
            </a:r>
            <a:r>
              <a:rPr sz="2200" spc="-80" dirty="0">
                <a:latin typeface="Arial"/>
                <a:cs typeface="Arial"/>
              </a:rPr>
              <a:t>computer.</a:t>
            </a:r>
            <a:endParaRPr sz="2200" dirty="0">
              <a:latin typeface="Arial"/>
              <a:cs typeface="Arial"/>
            </a:endParaRPr>
          </a:p>
          <a:p>
            <a:pPr marL="356870" indent="-344805">
              <a:lnSpc>
                <a:spcPts val="2510"/>
              </a:lnSpc>
              <a:spcBef>
                <a:spcPts val="265"/>
              </a:spcBef>
              <a:buFont typeface="Wingdings"/>
              <a:buChar char=""/>
              <a:tabLst>
                <a:tab pos="357505" algn="l"/>
                <a:tab pos="1808480" algn="l"/>
                <a:tab pos="2274570" algn="l"/>
                <a:tab pos="3814445" algn="l"/>
                <a:tab pos="5720080" algn="l"/>
                <a:tab pos="6287135" algn="l"/>
                <a:tab pos="7253605" algn="l"/>
                <a:tab pos="7778115" algn="l"/>
              </a:tabLst>
            </a:pPr>
            <a:r>
              <a:rPr sz="2200" spc="-90" dirty="0">
                <a:latin typeface="Arial"/>
                <a:cs typeface="Arial"/>
              </a:rPr>
              <a:t>responsible	</a:t>
            </a:r>
            <a:r>
              <a:rPr sz="2200" spc="-10" dirty="0">
                <a:latin typeface="Arial"/>
                <a:cs typeface="Arial"/>
              </a:rPr>
              <a:t>for	</a:t>
            </a:r>
            <a:r>
              <a:rPr sz="2200" spc="-55" dirty="0">
                <a:latin typeface="Arial"/>
                <a:cs typeface="Arial"/>
              </a:rPr>
              <a:t>host-to-host	</a:t>
            </a:r>
            <a:r>
              <a:rPr sz="2200" spc="-75" dirty="0">
                <a:latin typeface="Arial"/>
                <a:cs typeface="Arial"/>
              </a:rPr>
              <a:t>communication	</a:t>
            </a:r>
            <a:r>
              <a:rPr sz="2200" spc="-105" dirty="0">
                <a:latin typeface="Arial"/>
                <a:cs typeface="Arial"/>
              </a:rPr>
              <a:t>and	</a:t>
            </a:r>
            <a:r>
              <a:rPr sz="2200" spc="-40" dirty="0">
                <a:latin typeface="Arial"/>
                <a:cs typeface="Arial"/>
              </a:rPr>
              <a:t>routing	</a:t>
            </a:r>
            <a:r>
              <a:rPr sz="2200" spc="-20" dirty="0">
                <a:latin typeface="Arial"/>
                <a:cs typeface="Arial"/>
              </a:rPr>
              <a:t>the	</a:t>
            </a:r>
            <a:r>
              <a:rPr sz="2200" spc="-110" dirty="0">
                <a:latin typeface="Arial"/>
                <a:cs typeface="Arial"/>
              </a:rPr>
              <a:t>packet</a:t>
            </a:r>
            <a:endParaRPr sz="2200" dirty="0">
              <a:latin typeface="Arial"/>
              <a:cs typeface="Arial"/>
            </a:endParaRPr>
          </a:p>
          <a:p>
            <a:pPr marL="356870">
              <a:lnSpc>
                <a:spcPts val="2510"/>
              </a:lnSpc>
            </a:pPr>
            <a:r>
              <a:rPr sz="2200" spc="-45" dirty="0">
                <a:latin typeface="Arial"/>
                <a:cs typeface="Arial"/>
              </a:rPr>
              <a:t>through </a:t>
            </a:r>
            <a:r>
              <a:rPr sz="2200" spc="-100" dirty="0">
                <a:latin typeface="Arial"/>
                <a:cs typeface="Arial"/>
              </a:rPr>
              <a:t>possible</a:t>
            </a:r>
            <a:r>
              <a:rPr sz="2200" spc="-275" dirty="0">
                <a:latin typeface="Arial"/>
                <a:cs typeface="Arial"/>
              </a:rPr>
              <a:t> </a:t>
            </a:r>
            <a:r>
              <a:rPr sz="2200" spc="-60" dirty="0">
                <a:latin typeface="Arial"/>
                <a:cs typeface="Arial"/>
              </a:rPr>
              <a:t>routes.</a:t>
            </a:r>
            <a:endParaRPr sz="2200" dirty="0">
              <a:latin typeface="Arial"/>
              <a:cs typeface="Arial"/>
            </a:endParaRPr>
          </a:p>
          <a:p>
            <a:pPr marL="356870" indent="-344805">
              <a:lnSpc>
                <a:spcPts val="2510"/>
              </a:lnSpc>
              <a:spcBef>
                <a:spcPts val="265"/>
              </a:spcBef>
              <a:buFont typeface="Wingdings"/>
              <a:buChar char=""/>
              <a:tabLst>
                <a:tab pos="357505" algn="l"/>
              </a:tabLst>
            </a:pPr>
            <a:r>
              <a:rPr sz="2200" spc="-160" dirty="0">
                <a:latin typeface="Arial"/>
                <a:cs typeface="Arial"/>
              </a:rPr>
              <a:t>The </a:t>
            </a:r>
            <a:r>
              <a:rPr sz="2200" spc="-40" dirty="0">
                <a:latin typeface="Arial"/>
                <a:cs typeface="Arial"/>
              </a:rPr>
              <a:t>network </a:t>
            </a:r>
            <a:r>
              <a:rPr sz="2200" spc="-90" dirty="0">
                <a:latin typeface="Arial"/>
                <a:cs typeface="Arial"/>
              </a:rPr>
              <a:t>layer </a:t>
            </a:r>
            <a:r>
              <a:rPr sz="2200" spc="-30" dirty="0">
                <a:latin typeface="Arial"/>
                <a:cs typeface="Arial"/>
              </a:rPr>
              <a:t>in the </a:t>
            </a:r>
            <a:r>
              <a:rPr sz="2200" spc="-35" dirty="0">
                <a:latin typeface="Arial"/>
                <a:cs typeface="Arial"/>
              </a:rPr>
              <a:t>Internet </a:t>
            </a:r>
            <a:r>
              <a:rPr sz="2200" spc="-95" dirty="0">
                <a:latin typeface="Arial"/>
                <a:cs typeface="Arial"/>
              </a:rPr>
              <a:t>includes </a:t>
            </a:r>
            <a:r>
              <a:rPr sz="2200" spc="-20" dirty="0">
                <a:latin typeface="Arial"/>
                <a:cs typeface="Arial"/>
              </a:rPr>
              <a:t>the </a:t>
            </a:r>
            <a:r>
              <a:rPr sz="2200" spc="-70" dirty="0">
                <a:latin typeface="Arial"/>
                <a:cs typeface="Arial"/>
              </a:rPr>
              <a:t>main </a:t>
            </a:r>
            <a:r>
              <a:rPr sz="2200" spc="-45" dirty="0">
                <a:latin typeface="Arial"/>
                <a:cs typeface="Arial"/>
              </a:rPr>
              <a:t>protocol,</a:t>
            </a:r>
            <a:r>
              <a:rPr sz="2200" spc="190" dirty="0">
                <a:latin typeface="Arial"/>
                <a:cs typeface="Arial"/>
              </a:rPr>
              <a:t> </a:t>
            </a:r>
            <a:r>
              <a:rPr sz="2200" spc="-35" dirty="0">
                <a:latin typeface="Arial"/>
                <a:cs typeface="Arial"/>
              </a:rPr>
              <a:t>Internet</a:t>
            </a:r>
            <a:endParaRPr sz="2200" dirty="0">
              <a:latin typeface="Arial"/>
              <a:cs typeface="Arial"/>
            </a:endParaRPr>
          </a:p>
          <a:p>
            <a:pPr marL="356870">
              <a:lnSpc>
                <a:spcPts val="2510"/>
              </a:lnSpc>
            </a:pPr>
            <a:r>
              <a:rPr sz="2200" spc="-70" dirty="0">
                <a:latin typeface="Arial"/>
                <a:cs typeface="Arial"/>
              </a:rPr>
              <a:t>Protocol</a:t>
            </a:r>
            <a:r>
              <a:rPr sz="2200" spc="-229" dirty="0">
                <a:latin typeface="Arial"/>
                <a:cs typeface="Arial"/>
              </a:rPr>
              <a:t> </a:t>
            </a:r>
            <a:r>
              <a:rPr sz="2200" spc="-114" dirty="0">
                <a:latin typeface="Arial"/>
                <a:cs typeface="Arial"/>
              </a:rPr>
              <a:t>(IP),</a:t>
            </a:r>
            <a:endParaRPr sz="2200" dirty="0">
              <a:latin typeface="Arial"/>
              <a:cs typeface="Arial"/>
            </a:endParaRPr>
          </a:p>
          <a:p>
            <a:pPr marL="869315" lvl="1" indent="-287020">
              <a:lnSpc>
                <a:spcPts val="2510"/>
              </a:lnSpc>
              <a:spcBef>
                <a:spcPts val="265"/>
              </a:spcBef>
              <a:buChar char="•"/>
              <a:tabLst>
                <a:tab pos="869315" algn="l"/>
                <a:tab pos="869950" algn="l"/>
                <a:tab pos="1875155" algn="l"/>
                <a:tab pos="2430145" algn="l"/>
                <a:tab pos="3378835" algn="l"/>
                <a:tab pos="3787140" algn="l"/>
                <a:tab pos="4342130" algn="l"/>
                <a:tab pos="5335905" algn="l"/>
                <a:tab pos="6171565" algn="l"/>
                <a:tab pos="6482080" algn="l"/>
                <a:tab pos="7738745" algn="l"/>
                <a:tab pos="8138159" algn="l"/>
              </a:tabLst>
            </a:pPr>
            <a:r>
              <a:rPr sz="2200" spc="-75" dirty="0">
                <a:latin typeface="Arial"/>
                <a:cs typeface="Arial"/>
              </a:rPr>
              <a:t>d</a:t>
            </a:r>
            <a:r>
              <a:rPr sz="2200" spc="-145" dirty="0">
                <a:latin typeface="Arial"/>
                <a:cs typeface="Arial"/>
              </a:rPr>
              <a:t>e</a:t>
            </a:r>
            <a:r>
              <a:rPr sz="2200" spc="-5" dirty="0">
                <a:latin typeface="Arial"/>
                <a:cs typeface="Arial"/>
              </a:rPr>
              <a:t>fi</a:t>
            </a:r>
            <a:r>
              <a:rPr sz="2200" spc="-10" dirty="0">
                <a:latin typeface="Arial"/>
                <a:cs typeface="Arial"/>
              </a:rPr>
              <a:t>n</a:t>
            </a:r>
            <a:r>
              <a:rPr sz="2200" spc="-185" dirty="0">
                <a:latin typeface="Arial"/>
                <a:cs typeface="Arial"/>
              </a:rPr>
              <a:t>es</a:t>
            </a:r>
            <a:r>
              <a:rPr sz="2200" dirty="0">
                <a:latin typeface="Arial"/>
                <a:cs typeface="Arial"/>
              </a:rPr>
              <a:t>	</a:t>
            </a:r>
            <a:r>
              <a:rPr sz="2200" spc="-20" dirty="0">
                <a:latin typeface="Arial"/>
                <a:cs typeface="Arial"/>
              </a:rPr>
              <a:t>the</a:t>
            </a:r>
            <a:r>
              <a:rPr sz="2200" dirty="0">
                <a:latin typeface="Arial"/>
                <a:cs typeface="Arial"/>
              </a:rPr>
              <a:t>	</a:t>
            </a:r>
            <a:r>
              <a:rPr sz="2200" spc="10" dirty="0">
                <a:latin typeface="Arial"/>
                <a:cs typeface="Arial"/>
              </a:rPr>
              <a:t>f</a:t>
            </a:r>
            <a:r>
              <a:rPr sz="2200" spc="-50" dirty="0">
                <a:latin typeface="Arial"/>
                <a:cs typeface="Arial"/>
              </a:rPr>
              <a:t>o</a:t>
            </a:r>
            <a:r>
              <a:rPr sz="2200" spc="5" dirty="0">
                <a:latin typeface="Arial"/>
                <a:cs typeface="Arial"/>
              </a:rPr>
              <a:t>r</a:t>
            </a:r>
            <a:r>
              <a:rPr sz="2200" spc="-60" dirty="0">
                <a:latin typeface="Arial"/>
                <a:cs typeface="Arial"/>
              </a:rPr>
              <a:t>m</a:t>
            </a:r>
            <a:r>
              <a:rPr sz="2200" spc="-200" dirty="0">
                <a:latin typeface="Arial"/>
                <a:cs typeface="Arial"/>
              </a:rPr>
              <a:t>a</a:t>
            </a:r>
            <a:r>
              <a:rPr sz="2200" spc="125" dirty="0">
                <a:latin typeface="Arial"/>
                <a:cs typeface="Arial"/>
              </a:rPr>
              <a:t>t</a:t>
            </a:r>
            <a:r>
              <a:rPr sz="2200" dirty="0">
                <a:latin typeface="Arial"/>
                <a:cs typeface="Arial"/>
              </a:rPr>
              <a:t>	</a:t>
            </a:r>
            <a:r>
              <a:rPr sz="2200" spc="10" dirty="0">
                <a:latin typeface="Arial"/>
                <a:cs typeface="Arial"/>
              </a:rPr>
              <a:t>o</a:t>
            </a:r>
            <a:r>
              <a:rPr sz="2200" dirty="0">
                <a:latin typeface="Arial"/>
                <a:cs typeface="Arial"/>
              </a:rPr>
              <a:t>f	</a:t>
            </a:r>
            <a:r>
              <a:rPr sz="2200" spc="105" dirty="0">
                <a:latin typeface="Arial"/>
                <a:cs typeface="Arial"/>
              </a:rPr>
              <a:t>t</a:t>
            </a:r>
            <a:r>
              <a:rPr sz="2200" spc="-75" dirty="0">
                <a:latin typeface="Arial"/>
                <a:cs typeface="Arial"/>
              </a:rPr>
              <a:t>h</a:t>
            </a:r>
            <a:r>
              <a:rPr sz="2200" spc="-125" dirty="0">
                <a:latin typeface="Arial"/>
                <a:cs typeface="Arial"/>
              </a:rPr>
              <a:t>e</a:t>
            </a:r>
            <a:r>
              <a:rPr sz="2200" dirty="0">
                <a:latin typeface="Arial"/>
                <a:cs typeface="Arial"/>
              </a:rPr>
              <a:t>	</a:t>
            </a:r>
            <a:r>
              <a:rPr sz="2200" spc="-75" dirty="0">
                <a:latin typeface="Arial"/>
                <a:cs typeface="Arial"/>
              </a:rPr>
              <a:t>p</a:t>
            </a:r>
            <a:r>
              <a:rPr sz="2200" spc="-175" dirty="0">
                <a:latin typeface="Arial"/>
                <a:cs typeface="Arial"/>
              </a:rPr>
              <a:t>a</a:t>
            </a:r>
            <a:r>
              <a:rPr sz="2200" spc="-185" dirty="0">
                <a:latin typeface="Arial"/>
                <a:cs typeface="Arial"/>
              </a:rPr>
              <a:t>c</a:t>
            </a:r>
            <a:r>
              <a:rPr sz="2200" spc="-170" dirty="0">
                <a:latin typeface="Arial"/>
                <a:cs typeface="Arial"/>
              </a:rPr>
              <a:t>k</a:t>
            </a:r>
            <a:r>
              <a:rPr sz="2200" spc="-145" dirty="0">
                <a:latin typeface="Arial"/>
                <a:cs typeface="Arial"/>
              </a:rPr>
              <a:t>e</a:t>
            </a:r>
            <a:r>
              <a:rPr sz="2200" spc="30" dirty="0">
                <a:latin typeface="Arial"/>
                <a:cs typeface="Arial"/>
              </a:rPr>
              <a:t>t,</a:t>
            </a:r>
            <a:r>
              <a:rPr sz="2200" dirty="0">
                <a:latin typeface="Arial"/>
                <a:cs typeface="Arial"/>
              </a:rPr>
              <a:t>	</a:t>
            </a:r>
            <a:r>
              <a:rPr sz="2200" spc="-195" dirty="0">
                <a:solidFill>
                  <a:srgbClr val="FF0000"/>
                </a:solidFill>
                <a:latin typeface="Arial"/>
                <a:cs typeface="Arial"/>
              </a:rPr>
              <a:t>c</a:t>
            </a:r>
            <a:r>
              <a:rPr sz="2200" spc="-200" dirty="0">
                <a:solidFill>
                  <a:srgbClr val="FF0000"/>
                </a:solidFill>
                <a:latin typeface="Arial"/>
                <a:cs typeface="Arial"/>
              </a:rPr>
              <a:t>a</a:t>
            </a:r>
            <a:r>
              <a:rPr sz="2200" spc="15" dirty="0">
                <a:solidFill>
                  <a:srgbClr val="FF0000"/>
                </a:solidFill>
                <a:latin typeface="Arial"/>
                <a:cs typeface="Arial"/>
              </a:rPr>
              <a:t>l</a:t>
            </a:r>
            <a:r>
              <a:rPr sz="2200" spc="5" dirty="0">
                <a:solidFill>
                  <a:srgbClr val="FF0000"/>
                </a:solidFill>
                <a:latin typeface="Arial"/>
                <a:cs typeface="Arial"/>
              </a:rPr>
              <a:t>l</a:t>
            </a:r>
            <a:r>
              <a:rPr sz="2200" spc="-95" dirty="0">
                <a:solidFill>
                  <a:srgbClr val="FF0000"/>
                </a:solidFill>
                <a:latin typeface="Arial"/>
                <a:cs typeface="Arial"/>
              </a:rPr>
              <a:t>ed</a:t>
            </a:r>
            <a:r>
              <a:rPr sz="2200" dirty="0">
                <a:solidFill>
                  <a:srgbClr val="FF0000"/>
                </a:solidFill>
                <a:latin typeface="Arial"/>
                <a:cs typeface="Arial"/>
              </a:rPr>
              <a:t>	</a:t>
            </a:r>
            <a:r>
              <a:rPr sz="2200" spc="-170" dirty="0">
                <a:solidFill>
                  <a:srgbClr val="FF0000"/>
                </a:solidFill>
                <a:latin typeface="Arial"/>
                <a:cs typeface="Arial"/>
              </a:rPr>
              <a:t>a</a:t>
            </a:r>
            <a:r>
              <a:rPr sz="2200" dirty="0">
                <a:solidFill>
                  <a:srgbClr val="FF0000"/>
                </a:solidFill>
                <a:latin typeface="Arial"/>
                <a:cs typeface="Arial"/>
              </a:rPr>
              <a:t>	</a:t>
            </a:r>
            <a:r>
              <a:rPr sz="2200" spc="-75" dirty="0">
                <a:solidFill>
                  <a:srgbClr val="FF0000"/>
                </a:solidFill>
                <a:latin typeface="Arial"/>
                <a:cs typeface="Arial"/>
              </a:rPr>
              <a:t>d</a:t>
            </a:r>
            <a:r>
              <a:rPr sz="2200" spc="-220" dirty="0">
                <a:solidFill>
                  <a:srgbClr val="FF0000"/>
                </a:solidFill>
                <a:latin typeface="Arial"/>
                <a:cs typeface="Arial"/>
              </a:rPr>
              <a:t>a</a:t>
            </a:r>
            <a:r>
              <a:rPr sz="2200" spc="105" dirty="0">
                <a:solidFill>
                  <a:srgbClr val="FF0000"/>
                </a:solidFill>
                <a:latin typeface="Arial"/>
                <a:cs typeface="Arial"/>
              </a:rPr>
              <a:t>t</a:t>
            </a:r>
            <a:r>
              <a:rPr sz="2200" spc="-200" dirty="0">
                <a:solidFill>
                  <a:srgbClr val="FF0000"/>
                </a:solidFill>
                <a:latin typeface="Arial"/>
                <a:cs typeface="Arial"/>
              </a:rPr>
              <a:t>a</a:t>
            </a:r>
            <a:r>
              <a:rPr sz="2200" spc="-195" dirty="0">
                <a:solidFill>
                  <a:srgbClr val="FF0000"/>
                </a:solidFill>
                <a:latin typeface="Arial"/>
                <a:cs typeface="Arial"/>
              </a:rPr>
              <a:t>g</a:t>
            </a:r>
            <a:r>
              <a:rPr sz="2200" spc="-15" dirty="0">
                <a:solidFill>
                  <a:srgbClr val="FF0000"/>
                </a:solidFill>
                <a:latin typeface="Arial"/>
                <a:cs typeface="Arial"/>
              </a:rPr>
              <a:t>r</a:t>
            </a:r>
            <a:r>
              <a:rPr sz="2200" spc="-120" dirty="0">
                <a:solidFill>
                  <a:srgbClr val="FF0000"/>
                </a:solidFill>
                <a:latin typeface="Arial"/>
                <a:cs typeface="Arial"/>
              </a:rPr>
              <a:t>am</a:t>
            </a:r>
            <a:r>
              <a:rPr sz="2200" dirty="0">
                <a:latin typeface="Arial"/>
                <a:cs typeface="Arial"/>
              </a:rPr>
              <a:t>	</a:t>
            </a:r>
            <a:r>
              <a:rPr sz="2200" spc="-55" dirty="0">
                <a:latin typeface="Arial"/>
                <a:cs typeface="Arial"/>
              </a:rPr>
              <a:t>a</a:t>
            </a:r>
            <a:r>
              <a:rPr sz="2200" spc="-15" dirty="0">
                <a:latin typeface="Arial"/>
                <a:cs typeface="Arial"/>
              </a:rPr>
              <a:t>t</a:t>
            </a:r>
            <a:r>
              <a:rPr sz="2200" dirty="0">
                <a:latin typeface="Arial"/>
                <a:cs typeface="Arial"/>
              </a:rPr>
              <a:t>	</a:t>
            </a:r>
            <a:r>
              <a:rPr sz="2200" spc="-20" dirty="0">
                <a:latin typeface="Arial"/>
                <a:cs typeface="Arial"/>
              </a:rPr>
              <a:t>the</a:t>
            </a:r>
            <a:endParaRPr sz="2200" dirty="0">
              <a:latin typeface="Arial"/>
              <a:cs typeface="Arial"/>
            </a:endParaRPr>
          </a:p>
          <a:p>
            <a:pPr marL="805180">
              <a:lnSpc>
                <a:spcPts val="2510"/>
              </a:lnSpc>
            </a:pPr>
            <a:r>
              <a:rPr sz="2200" spc="-35" dirty="0">
                <a:latin typeface="Arial"/>
                <a:cs typeface="Arial"/>
              </a:rPr>
              <a:t>network</a:t>
            </a:r>
            <a:r>
              <a:rPr sz="2200" spc="-185" dirty="0">
                <a:latin typeface="Arial"/>
                <a:cs typeface="Arial"/>
              </a:rPr>
              <a:t> </a:t>
            </a:r>
            <a:r>
              <a:rPr sz="2200" spc="-114" dirty="0">
                <a:latin typeface="Arial"/>
                <a:cs typeface="Arial"/>
              </a:rPr>
              <a:t>layer.</a:t>
            </a:r>
            <a:endParaRPr sz="2200" dirty="0">
              <a:latin typeface="Arial"/>
              <a:cs typeface="Arial"/>
            </a:endParaRPr>
          </a:p>
          <a:p>
            <a:pPr marL="869315" lvl="1" indent="-287020">
              <a:lnSpc>
                <a:spcPct val="100000"/>
              </a:lnSpc>
              <a:spcBef>
                <a:spcPts val="265"/>
              </a:spcBef>
              <a:buChar char="•"/>
              <a:tabLst>
                <a:tab pos="869315" algn="l"/>
                <a:tab pos="869950" algn="l"/>
              </a:tabLst>
            </a:pPr>
            <a:r>
              <a:rPr sz="2200" spc="-85" dirty="0">
                <a:latin typeface="Arial"/>
                <a:cs typeface="Arial"/>
              </a:rPr>
              <a:t>defines</a:t>
            </a:r>
            <a:r>
              <a:rPr sz="2200" spc="-125" dirty="0">
                <a:latin typeface="Arial"/>
                <a:cs typeface="Arial"/>
              </a:rPr>
              <a:t> </a:t>
            </a:r>
            <a:r>
              <a:rPr sz="2200" spc="-20" dirty="0">
                <a:latin typeface="Arial"/>
                <a:cs typeface="Arial"/>
              </a:rPr>
              <a:t>the</a:t>
            </a:r>
            <a:r>
              <a:rPr sz="2200" spc="-130" dirty="0">
                <a:latin typeface="Arial"/>
                <a:cs typeface="Arial"/>
              </a:rPr>
              <a:t> </a:t>
            </a:r>
            <a:r>
              <a:rPr sz="2200" spc="-25" dirty="0">
                <a:latin typeface="Arial"/>
                <a:cs typeface="Arial"/>
              </a:rPr>
              <a:t>format</a:t>
            </a:r>
            <a:r>
              <a:rPr sz="2200" spc="-125" dirty="0">
                <a:latin typeface="Arial"/>
                <a:cs typeface="Arial"/>
              </a:rPr>
              <a:t> </a:t>
            </a:r>
            <a:r>
              <a:rPr sz="2200" spc="-105" dirty="0">
                <a:latin typeface="Arial"/>
                <a:cs typeface="Arial"/>
              </a:rPr>
              <a:t>and</a:t>
            </a:r>
            <a:r>
              <a:rPr sz="2200" spc="-145" dirty="0">
                <a:latin typeface="Arial"/>
                <a:cs typeface="Arial"/>
              </a:rPr>
              <a:t> </a:t>
            </a:r>
            <a:r>
              <a:rPr sz="2200" spc="-20" dirty="0">
                <a:latin typeface="Arial"/>
                <a:cs typeface="Arial"/>
              </a:rPr>
              <a:t>the</a:t>
            </a:r>
            <a:r>
              <a:rPr sz="2200" spc="-130" dirty="0">
                <a:latin typeface="Arial"/>
                <a:cs typeface="Arial"/>
              </a:rPr>
              <a:t> </a:t>
            </a:r>
            <a:r>
              <a:rPr sz="2200" spc="-45" dirty="0">
                <a:latin typeface="Arial"/>
                <a:cs typeface="Arial"/>
              </a:rPr>
              <a:t>structure</a:t>
            </a:r>
            <a:r>
              <a:rPr sz="2200" spc="-145" dirty="0">
                <a:latin typeface="Arial"/>
                <a:cs typeface="Arial"/>
              </a:rPr>
              <a:t> </a:t>
            </a:r>
            <a:r>
              <a:rPr sz="2200" spc="5" dirty="0">
                <a:latin typeface="Arial"/>
                <a:cs typeface="Arial"/>
              </a:rPr>
              <a:t>of</a:t>
            </a:r>
            <a:r>
              <a:rPr sz="2200" spc="-135" dirty="0">
                <a:latin typeface="Arial"/>
                <a:cs typeface="Arial"/>
              </a:rPr>
              <a:t> </a:t>
            </a:r>
            <a:r>
              <a:rPr sz="2200" spc="-140" dirty="0">
                <a:latin typeface="Arial"/>
                <a:cs typeface="Arial"/>
              </a:rPr>
              <a:t>addresses</a:t>
            </a:r>
            <a:r>
              <a:rPr sz="2200" spc="-135" dirty="0">
                <a:latin typeface="Arial"/>
                <a:cs typeface="Arial"/>
              </a:rPr>
              <a:t> </a:t>
            </a:r>
            <a:r>
              <a:rPr sz="2200" spc="-130" dirty="0">
                <a:latin typeface="Arial"/>
                <a:cs typeface="Arial"/>
              </a:rPr>
              <a:t>used</a:t>
            </a:r>
            <a:r>
              <a:rPr sz="2200" spc="-135" dirty="0">
                <a:latin typeface="Arial"/>
                <a:cs typeface="Arial"/>
              </a:rPr>
              <a:t> </a:t>
            </a:r>
            <a:r>
              <a:rPr sz="2200" spc="-30" dirty="0">
                <a:latin typeface="Arial"/>
                <a:cs typeface="Arial"/>
              </a:rPr>
              <a:t>in</a:t>
            </a:r>
            <a:r>
              <a:rPr sz="2200" spc="-120" dirty="0">
                <a:latin typeface="Arial"/>
                <a:cs typeface="Arial"/>
              </a:rPr>
              <a:t> </a:t>
            </a:r>
            <a:r>
              <a:rPr sz="2200" spc="-45" dirty="0">
                <a:latin typeface="Arial"/>
                <a:cs typeface="Arial"/>
              </a:rPr>
              <a:t>this</a:t>
            </a:r>
            <a:r>
              <a:rPr sz="2200" spc="-125" dirty="0">
                <a:latin typeface="Arial"/>
                <a:cs typeface="Arial"/>
              </a:rPr>
              <a:t> </a:t>
            </a:r>
            <a:r>
              <a:rPr sz="2200" spc="-114" dirty="0">
                <a:latin typeface="Arial"/>
                <a:cs typeface="Arial"/>
              </a:rPr>
              <a:t>layer.</a:t>
            </a:r>
            <a:endParaRPr sz="2200" dirty="0">
              <a:latin typeface="Arial"/>
              <a:cs typeface="Arial"/>
            </a:endParaRPr>
          </a:p>
          <a:p>
            <a:pPr marL="832485" marR="264160" lvl="1" indent="-250190">
              <a:lnSpc>
                <a:spcPct val="110100"/>
              </a:lnSpc>
              <a:buFont typeface="Arial"/>
              <a:buChar char="•"/>
              <a:tabLst>
                <a:tab pos="869315" algn="l"/>
                <a:tab pos="869950" algn="l"/>
              </a:tabLst>
            </a:pPr>
            <a:r>
              <a:rPr dirty="0"/>
              <a:t>	</a:t>
            </a:r>
            <a:r>
              <a:rPr sz="2200" spc="-90" dirty="0">
                <a:latin typeface="Arial"/>
                <a:cs typeface="Arial"/>
              </a:rPr>
              <a:t>responsible</a:t>
            </a:r>
            <a:r>
              <a:rPr sz="2200" spc="-180" dirty="0">
                <a:latin typeface="Arial"/>
                <a:cs typeface="Arial"/>
              </a:rPr>
              <a:t> </a:t>
            </a:r>
            <a:r>
              <a:rPr sz="2200" spc="-5" dirty="0">
                <a:latin typeface="Arial"/>
                <a:cs typeface="Arial"/>
              </a:rPr>
              <a:t>for</a:t>
            </a:r>
            <a:r>
              <a:rPr sz="2200" spc="-105" dirty="0">
                <a:latin typeface="Arial"/>
                <a:cs typeface="Arial"/>
              </a:rPr>
              <a:t> </a:t>
            </a:r>
            <a:r>
              <a:rPr sz="2200" spc="-35" dirty="0">
                <a:latin typeface="Arial"/>
                <a:cs typeface="Arial"/>
              </a:rPr>
              <a:t>routing</a:t>
            </a:r>
            <a:r>
              <a:rPr sz="2200" spc="-150" dirty="0">
                <a:latin typeface="Arial"/>
                <a:cs typeface="Arial"/>
              </a:rPr>
              <a:t> </a:t>
            </a:r>
            <a:r>
              <a:rPr sz="2200" spc="-165" dirty="0">
                <a:latin typeface="Arial"/>
                <a:cs typeface="Arial"/>
              </a:rPr>
              <a:t>a</a:t>
            </a:r>
            <a:r>
              <a:rPr sz="2200" spc="-130" dirty="0">
                <a:latin typeface="Arial"/>
                <a:cs typeface="Arial"/>
              </a:rPr>
              <a:t> </a:t>
            </a:r>
            <a:r>
              <a:rPr sz="2200" spc="-100" dirty="0">
                <a:latin typeface="Arial"/>
                <a:cs typeface="Arial"/>
              </a:rPr>
              <a:t>packet</a:t>
            </a:r>
            <a:r>
              <a:rPr sz="2200" spc="-125" dirty="0">
                <a:latin typeface="Arial"/>
                <a:cs typeface="Arial"/>
              </a:rPr>
              <a:t> </a:t>
            </a:r>
            <a:r>
              <a:rPr sz="2200" spc="-15" dirty="0">
                <a:latin typeface="Arial"/>
                <a:cs typeface="Arial"/>
              </a:rPr>
              <a:t>from</a:t>
            </a:r>
            <a:r>
              <a:rPr sz="2200" spc="-135" dirty="0">
                <a:latin typeface="Arial"/>
                <a:cs typeface="Arial"/>
              </a:rPr>
              <a:t> </a:t>
            </a:r>
            <a:r>
              <a:rPr sz="2200" spc="-30" dirty="0">
                <a:latin typeface="Arial"/>
                <a:cs typeface="Arial"/>
              </a:rPr>
              <a:t>its</a:t>
            </a:r>
            <a:r>
              <a:rPr sz="2200" spc="-105" dirty="0">
                <a:latin typeface="Arial"/>
                <a:cs typeface="Arial"/>
              </a:rPr>
              <a:t> </a:t>
            </a:r>
            <a:r>
              <a:rPr sz="2200" spc="-110" dirty="0">
                <a:latin typeface="Arial"/>
                <a:cs typeface="Arial"/>
              </a:rPr>
              <a:t>source</a:t>
            </a:r>
            <a:r>
              <a:rPr sz="2200" spc="-140" dirty="0">
                <a:latin typeface="Arial"/>
                <a:cs typeface="Arial"/>
              </a:rPr>
              <a:t> </a:t>
            </a:r>
            <a:r>
              <a:rPr sz="2200" spc="20" dirty="0">
                <a:latin typeface="Arial"/>
                <a:cs typeface="Arial"/>
              </a:rPr>
              <a:t>to</a:t>
            </a:r>
            <a:r>
              <a:rPr sz="2200" spc="-120" dirty="0">
                <a:latin typeface="Arial"/>
                <a:cs typeface="Arial"/>
              </a:rPr>
              <a:t> </a:t>
            </a:r>
            <a:r>
              <a:rPr sz="2200" spc="-30" dirty="0">
                <a:latin typeface="Arial"/>
                <a:cs typeface="Arial"/>
              </a:rPr>
              <a:t>its</a:t>
            </a:r>
            <a:r>
              <a:rPr sz="2200" spc="-130" dirty="0">
                <a:latin typeface="Arial"/>
                <a:cs typeface="Arial"/>
              </a:rPr>
              <a:t> </a:t>
            </a:r>
            <a:r>
              <a:rPr sz="2200" spc="-55" dirty="0">
                <a:latin typeface="Arial"/>
                <a:cs typeface="Arial"/>
              </a:rPr>
              <a:t>destination,  </a:t>
            </a:r>
            <a:r>
              <a:rPr sz="2200" spc="-60" dirty="0">
                <a:latin typeface="Arial"/>
                <a:cs typeface="Arial"/>
              </a:rPr>
              <a:t>which </a:t>
            </a:r>
            <a:r>
              <a:rPr sz="2200" spc="-114" dirty="0">
                <a:latin typeface="Arial"/>
                <a:cs typeface="Arial"/>
              </a:rPr>
              <a:t>is </a:t>
            </a:r>
            <a:r>
              <a:rPr sz="2200" spc="-105" dirty="0">
                <a:latin typeface="Arial"/>
                <a:cs typeface="Arial"/>
              </a:rPr>
              <a:t>achieved </a:t>
            </a:r>
            <a:r>
              <a:rPr sz="2200" spc="-90" dirty="0">
                <a:latin typeface="Arial"/>
                <a:cs typeface="Arial"/>
              </a:rPr>
              <a:t>by </a:t>
            </a:r>
            <a:r>
              <a:rPr sz="2200" spc="-135" dirty="0">
                <a:latin typeface="Arial"/>
                <a:cs typeface="Arial"/>
              </a:rPr>
              <a:t>each </a:t>
            </a:r>
            <a:r>
              <a:rPr sz="2200" spc="-20" dirty="0">
                <a:latin typeface="Arial"/>
                <a:cs typeface="Arial"/>
              </a:rPr>
              <a:t>router </a:t>
            </a:r>
            <a:r>
              <a:rPr sz="2200" spc="-50" dirty="0">
                <a:latin typeface="Arial"/>
                <a:cs typeface="Arial"/>
              </a:rPr>
              <a:t>forwarding </a:t>
            </a:r>
            <a:r>
              <a:rPr sz="2200" spc="-20" dirty="0">
                <a:latin typeface="Arial"/>
                <a:cs typeface="Arial"/>
              </a:rPr>
              <a:t>the </a:t>
            </a:r>
            <a:r>
              <a:rPr sz="2200" spc="-100" dirty="0">
                <a:latin typeface="Arial"/>
                <a:cs typeface="Arial"/>
              </a:rPr>
              <a:t>datagram </a:t>
            </a:r>
            <a:r>
              <a:rPr sz="2200" spc="20" dirty="0">
                <a:latin typeface="Arial"/>
                <a:cs typeface="Arial"/>
              </a:rPr>
              <a:t>to </a:t>
            </a:r>
            <a:r>
              <a:rPr sz="2200" spc="-20" dirty="0">
                <a:latin typeface="Arial"/>
                <a:cs typeface="Arial"/>
              </a:rPr>
              <a:t>the  </a:t>
            </a:r>
            <a:r>
              <a:rPr sz="2200" spc="-60" dirty="0">
                <a:latin typeface="Arial"/>
                <a:cs typeface="Arial"/>
              </a:rPr>
              <a:t>next </a:t>
            </a:r>
            <a:r>
              <a:rPr sz="2200" spc="-20" dirty="0">
                <a:latin typeface="Arial"/>
                <a:cs typeface="Arial"/>
              </a:rPr>
              <a:t>router </a:t>
            </a:r>
            <a:r>
              <a:rPr sz="2200" spc="-25" dirty="0">
                <a:latin typeface="Arial"/>
                <a:cs typeface="Arial"/>
              </a:rPr>
              <a:t>in </a:t>
            </a:r>
            <a:r>
              <a:rPr sz="2200" spc="-30" dirty="0">
                <a:latin typeface="Arial"/>
                <a:cs typeface="Arial"/>
              </a:rPr>
              <a:t>its</a:t>
            </a:r>
            <a:r>
              <a:rPr sz="2200" spc="-434" dirty="0">
                <a:latin typeface="Arial"/>
                <a:cs typeface="Arial"/>
              </a:rPr>
              <a:t> </a:t>
            </a:r>
            <a:r>
              <a:rPr sz="2200" spc="-55" dirty="0">
                <a:latin typeface="Arial"/>
                <a:cs typeface="Arial"/>
              </a:rPr>
              <a:t>path.</a:t>
            </a:r>
            <a:endParaRPr sz="2200" dirty="0">
              <a:latin typeface="Arial"/>
              <a:cs typeface="Arial"/>
            </a:endParaRPr>
          </a:p>
          <a:p>
            <a:pPr marL="356870" marR="19050" indent="-344805">
              <a:lnSpc>
                <a:spcPct val="90100"/>
              </a:lnSpc>
              <a:spcBef>
                <a:spcPts val="525"/>
              </a:spcBef>
              <a:buFont typeface="Wingdings"/>
              <a:buChar char=""/>
              <a:tabLst>
                <a:tab pos="357505" algn="l"/>
              </a:tabLst>
            </a:pPr>
            <a:r>
              <a:rPr sz="2200" spc="-195" dirty="0">
                <a:solidFill>
                  <a:srgbClr val="FF0000"/>
                </a:solidFill>
                <a:latin typeface="Arial"/>
                <a:cs typeface="Arial"/>
              </a:rPr>
              <a:t>IP </a:t>
            </a:r>
            <a:r>
              <a:rPr sz="2200" spc="-110" dirty="0">
                <a:solidFill>
                  <a:srgbClr val="FF0000"/>
                </a:solidFill>
                <a:latin typeface="Arial"/>
                <a:cs typeface="Arial"/>
              </a:rPr>
              <a:t>is </a:t>
            </a:r>
            <a:r>
              <a:rPr sz="2200" spc="-170" dirty="0">
                <a:solidFill>
                  <a:srgbClr val="FF0000"/>
                </a:solidFill>
                <a:latin typeface="Arial"/>
                <a:cs typeface="Arial"/>
              </a:rPr>
              <a:t>a </a:t>
            </a:r>
            <a:r>
              <a:rPr sz="2200" spc="-90" dirty="0">
                <a:solidFill>
                  <a:srgbClr val="FF0000"/>
                </a:solidFill>
                <a:latin typeface="Arial"/>
                <a:cs typeface="Arial"/>
              </a:rPr>
              <a:t>connectionless </a:t>
            </a:r>
            <a:r>
              <a:rPr sz="2200" spc="-35" dirty="0">
                <a:solidFill>
                  <a:srgbClr val="FF0000"/>
                </a:solidFill>
                <a:latin typeface="Arial"/>
                <a:cs typeface="Arial"/>
              </a:rPr>
              <a:t>protocol </a:t>
            </a:r>
            <a:r>
              <a:rPr sz="2200" spc="-5" dirty="0">
                <a:latin typeface="Arial"/>
                <a:cs typeface="Arial"/>
              </a:rPr>
              <a:t>that </a:t>
            </a:r>
            <a:r>
              <a:rPr sz="2200" spc="-80" dirty="0">
                <a:latin typeface="Arial"/>
                <a:cs typeface="Arial"/>
              </a:rPr>
              <a:t>provides </a:t>
            </a:r>
            <a:r>
              <a:rPr sz="2200" spc="-70" dirty="0">
                <a:latin typeface="Arial"/>
                <a:cs typeface="Arial"/>
              </a:rPr>
              <a:t>no </a:t>
            </a:r>
            <a:r>
              <a:rPr sz="2200" dirty="0">
                <a:latin typeface="Arial"/>
                <a:cs typeface="Arial"/>
              </a:rPr>
              <a:t>flow </a:t>
            </a:r>
            <a:r>
              <a:rPr sz="2200" spc="-40" dirty="0">
                <a:latin typeface="Arial"/>
                <a:cs typeface="Arial"/>
              </a:rPr>
              <a:t>control, </a:t>
            </a:r>
            <a:r>
              <a:rPr sz="2200" spc="-70" dirty="0">
                <a:latin typeface="Arial"/>
                <a:cs typeface="Arial"/>
              </a:rPr>
              <a:t>no </a:t>
            </a:r>
            <a:r>
              <a:rPr sz="2200" spc="-20" dirty="0">
                <a:latin typeface="Arial"/>
                <a:cs typeface="Arial"/>
              </a:rPr>
              <a:t>error  </a:t>
            </a:r>
            <a:r>
              <a:rPr sz="2200" spc="-40" dirty="0">
                <a:latin typeface="Arial"/>
                <a:cs typeface="Arial"/>
              </a:rPr>
              <a:t>control, </a:t>
            </a:r>
            <a:r>
              <a:rPr sz="2200" spc="-105" dirty="0">
                <a:latin typeface="Arial"/>
                <a:cs typeface="Arial"/>
              </a:rPr>
              <a:t>and </a:t>
            </a:r>
            <a:r>
              <a:rPr sz="2200" spc="-65" dirty="0">
                <a:latin typeface="Arial"/>
                <a:cs typeface="Arial"/>
              </a:rPr>
              <a:t>no </a:t>
            </a:r>
            <a:r>
              <a:rPr sz="2200" spc="-90" dirty="0">
                <a:latin typeface="Arial"/>
                <a:cs typeface="Arial"/>
              </a:rPr>
              <a:t>congestion </a:t>
            </a:r>
            <a:r>
              <a:rPr sz="2200" spc="-35" dirty="0">
                <a:latin typeface="Arial"/>
                <a:cs typeface="Arial"/>
              </a:rPr>
              <a:t>control </a:t>
            </a:r>
            <a:r>
              <a:rPr sz="2200" spc="-110" dirty="0">
                <a:latin typeface="Arial"/>
                <a:cs typeface="Arial"/>
              </a:rPr>
              <a:t>services. </a:t>
            </a:r>
            <a:r>
              <a:rPr sz="2200" spc="-145" dirty="0">
                <a:latin typeface="Arial"/>
                <a:cs typeface="Arial"/>
              </a:rPr>
              <a:t>This </a:t>
            </a:r>
            <a:r>
              <a:rPr sz="2200" spc="-135" dirty="0">
                <a:latin typeface="Arial"/>
                <a:cs typeface="Arial"/>
              </a:rPr>
              <a:t>means </a:t>
            </a:r>
            <a:r>
              <a:rPr sz="2200" spc="-5" dirty="0">
                <a:latin typeface="Arial"/>
                <a:cs typeface="Arial"/>
              </a:rPr>
              <a:t>that </a:t>
            </a:r>
            <a:r>
              <a:rPr sz="2200" spc="40" dirty="0">
                <a:latin typeface="Arial"/>
                <a:cs typeface="Arial"/>
              </a:rPr>
              <a:t>if </a:t>
            </a:r>
            <a:r>
              <a:rPr sz="2200" spc="-135" dirty="0">
                <a:latin typeface="Arial"/>
                <a:cs typeface="Arial"/>
              </a:rPr>
              <a:t>any </a:t>
            </a:r>
            <a:r>
              <a:rPr sz="2200" spc="5" dirty="0">
                <a:latin typeface="Arial"/>
                <a:cs typeface="Arial"/>
              </a:rPr>
              <a:t>of  </a:t>
            </a:r>
            <a:r>
              <a:rPr sz="2200" spc="-110" dirty="0">
                <a:latin typeface="Arial"/>
                <a:cs typeface="Arial"/>
              </a:rPr>
              <a:t>theses</a:t>
            </a:r>
            <a:r>
              <a:rPr sz="2200" spc="-155" dirty="0">
                <a:latin typeface="Arial"/>
                <a:cs typeface="Arial"/>
              </a:rPr>
              <a:t> </a:t>
            </a:r>
            <a:r>
              <a:rPr sz="2200" spc="-120" dirty="0">
                <a:latin typeface="Arial"/>
                <a:cs typeface="Arial"/>
              </a:rPr>
              <a:t>services</a:t>
            </a:r>
            <a:r>
              <a:rPr sz="2200" spc="-150" dirty="0">
                <a:latin typeface="Arial"/>
                <a:cs typeface="Arial"/>
              </a:rPr>
              <a:t> </a:t>
            </a:r>
            <a:r>
              <a:rPr sz="2200" spc="-110" dirty="0">
                <a:latin typeface="Arial"/>
                <a:cs typeface="Arial"/>
              </a:rPr>
              <a:t>is</a:t>
            </a:r>
            <a:r>
              <a:rPr sz="2200" spc="-130" dirty="0">
                <a:latin typeface="Arial"/>
                <a:cs typeface="Arial"/>
              </a:rPr>
              <a:t> </a:t>
            </a:r>
            <a:r>
              <a:rPr sz="2200" spc="-55" dirty="0">
                <a:latin typeface="Arial"/>
                <a:cs typeface="Arial"/>
              </a:rPr>
              <a:t>required</a:t>
            </a:r>
            <a:r>
              <a:rPr sz="2200" spc="-160" dirty="0">
                <a:latin typeface="Arial"/>
                <a:cs typeface="Arial"/>
              </a:rPr>
              <a:t> </a:t>
            </a:r>
            <a:r>
              <a:rPr sz="2200" dirty="0">
                <a:latin typeface="Arial"/>
                <a:cs typeface="Arial"/>
              </a:rPr>
              <a:t>for</a:t>
            </a:r>
            <a:r>
              <a:rPr sz="2200" spc="-110" dirty="0">
                <a:latin typeface="Arial"/>
                <a:cs typeface="Arial"/>
              </a:rPr>
              <a:t> </a:t>
            </a:r>
            <a:r>
              <a:rPr sz="2200" spc="-114" dirty="0">
                <a:latin typeface="Arial"/>
                <a:cs typeface="Arial"/>
              </a:rPr>
              <a:t>an</a:t>
            </a:r>
            <a:r>
              <a:rPr sz="2200" spc="-140" dirty="0">
                <a:latin typeface="Arial"/>
                <a:cs typeface="Arial"/>
              </a:rPr>
              <a:t> </a:t>
            </a:r>
            <a:r>
              <a:rPr sz="2200" spc="-60" dirty="0">
                <a:latin typeface="Arial"/>
                <a:cs typeface="Arial"/>
              </a:rPr>
              <a:t>application,</a:t>
            </a:r>
            <a:r>
              <a:rPr sz="2200" spc="-150" dirty="0">
                <a:latin typeface="Arial"/>
                <a:cs typeface="Arial"/>
              </a:rPr>
              <a:t> </a:t>
            </a:r>
            <a:r>
              <a:rPr sz="2200" spc="-20" dirty="0">
                <a:latin typeface="Arial"/>
                <a:cs typeface="Arial"/>
              </a:rPr>
              <a:t>the</a:t>
            </a:r>
            <a:r>
              <a:rPr sz="2200" spc="-130" dirty="0">
                <a:latin typeface="Arial"/>
                <a:cs typeface="Arial"/>
              </a:rPr>
              <a:t> </a:t>
            </a:r>
            <a:r>
              <a:rPr sz="2200" spc="-60" dirty="0">
                <a:latin typeface="Arial"/>
                <a:cs typeface="Arial"/>
              </a:rPr>
              <a:t>application</a:t>
            </a:r>
            <a:r>
              <a:rPr sz="2200" spc="-160" dirty="0">
                <a:latin typeface="Arial"/>
                <a:cs typeface="Arial"/>
              </a:rPr>
              <a:t> </a:t>
            </a:r>
            <a:r>
              <a:rPr sz="2200" spc="-85" dirty="0">
                <a:latin typeface="Arial"/>
                <a:cs typeface="Arial"/>
              </a:rPr>
              <a:t>should</a:t>
            </a:r>
            <a:r>
              <a:rPr sz="2200" spc="-170" dirty="0">
                <a:latin typeface="Arial"/>
                <a:cs typeface="Arial"/>
              </a:rPr>
              <a:t> </a:t>
            </a:r>
            <a:r>
              <a:rPr sz="2200" spc="-55" dirty="0">
                <a:latin typeface="Arial"/>
                <a:cs typeface="Arial"/>
              </a:rPr>
              <a:t>rely  only </a:t>
            </a:r>
            <a:r>
              <a:rPr sz="2200" spc="-60" dirty="0">
                <a:latin typeface="Arial"/>
                <a:cs typeface="Arial"/>
              </a:rPr>
              <a:t>on </a:t>
            </a:r>
            <a:r>
              <a:rPr sz="2200" spc="-20" dirty="0">
                <a:latin typeface="Arial"/>
                <a:cs typeface="Arial"/>
              </a:rPr>
              <a:t>the </a:t>
            </a:r>
            <a:r>
              <a:rPr sz="2200" spc="-55" dirty="0">
                <a:latin typeface="Arial"/>
                <a:cs typeface="Arial"/>
              </a:rPr>
              <a:t>transport-layer</a:t>
            </a:r>
            <a:r>
              <a:rPr sz="2200" spc="-484" dirty="0">
                <a:latin typeface="Arial"/>
                <a:cs typeface="Arial"/>
              </a:rPr>
              <a:t> </a:t>
            </a:r>
            <a:r>
              <a:rPr sz="2200" spc="-40" dirty="0">
                <a:latin typeface="Arial"/>
                <a:cs typeface="Arial"/>
              </a:rPr>
              <a:t>protocol.</a:t>
            </a:r>
            <a:endParaRPr sz="2200" dirty="0">
              <a:latin typeface="Arial"/>
              <a:cs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07340" y="232350"/>
            <a:ext cx="8459470" cy="6097270"/>
          </a:xfrm>
          <a:prstGeom prst="rect">
            <a:avLst/>
          </a:prstGeom>
        </p:spPr>
        <p:txBody>
          <a:bodyPr vert="horz" wrap="square" lIns="0" tIns="31114" rIns="0" bIns="0" rtlCol="0">
            <a:spAutoFit/>
          </a:bodyPr>
          <a:lstStyle/>
          <a:p>
            <a:pPr marL="356870" indent="-344805">
              <a:lnSpc>
                <a:spcPct val="100000"/>
              </a:lnSpc>
              <a:spcBef>
                <a:spcPts val="244"/>
              </a:spcBef>
              <a:buFont typeface="Wingdings"/>
              <a:buChar char=""/>
              <a:tabLst>
                <a:tab pos="357505" algn="l"/>
                <a:tab pos="915035" algn="l"/>
                <a:tab pos="1993900" algn="l"/>
                <a:tab pos="2680335" algn="l"/>
                <a:tab pos="3265804" algn="l"/>
                <a:tab pos="4332605" algn="l"/>
                <a:tab pos="5268595" algn="l"/>
                <a:tab pos="6848475" algn="l"/>
                <a:tab pos="7406005" algn="l"/>
              </a:tabLst>
            </a:pPr>
            <a:r>
              <a:rPr sz="2200" spc="-155" dirty="0">
                <a:latin typeface="Arial"/>
                <a:cs typeface="Arial"/>
              </a:rPr>
              <a:t>The	</a:t>
            </a:r>
            <a:r>
              <a:rPr sz="2200" spc="-40" dirty="0">
                <a:latin typeface="Arial"/>
                <a:cs typeface="Arial"/>
              </a:rPr>
              <a:t>network	</a:t>
            </a:r>
            <a:r>
              <a:rPr sz="2200" spc="-90" dirty="0">
                <a:latin typeface="Arial"/>
                <a:cs typeface="Arial"/>
              </a:rPr>
              <a:t>layer	</a:t>
            </a:r>
            <a:r>
              <a:rPr sz="2200" spc="-120" dirty="0">
                <a:latin typeface="Arial"/>
                <a:cs typeface="Arial"/>
              </a:rPr>
              <a:t>also	</a:t>
            </a:r>
            <a:r>
              <a:rPr sz="2200" spc="-95" dirty="0">
                <a:latin typeface="Arial"/>
                <a:cs typeface="Arial"/>
              </a:rPr>
              <a:t>includes	</a:t>
            </a:r>
            <a:r>
              <a:rPr sz="2200" spc="-100" dirty="0">
                <a:latin typeface="Arial"/>
                <a:cs typeface="Arial"/>
              </a:rPr>
              <a:t>unicast	</a:t>
            </a:r>
            <a:r>
              <a:rPr sz="2200" spc="-65" dirty="0">
                <a:latin typeface="Arial"/>
                <a:cs typeface="Arial"/>
              </a:rPr>
              <a:t>(one-to-one)	</a:t>
            </a:r>
            <a:r>
              <a:rPr sz="2200" spc="-105" dirty="0">
                <a:latin typeface="Arial"/>
                <a:cs typeface="Arial"/>
              </a:rPr>
              <a:t>and	</a:t>
            </a:r>
            <a:r>
              <a:rPr sz="2200" spc="-60" dirty="0">
                <a:latin typeface="Arial"/>
                <a:cs typeface="Arial"/>
              </a:rPr>
              <a:t>multicast</a:t>
            </a:r>
            <a:endParaRPr sz="2200">
              <a:latin typeface="Arial"/>
              <a:cs typeface="Arial"/>
            </a:endParaRPr>
          </a:p>
          <a:p>
            <a:pPr marL="356870">
              <a:lnSpc>
                <a:spcPct val="100000"/>
              </a:lnSpc>
              <a:spcBef>
                <a:spcPts val="140"/>
              </a:spcBef>
            </a:pPr>
            <a:r>
              <a:rPr sz="2200" spc="-70" dirty="0">
                <a:latin typeface="Arial"/>
                <a:cs typeface="Arial"/>
              </a:rPr>
              <a:t>(one-to-many) </a:t>
            </a:r>
            <a:r>
              <a:rPr sz="2200" spc="-35" dirty="0">
                <a:latin typeface="Arial"/>
                <a:cs typeface="Arial"/>
              </a:rPr>
              <a:t>routing</a:t>
            </a:r>
            <a:r>
              <a:rPr sz="2200" spc="-295" dirty="0">
                <a:latin typeface="Arial"/>
                <a:cs typeface="Arial"/>
              </a:rPr>
              <a:t> </a:t>
            </a:r>
            <a:r>
              <a:rPr sz="2200" spc="-60" dirty="0">
                <a:latin typeface="Arial"/>
                <a:cs typeface="Arial"/>
              </a:rPr>
              <a:t>protocols.</a:t>
            </a:r>
            <a:endParaRPr sz="2200">
              <a:latin typeface="Arial"/>
              <a:cs typeface="Arial"/>
            </a:endParaRPr>
          </a:p>
          <a:p>
            <a:pPr marL="356870" indent="-344805">
              <a:lnSpc>
                <a:spcPct val="100000"/>
              </a:lnSpc>
              <a:spcBef>
                <a:spcPts val="700"/>
              </a:spcBef>
              <a:buFont typeface="Wingdings"/>
              <a:buChar char=""/>
              <a:tabLst>
                <a:tab pos="357505" algn="l"/>
              </a:tabLst>
            </a:pPr>
            <a:r>
              <a:rPr sz="2200" spc="-190" dirty="0">
                <a:latin typeface="Arial"/>
                <a:cs typeface="Arial"/>
              </a:rPr>
              <a:t>A</a:t>
            </a:r>
            <a:r>
              <a:rPr sz="2200" spc="-110" dirty="0">
                <a:latin typeface="Arial"/>
                <a:cs typeface="Arial"/>
              </a:rPr>
              <a:t> </a:t>
            </a:r>
            <a:r>
              <a:rPr sz="2200" spc="-40" dirty="0">
                <a:latin typeface="Arial"/>
                <a:cs typeface="Arial"/>
              </a:rPr>
              <a:t>routing</a:t>
            </a:r>
            <a:r>
              <a:rPr sz="2200" spc="-110" dirty="0">
                <a:latin typeface="Arial"/>
                <a:cs typeface="Arial"/>
              </a:rPr>
              <a:t> </a:t>
            </a:r>
            <a:r>
              <a:rPr sz="2200" spc="-45" dirty="0">
                <a:latin typeface="Arial"/>
                <a:cs typeface="Arial"/>
              </a:rPr>
              <a:t>protocol</a:t>
            </a:r>
            <a:r>
              <a:rPr sz="2200" spc="-105" dirty="0">
                <a:latin typeface="Arial"/>
                <a:cs typeface="Arial"/>
              </a:rPr>
              <a:t> </a:t>
            </a:r>
            <a:r>
              <a:rPr sz="2200" spc="-130" dirty="0">
                <a:latin typeface="Arial"/>
                <a:cs typeface="Arial"/>
              </a:rPr>
              <a:t>does</a:t>
            </a:r>
            <a:r>
              <a:rPr sz="2200" spc="-95" dirty="0">
                <a:latin typeface="Arial"/>
                <a:cs typeface="Arial"/>
              </a:rPr>
              <a:t> </a:t>
            </a:r>
            <a:r>
              <a:rPr sz="2200" spc="-10" dirty="0">
                <a:latin typeface="Arial"/>
                <a:cs typeface="Arial"/>
              </a:rPr>
              <a:t>not</a:t>
            </a:r>
            <a:r>
              <a:rPr sz="2200" spc="-100" dirty="0">
                <a:latin typeface="Arial"/>
                <a:cs typeface="Arial"/>
              </a:rPr>
              <a:t> </a:t>
            </a:r>
            <a:r>
              <a:rPr sz="2200" spc="-90" dirty="0">
                <a:latin typeface="Arial"/>
                <a:cs typeface="Arial"/>
              </a:rPr>
              <a:t>take</a:t>
            </a:r>
            <a:r>
              <a:rPr sz="2200" spc="-100" dirty="0">
                <a:latin typeface="Arial"/>
                <a:cs typeface="Arial"/>
              </a:rPr>
              <a:t> </a:t>
            </a:r>
            <a:r>
              <a:rPr sz="2200" spc="-25" dirty="0">
                <a:latin typeface="Arial"/>
                <a:cs typeface="Arial"/>
              </a:rPr>
              <a:t>part</a:t>
            </a:r>
            <a:r>
              <a:rPr sz="2200" spc="-105" dirty="0">
                <a:latin typeface="Arial"/>
                <a:cs typeface="Arial"/>
              </a:rPr>
              <a:t> </a:t>
            </a:r>
            <a:r>
              <a:rPr sz="2200" spc="-25" dirty="0">
                <a:latin typeface="Arial"/>
                <a:cs typeface="Arial"/>
              </a:rPr>
              <a:t>in</a:t>
            </a:r>
            <a:r>
              <a:rPr sz="2200" spc="-110" dirty="0">
                <a:latin typeface="Arial"/>
                <a:cs typeface="Arial"/>
              </a:rPr>
              <a:t> </a:t>
            </a:r>
            <a:r>
              <a:rPr sz="2200" spc="-10" dirty="0">
                <a:latin typeface="Arial"/>
                <a:cs typeface="Arial"/>
              </a:rPr>
              <a:t>but</a:t>
            </a:r>
            <a:r>
              <a:rPr sz="2200" spc="-100" dirty="0">
                <a:latin typeface="Arial"/>
                <a:cs typeface="Arial"/>
              </a:rPr>
              <a:t> </a:t>
            </a:r>
            <a:r>
              <a:rPr sz="2200" spc="70" dirty="0">
                <a:latin typeface="Arial"/>
                <a:cs typeface="Arial"/>
              </a:rPr>
              <a:t>it</a:t>
            </a:r>
            <a:r>
              <a:rPr sz="2200" spc="-100" dirty="0">
                <a:latin typeface="Arial"/>
                <a:cs typeface="Arial"/>
              </a:rPr>
              <a:t> </a:t>
            </a:r>
            <a:r>
              <a:rPr sz="2200" spc="-114" dirty="0">
                <a:latin typeface="Arial"/>
                <a:cs typeface="Arial"/>
              </a:rPr>
              <a:t>creates</a:t>
            </a:r>
            <a:r>
              <a:rPr sz="2200" spc="-100" dirty="0">
                <a:latin typeface="Arial"/>
                <a:cs typeface="Arial"/>
              </a:rPr>
              <a:t> </a:t>
            </a:r>
            <a:r>
              <a:rPr sz="2200" spc="-55" dirty="0">
                <a:latin typeface="Arial"/>
                <a:cs typeface="Arial"/>
              </a:rPr>
              <a:t>forwarding</a:t>
            </a:r>
            <a:r>
              <a:rPr sz="2200" spc="-100" dirty="0">
                <a:latin typeface="Arial"/>
                <a:cs typeface="Arial"/>
              </a:rPr>
              <a:t> </a:t>
            </a:r>
            <a:r>
              <a:rPr sz="2200" spc="-85" dirty="0">
                <a:latin typeface="Arial"/>
                <a:cs typeface="Arial"/>
              </a:rPr>
              <a:t>tables</a:t>
            </a:r>
            <a:endParaRPr sz="2200">
              <a:latin typeface="Arial"/>
              <a:cs typeface="Arial"/>
            </a:endParaRPr>
          </a:p>
          <a:p>
            <a:pPr marL="356870">
              <a:lnSpc>
                <a:spcPct val="100000"/>
              </a:lnSpc>
              <a:spcBef>
                <a:spcPts val="170"/>
              </a:spcBef>
            </a:pPr>
            <a:r>
              <a:rPr sz="2200" dirty="0">
                <a:latin typeface="Arial"/>
                <a:cs typeface="Arial"/>
              </a:rPr>
              <a:t>for</a:t>
            </a:r>
            <a:r>
              <a:rPr sz="2200" spc="-160" dirty="0">
                <a:latin typeface="Arial"/>
                <a:cs typeface="Arial"/>
              </a:rPr>
              <a:t> </a:t>
            </a:r>
            <a:r>
              <a:rPr sz="2200" spc="-55" dirty="0">
                <a:latin typeface="Arial"/>
                <a:cs typeface="Arial"/>
              </a:rPr>
              <a:t>routers</a:t>
            </a:r>
            <a:r>
              <a:rPr sz="2200" spc="-155" dirty="0">
                <a:latin typeface="Arial"/>
                <a:cs typeface="Arial"/>
              </a:rPr>
              <a:t> </a:t>
            </a:r>
            <a:r>
              <a:rPr sz="2200" spc="20" dirty="0">
                <a:latin typeface="Arial"/>
                <a:cs typeface="Arial"/>
              </a:rPr>
              <a:t>to</a:t>
            </a:r>
            <a:r>
              <a:rPr sz="2200" spc="-100" dirty="0">
                <a:latin typeface="Arial"/>
                <a:cs typeface="Arial"/>
              </a:rPr>
              <a:t> </a:t>
            </a:r>
            <a:r>
              <a:rPr sz="2200" spc="-65" dirty="0">
                <a:latin typeface="Arial"/>
                <a:cs typeface="Arial"/>
              </a:rPr>
              <a:t>help</a:t>
            </a:r>
            <a:r>
              <a:rPr sz="2200" spc="-140" dirty="0">
                <a:latin typeface="Arial"/>
                <a:cs typeface="Arial"/>
              </a:rPr>
              <a:t> </a:t>
            </a:r>
            <a:r>
              <a:rPr sz="2200" spc="-35" dirty="0">
                <a:latin typeface="Arial"/>
                <a:cs typeface="Arial"/>
              </a:rPr>
              <a:t>them</a:t>
            </a:r>
            <a:r>
              <a:rPr sz="2200" spc="-114" dirty="0">
                <a:latin typeface="Arial"/>
                <a:cs typeface="Arial"/>
              </a:rPr>
              <a:t> </a:t>
            </a:r>
            <a:r>
              <a:rPr sz="2200" spc="-30" dirty="0">
                <a:latin typeface="Arial"/>
                <a:cs typeface="Arial"/>
              </a:rPr>
              <a:t>in</a:t>
            </a:r>
            <a:r>
              <a:rPr sz="2200" spc="-140" dirty="0">
                <a:latin typeface="Arial"/>
                <a:cs typeface="Arial"/>
              </a:rPr>
              <a:t> </a:t>
            </a:r>
            <a:r>
              <a:rPr sz="2200" spc="-20" dirty="0">
                <a:latin typeface="Arial"/>
                <a:cs typeface="Arial"/>
              </a:rPr>
              <a:t>the</a:t>
            </a:r>
            <a:r>
              <a:rPr sz="2200" spc="-110" dirty="0">
                <a:latin typeface="Arial"/>
                <a:cs typeface="Arial"/>
              </a:rPr>
              <a:t> </a:t>
            </a:r>
            <a:r>
              <a:rPr sz="2200" spc="-35" dirty="0">
                <a:latin typeface="Arial"/>
                <a:cs typeface="Arial"/>
              </a:rPr>
              <a:t>routing</a:t>
            </a:r>
            <a:r>
              <a:rPr sz="2200" spc="-160" dirty="0">
                <a:latin typeface="Arial"/>
                <a:cs typeface="Arial"/>
              </a:rPr>
              <a:t> </a:t>
            </a:r>
            <a:r>
              <a:rPr sz="2200" spc="-120" dirty="0">
                <a:latin typeface="Arial"/>
                <a:cs typeface="Arial"/>
              </a:rPr>
              <a:t>process.</a:t>
            </a:r>
            <a:endParaRPr sz="2200">
              <a:latin typeface="Arial"/>
              <a:cs typeface="Arial"/>
            </a:endParaRPr>
          </a:p>
          <a:p>
            <a:pPr marL="356870" indent="-344805">
              <a:lnSpc>
                <a:spcPct val="100000"/>
              </a:lnSpc>
              <a:spcBef>
                <a:spcPts val="675"/>
              </a:spcBef>
              <a:buFont typeface="Wingdings"/>
              <a:buChar char=""/>
              <a:tabLst>
                <a:tab pos="357505" algn="l"/>
              </a:tabLst>
            </a:pPr>
            <a:r>
              <a:rPr sz="2200" spc="-160" dirty="0">
                <a:latin typeface="Arial"/>
                <a:cs typeface="Arial"/>
              </a:rPr>
              <a:t>The </a:t>
            </a:r>
            <a:r>
              <a:rPr sz="2200" spc="-40" dirty="0">
                <a:latin typeface="Arial"/>
                <a:cs typeface="Arial"/>
              </a:rPr>
              <a:t>network </a:t>
            </a:r>
            <a:r>
              <a:rPr sz="2200" spc="-90" dirty="0">
                <a:latin typeface="Arial"/>
                <a:cs typeface="Arial"/>
              </a:rPr>
              <a:t>layer </a:t>
            </a:r>
            <a:r>
              <a:rPr sz="2200" spc="-120" dirty="0">
                <a:latin typeface="Arial"/>
                <a:cs typeface="Arial"/>
              </a:rPr>
              <a:t>also </a:t>
            </a:r>
            <a:r>
              <a:rPr sz="2200" spc="-170" dirty="0">
                <a:latin typeface="Arial"/>
                <a:cs typeface="Arial"/>
              </a:rPr>
              <a:t>has </a:t>
            </a:r>
            <a:r>
              <a:rPr sz="2200" spc="-125" dirty="0">
                <a:latin typeface="Arial"/>
                <a:cs typeface="Arial"/>
              </a:rPr>
              <a:t>some </a:t>
            </a:r>
            <a:r>
              <a:rPr sz="2200" spc="-70" dirty="0">
                <a:latin typeface="Arial"/>
                <a:cs typeface="Arial"/>
              </a:rPr>
              <a:t>auxiliary protocols </a:t>
            </a:r>
            <a:r>
              <a:rPr sz="2200" spc="-10" dirty="0">
                <a:latin typeface="Arial"/>
                <a:cs typeface="Arial"/>
              </a:rPr>
              <a:t>that </a:t>
            </a:r>
            <a:r>
              <a:rPr sz="2200" spc="-70" dirty="0">
                <a:latin typeface="Arial"/>
                <a:cs typeface="Arial"/>
              </a:rPr>
              <a:t>help </a:t>
            </a:r>
            <a:r>
              <a:rPr sz="2200" spc="-210" dirty="0">
                <a:latin typeface="Arial"/>
                <a:cs typeface="Arial"/>
              </a:rPr>
              <a:t>IP </a:t>
            </a:r>
            <a:r>
              <a:rPr sz="2200" spc="-40" dirty="0">
                <a:latin typeface="Arial"/>
                <a:cs typeface="Arial"/>
              </a:rPr>
              <a:t>in</a:t>
            </a:r>
            <a:r>
              <a:rPr sz="2200" spc="-175" dirty="0">
                <a:latin typeface="Arial"/>
                <a:cs typeface="Arial"/>
              </a:rPr>
              <a:t> </a:t>
            </a:r>
            <a:r>
              <a:rPr sz="2200" spc="-40" dirty="0">
                <a:latin typeface="Arial"/>
                <a:cs typeface="Arial"/>
              </a:rPr>
              <a:t>its</a:t>
            </a:r>
            <a:endParaRPr sz="2200">
              <a:latin typeface="Arial"/>
              <a:cs typeface="Arial"/>
            </a:endParaRPr>
          </a:p>
          <a:p>
            <a:pPr marL="356870">
              <a:lnSpc>
                <a:spcPct val="100000"/>
              </a:lnSpc>
              <a:spcBef>
                <a:spcPts val="170"/>
              </a:spcBef>
            </a:pPr>
            <a:r>
              <a:rPr sz="2200" spc="-60" dirty="0">
                <a:latin typeface="Arial"/>
                <a:cs typeface="Arial"/>
              </a:rPr>
              <a:t>delivery </a:t>
            </a:r>
            <a:r>
              <a:rPr sz="2200" spc="-105" dirty="0">
                <a:latin typeface="Arial"/>
                <a:cs typeface="Arial"/>
              </a:rPr>
              <a:t>and </a:t>
            </a:r>
            <a:r>
              <a:rPr sz="2200" spc="-35" dirty="0">
                <a:latin typeface="Arial"/>
                <a:cs typeface="Arial"/>
              </a:rPr>
              <a:t>routing</a:t>
            </a:r>
            <a:r>
              <a:rPr sz="2200" spc="-295" dirty="0">
                <a:latin typeface="Arial"/>
                <a:cs typeface="Arial"/>
              </a:rPr>
              <a:t> </a:t>
            </a:r>
            <a:r>
              <a:rPr sz="2200" spc="-120" dirty="0">
                <a:latin typeface="Arial"/>
                <a:cs typeface="Arial"/>
              </a:rPr>
              <a:t>tasks.</a:t>
            </a:r>
            <a:endParaRPr sz="2200">
              <a:latin typeface="Arial"/>
              <a:cs typeface="Arial"/>
            </a:endParaRPr>
          </a:p>
          <a:p>
            <a:pPr marL="704850" lvl="1" indent="-287655">
              <a:lnSpc>
                <a:spcPct val="100000"/>
              </a:lnSpc>
              <a:spcBef>
                <a:spcPts val="695"/>
              </a:spcBef>
              <a:buChar char="•"/>
              <a:tabLst>
                <a:tab pos="704215" algn="l"/>
                <a:tab pos="705485" algn="l"/>
              </a:tabLst>
            </a:pPr>
            <a:r>
              <a:rPr sz="2200" spc="-160" dirty="0">
                <a:latin typeface="Arial"/>
                <a:cs typeface="Arial"/>
              </a:rPr>
              <a:t>The </a:t>
            </a:r>
            <a:r>
              <a:rPr sz="2200" spc="-30" dirty="0">
                <a:latin typeface="Arial"/>
                <a:cs typeface="Arial"/>
              </a:rPr>
              <a:t>Internet </a:t>
            </a:r>
            <a:r>
              <a:rPr sz="2200" spc="-70" dirty="0">
                <a:latin typeface="Arial"/>
                <a:cs typeface="Arial"/>
              </a:rPr>
              <a:t>Control </a:t>
            </a:r>
            <a:r>
              <a:rPr sz="2200" spc="-150" dirty="0">
                <a:latin typeface="Arial"/>
                <a:cs typeface="Arial"/>
              </a:rPr>
              <a:t>Message </a:t>
            </a:r>
            <a:r>
              <a:rPr sz="2200" spc="-70" dirty="0">
                <a:latin typeface="Arial"/>
                <a:cs typeface="Arial"/>
              </a:rPr>
              <a:t>Protocol </a:t>
            </a:r>
            <a:r>
              <a:rPr sz="2200" spc="-135" dirty="0">
                <a:latin typeface="Arial"/>
                <a:cs typeface="Arial"/>
              </a:rPr>
              <a:t>(ICMP)- </a:t>
            </a:r>
            <a:r>
              <a:rPr sz="2200" spc="-100" dirty="0">
                <a:latin typeface="Arial"/>
                <a:cs typeface="Arial"/>
              </a:rPr>
              <a:t>helps </a:t>
            </a:r>
            <a:r>
              <a:rPr sz="2200" spc="-195" dirty="0">
                <a:latin typeface="Arial"/>
                <a:cs typeface="Arial"/>
              </a:rPr>
              <a:t>IP </a:t>
            </a:r>
            <a:r>
              <a:rPr sz="2200" spc="20" dirty="0">
                <a:latin typeface="Arial"/>
                <a:cs typeface="Arial"/>
              </a:rPr>
              <a:t>to</a:t>
            </a:r>
            <a:r>
              <a:rPr sz="2200" spc="-350" dirty="0">
                <a:latin typeface="Arial"/>
                <a:cs typeface="Arial"/>
              </a:rPr>
              <a:t> </a:t>
            </a:r>
            <a:r>
              <a:rPr sz="2200" spc="-15" dirty="0">
                <a:latin typeface="Arial"/>
                <a:cs typeface="Arial"/>
              </a:rPr>
              <a:t>report</a:t>
            </a:r>
            <a:endParaRPr sz="2200">
              <a:latin typeface="Arial"/>
              <a:cs typeface="Arial"/>
            </a:endParaRPr>
          </a:p>
          <a:p>
            <a:pPr marL="765810">
              <a:lnSpc>
                <a:spcPct val="100000"/>
              </a:lnSpc>
              <a:spcBef>
                <a:spcPts val="675"/>
              </a:spcBef>
            </a:pPr>
            <a:r>
              <a:rPr sz="2200" spc="-120" dirty="0">
                <a:latin typeface="Arial"/>
                <a:cs typeface="Arial"/>
              </a:rPr>
              <a:t>some </a:t>
            </a:r>
            <a:r>
              <a:rPr sz="2200" spc="-75" dirty="0">
                <a:latin typeface="Arial"/>
                <a:cs typeface="Arial"/>
              </a:rPr>
              <a:t>problems </a:t>
            </a:r>
            <a:r>
              <a:rPr sz="2200" spc="-65" dirty="0">
                <a:latin typeface="Arial"/>
                <a:cs typeface="Arial"/>
              </a:rPr>
              <a:t>when </a:t>
            </a:r>
            <a:r>
              <a:rPr sz="2200" spc="-35" dirty="0">
                <a:latin typeface="Arial"/>
                <a:cs typeface="Arial"/>
              </a:rPr>
              <a:t>routing </a:t>
            </a:r>
            <a:r>
              <a:rPr sz="2200" spc="-165" dirty="0">
                <a:latin typeface="Arial"/>
                <a:cs typeface="Arial"/>
              </a:rPr>
              <a:t>a</a:t>
            </a:r>
            <a:r>
              <a:rPr sz="2200" spc="-430" dirty="0">
                <a:latin typeface="Arial"/>
                <a:cs typeface="Arial"/>
              </a:rPr>
              <a:t> </a:t>
            </a:r>
            <a:r>
              <a:rPr sz="2200" spc="-95" dirty="0">
                <a:latin typeface="Arial"/>
                <a:cs typeface="Arial"/>
              </a:rPr>
              <a:t>packet.</a:t>
            </a:r>
            <a:endParaRPr sz="2200">
              <a:latin typeface="Arial"/>
              <a:cs typeface="Arial"/>
            </a:endParaRPr>
          </a:p>
          <a:p>
            <a:pPr marL="704850" lvl="1" indent="-287655">
              <a:lnSpc>
                <a:spcPct val="100000"/>
              </a:lnSpc>
              <a:spcBef>
                <a:spcPts val="695"/>
              </a:spcBef>
              <a:buChar char="•"/>
              <a:tabLst>
                <a:tab pos="704215" algn="l"/>
                <a:tab pos="705485" algn="l"/>
              </a:tabLst>
            </a:pPr>
            <a:r>
              <a:rPr sz="2200" spc="-160" dirty="0">
                <a:latin typeface="Arial"/>
                <a:cs typeface="Arial"/>
              </a:rPr>
              <a:t>The </a:t>
            </a:r>
            <a:r>
              <a:rPr sz="2200" spc="-30" dirty="0">
                <a:latin typeface="Arial"/>
                <a:cs typeface="Arial"/>
              </a:rPr>
              <a:t>Internet </a:t>
            </a:r>
            <a:r>
              <a:rPr sz="2200" spc="-100" dirty="0">
                <a:latin typeface="Arial"/>
                <a:cs typeface="Arial"/>
              </a:rPr>
              <a:t>Group </a:t>
            </a:r>
            <a:r>
              <a:rPr sz="2200" spc="-85" dirty="0">
                <a:latin typeface="Arial"/>
                <a:cs typeface="Arial"/>
              </a:rPr>
              <a:t>Management </a:t>
            </a:r>
            <a:r>
              <a:rPr sz="2200" spc="-70" dirty="0">
                <a:latin typeface="Arial"/>
                <a:cs typeface="Arial"/>
              </a:rPr>
              <a:t>Protocol </a:t>
            </a:r>
            <a:r>
              <a:rPr sz="2200" spc="-114" dirty="0">
                <a:latin typeface="Arial"/>
                <a:cs typeface="Arial"/>
              </a:rPr>
              <a:t>(IGMP)-helps</a:t>
            </a:r>
            <a:r>
              <a:rPr sz="2200" spc="-440" dirty="0">
                <a:latin typeface="Arial"/>
                <a:cs typeface="Arial"/>
              </a:rPr>
              <a:t> </a:t>
            </a:r>
            <a:r>
              <a:rPr sz="2200" spc="-195" dirty="0">
                <a:latin typeface="Arial"/>
                <a:cs typeface="Arial"/>
              </a:rPr>
              <a:t>IP </a:t>
            </a:r>
            <a:r>
              <a:rPr sz="2200" spc="-30" dirty="0">
                <a:latin typeface="Arial"/>
                <a:cs typeface="Arial"/>
              </a:rPr>
              <a:t>in</a:t>
            </a:r>
            <a:endParaRPr sz="2200">
              <a:latin typeface="Arial"/>
              <a:cs typeface="Arial"/>
            </a:endParaRPr>
          </a:p>
          <a:p>
            <a:pPr marL="765810">
              <a:lnSpc>
                <a:spcPct val="100000"/>
              </a:lnSpc>
              <a:spcBef>
                <a:spcPts val="700"/>
              </a:spcBef>
            </a:pPr>
            <a:r>
              <a:rPr sz="2200" spc="-55" dirty="0">
                <a:latin typeface="Arial"/>
                <a:cs typeface="Arial"/>
              </a:rPr>
              <a:t>multitasking.</a:t>
            </a:r>
            <a:endParaRPr sz="2200">
              <a:latin typeface="Arial"/>
              <a:cs typeface="Arial"/>
            </a:endParaRPr>
          </a:p>
          <a:p>
            <a:pPr marL="765810" marR="66040" lvl="1" indent="-347980">
              <a:lnSpc>
                <a:spcPts val="3340"/>
              </a:lnSpc>
              <a:spcBef>
                <a:spcPts val="200"/>
              </a:spcBef>
              <a:buChar char="•"/>
              <a:tabLst>
                <a:tab pos="704215" algn="l"/>
                <a:tab pos="705485" algn="l"/>
              </a:tabLst>
            </a:pPr>
            <a:r>
              <a:rPr sz="2200" spc="-160" dirty="0">
                <a:latin typeface="Arial"/>
                <a:cs typeface="Arial"/>
              </a:rPr>
              <a:t>The </a:t>
            </a:r>
            <a:r>
              <a:rPr sz="2200" spc="-110" dirty="0">
                <a:latin typeface="Arial"/>
                <a:cs typeface="Arial"/>
              </a:rPr>
              <a:t>Dynamic </a:t>
            </a:r>
            <a:r>
              <a:rPr sz="2200" spc="-105" dirty="0">
                <a:latin typeface="Arial"/>
                <a:cs typeface="Arial"/>
              </a:rPr>
              <a:t>Host </a:t>
            </a:r>
            <a:r>
              <a:rPr sz="2200" spc="-75" dirty="0">
                <a:latin typeface="Arial"/>
                <a:cs typeface="Arial"/>
              </a:rPr>
              <a:t>Configuration </a:t>
            </a:r>
            <a:r>
              <a:rPr sz="2200" spc="-70" dirty="0">
                <a:latin typeface="Arial"/>
                <a:cs typeface="Arial"/>
              </a:rPr>
              <a:t>Protocol </a:t>
            </a:r>
            <a:r>
              <a:rPr sz="2200" spc="-155" dirty="0">
                <a:latin typeface="Arial"/>
                <a:cs typeface="Arial"/>
              </a:rPr>
              <a:t>(DHCP)-helps </a:t>
            </a:r>
            <a:r>
              <a:rPr sz="2200" spc="-195" dirty="0">
                <a:latin typeface="Arial"/>
                <a:cs typeface="Arial"/>
              </a:rPr>
              <a:t>IP </a:t>
            </a:r>
            <a:r>
              <a:rPr sz="2200" spc="20" dirty="0">
                <a:latin typeface="Arial"/>
                <a:cs typeface="Arial"/>
              </a:rPr>
              <a:t>to </a:t>
            </a:r>
            <a:r>
              <a:rPr sz="2200" spc="-80" dirty="0">
                <a:latin typeface="Arial"/>
                <a:cs typeface="Arial"/>
              </a:rPr>
              <a:t>get</a:t>
            </a:r>
            <a:r>
              <a:rPr sz="2200" spc="-430" dirty="0">
                <a:latin typeface="Arial"/>
                <a:cs typeface="Arial"/>
              </a:rPr>
              <a:t> </a:t>
            </a:r>
            <a:r>
              <a:rPr sz="2200" spc="-20" dirty="0">
                <a:latin typeface="Arial"/>
                <a:cs typeface="Arial"/>
              </a:rPr>
              <a:t>the  </a:t>
            </a:r>
            <a:r>
              <a:rPr sz="2200" spc="-55" dirty="0">
                <a:latin typeface="Arial"/>
                <a:cs typeface="Arial"/>
              </a:rPr>
              <a:t>network-layer </a:t>
            </a:r>
            <a:r>
              <a:rPr sz="2200" spc="-130" dirty="0">
                <a:latin typeface="Arial"/>
                <a:cs typeface="Arial"/>
              </a:rPr>
              <a:t>address </a:t>
            </a:r>
            <a:r>
              <a:rPr sz="2200" dirty="0">
                <a:latin typeface="Arial"/>
                <a:cs typeface="Arial"/>
              </a:rPr>
              <a:t>for </a:t>
            </a:r>
            <a:r>
              <a:rPr sz="2200" spc="-170" dirty="0">
                <a:latin typeface="Arial"/>
                <a:cs typeface="Arial"/>
              </a:rPr>
              <a:t>a</a:t>
            </a:r>
            <a:r>
              <a:rPr sz="2200" spc="-375" dirty="0">
                <a:latin typeface="Arial"/>
                <a:cs typeface="Arial"/>
              </a:rPr>
              <a:t> </a:t>
            </a:r>
            <a:r>
              <a:rPr sz="2200" spc="-65" dirty="0">
                <a:latin typeface="Arial"/>
                <a:cs typeface="Arial"/>
              </a:rPr>
              <a:t>host.</a:t>
            </a:r>
            <a:endParaRPr sz="2200">
              <a:latin typeface="Arial"/>
              <a:cs typeface="Arial"/>
            </a:endParaRPr>
          </a:p>
          <a:p>
            <a:pPr marL="765810" lvl="1" indent="-348615">
              <a:lnSpc>
                <a:spcPct val="100000"/>
              </a:lnSpc>
              <a:spcBef>
                <a:spcPts val="465"/>
              </a:spcBef>
              <a:buChar char="•"/>
              <a:tabLst>
                <a:tab pos="765175" algn="l"/>
                <a:tab pos="766445" algn="l"/>
              </a:tabLst>
            </a:pPr>
            <a:r>
              <a:rPr sz="2200" spc="-155" dirty="0">
                <a:latin typeface="Arial"/>
                <a:cs typeface="Arial"/>
              </a:rPr>
              <a:t>The </a:t>
            </a:r>
            <a:r>
              <a:rPr sz="2200" spc="-135" dirty="0">
                <a:latin typeface="Arial"/>
                <a:cs typeface="Arial"/>
              </a:rPr>
              <a:t>Address </a:t>
            </a:r>
            <a:r>
              <a:rPr sz="2200" spc="-90" dirty="0">
                <a:latin typeface="Arial"/>
                <a:cs typeface="Arial"/>
              </a:rPr>
              <a:t>Resolution </a:t>
            </a:r>
            <a:r>
              <a:rPr sz="2200" spc="-70" dirty="0">
                <a:latin typeface="Arial"/>
                <a:cs typeface="Arial"/>
              </a:rPr>
              <a:t>Protocol </a:t>
            </a:r>
            <a:r>
              <a:rPr sz="2200" spc="-190" dirty="0">
                <a:latin typeface="Arial"/>
                <a:cs typeface="Arial"/>
              </a:rPr>
              <a:t>(ARP)-IP </a:t>
            </a:r>
            <a:r>
              <a:rPr sz="2200" spc="20" dirty="0">
                <a:latin typeface="Arial"/>
                <a:cs typeface="Arial"/>
              </a:rPr>
              <a:t>to </a:t>
            </a:r>
            <a:r>
              <a:rPr sz="2200" spc="-20" dirty="0">
                <a:latin typeface="Arial"/>
                <a:cs typeface="Arial"/>
              </a:rPr>
              <a:t>find the</a:t>
            </a:r>
            <a:r>
              <a:rPr sz="2200" spc="-455" dirty="0">
                <a:latin typeface="Arial"/>
                <a:cs typeface="Arial"/>
              </a:rPr>
              <a:t> </a:t>
            </a:r>
            <a:r>
              <a:rPr sz="2200" spc="-65" dirty="0">
                <a:latin typeface="Arial"/>
                <a:cs typeface="Arial"/>
              </a:rPr>
              <a:t>link-layer</a:t>
            </a:r>
            <a:endParaRPr sz="2200">
              <a:latin typeface="Arial"/>
              <a:cs typeface="Arial"/>
            </a:endParaRPr>
          </a:p>
          <a:p>
            <a:pPr marL="704850" marR="621665" indent="60960">
              <a:lnSpc>
                <a:spcPts val="3340"/>
              </a:lnSpc>
              <a:spcBef>
                <a:spcPts val="200"/>
              </a:spcBef>
            </a:pPr>
            <a:r>
              <a:rPr sz="2200" spc="-130" dirty="0">
                <a:latin typeface="Arial"/>
                <a:cs typeface="Arial"/>
              </a:rPr>
              <a:t>address</a:t>
            </a:r>
            <a:r>
              <a:rPr sz="2200" spc="-135" dirty="0">
                <a:latin typeface="Arial"/>
                <a:cs typeface="Arial"/>
              </a:rPr>
              <a:t> </a:t>
            </a:r>
            <a:r>
              <a:rPr sz="2200" spc="5" dirty="0">
                <a:latin typeface="Arial"/>
                <a:cs typeface="Arial"/>
              </a:rPr>
              <a:t>of</a:t>
            </a:r>
            <a:r>
              <a:rPr sz="2200" spc="-135" dirty="0">
                <a:latin typeface="Arial"/>
                <a:cs typeface="Arial"/>
              </a:rPr>
              <a:t> </a:t>
            </a:r>
            <a:r>
              <a:rPr sz="2200" spc="-170" dirty="0">
                <a:latin typeface="Arial"/>
                <a:cs typeface="Arial"/>
              </a:rPr>
              <a:t>a</a:t>
            </a:r>
            <a:r>
              <a:rPr sz="2200" spc="-110" dirty="0">
                <a:latin typeface="Arial"/>
                <a:cs typeface="Arial"/>
              </a:rPr>
              <a:t> </a:t>
            </a:r>
            <a:r>
              <a:rPr sz="2200" spc="-65" dirty="0">
                <a:latin typeface="Arial"/>
                <a:cs typeface="Arial"/>
              </a:rPr>
              <a:t>host</a:t>
            </a:r>
            <a:r>
              <a:rPr sz="2200" spc="-150" dirty="0">
                <a:latin typeface="Arial"/>
                <a:cs typeface="Arial"/>
              </a:rPr>
              <a:t> </a:t>
            </a:r>
            <a:r>
              <a:rPr sz="2200" spc="-10" dirty="0">
                <a:latin typeface="Arial"/>
                <a:cs typeface="Arial"/>
              </a:rPr>
              <a:t>or</a:t>
            </a:r>
            <a:r>
              <a:rPr sz="2200" spc="-130" dirty="0">
                <a:latin typeface="Arial"/>
                <a:cs typeface="Arial"/>
              </a:rPr>
              <a:t> </a:t>
            </a:r>
            <a:r>
              <a:rPr sz="2200" spc="-170" dirty="0">
                <a:latin typeface="Arial"/>
                <a:cs typeface="Arial"/>
              </a:rPr>
              <a:t>a</a:t>
            </a:r>
            <a:r>
              <a:rPr sz="2200" spc="-110" dirty="0">
                <a:latin typeface="Arial"/>
                <a:cs typeface="Arial"/>
              </a:rPr>
              <a:t> </a:t>
            </a:r>
            <a:r>
              <a:rPr sz="2200" spc="-20" dirty="0">
                <a:latin typeface="Arial"/>
                <a:cs typeface="Arial"/>
              </a:rPr>
              <a:t>router</a:t>
            </a:r>
            <a:r>
              <a:rPr sz="2200" spc="-150" dirty="0">
                <a:latin typeface="Arial"/>
                <a:cs typeface="Arial"/>
              </a:rPr>
              <a:t> </a:t>
            </a:r>
            <a:r>
              <a:rPr sz="2200" spc="-70" dirty="0">
                <a:latin typeface="Arial"/>
                <a:cs typeface="Arial"/>
              </a:rPr>
              <a:t>when</a:t>
            </a:r>
            <a:r>
              <a:rPr sz="2200" spc="-135" dirty="0">
                <a:latin typeface="Arial"/>
                <a:cs typeface="Arial"/>
              </a:rPr>
              <a:t> </a:t>
            </a:r>
            <a:r>
              <a:rPr sz="2200" spc="-30" dirty="0">
                <a:latin typeface="Arial"/>
                <a:cs typeface="Arial"/>
              </a:rPr>
              <a:t>its</a:t>
            </a:r>
            <a:r>
              <a:rPr sz="2200" spc="-130" dirty="0">
                <a:latin typeface="Arial"/>
                <a:cs typeface="Arial"/>
              </a:rPr>
              <a:t> </a:t>
            </a:r>
            <a:r>
              <a:rPr sz="2200" spc="-55" dirty="0">
                <a:latin typeface="Arial"/>
                <a:cs typeface="Arial"/>
              </a:rPr>
              <a:t>network-layer</a:t>
            </a:r>
            <a:r>
              <a:rPr sz="2200" spc="-155" dirty="0">
                <a:latin typeface="Arial"/>
                <a:cs typeface="Arial"/>
              </a:rPr>
              <a:t> </a:t>
            </a:r>
            <a:r>
              <a:rPr sz="2200" spc="-130" dirty="0">
                <a:latin typeface="Arial"/>
                <a:cs typeface="Arial"/>
              </a:rPr>
              <a:t>address</a:t>
            </a:r>
            <a:r>
              <a:rPr sz="2200" spc="-135" dirty="0">
                <a:latin typeface="Arial"/>
                <a:cs typeface="Arial"/>
              </a:rPr>
              <a:t> </a:t>
            </a:r>
            <a:r>
              <a:rPr sz="2200" spc="-114" dirty="0">
                <a:latin typeface="Arial"/>
                <a:cs typeface="Arial"/>
              </a:rPr>
              <a:t>is  </a:t>
            </a:r>
            <a:r>
              <a:rPr sz="2200" spc="-95" dirty="0">
                <a:latin typeface="Arial"/>
                <a:cs typeface="Arial"/>
              </a:rPr>
              <a:t>given.</a:t>
            </a:r>
            <a:endParaRPr sz="2200">
              <a:latin typeface="Arial"/>
              <a:cs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07340" y="177434"/>
            <a:ext cx="8307705" cy="5661025"/>
          </a:xfrm>
          <a:prstGeom prst="rect">
            <a:avLst/>
          </a:prstGeom>
        </p:spPr>
        <p:txBody>
          <a:bodyPr vert="horz" wrap="square" lIns="0" tIns="79375" rIns="0" bIns="0" rtlCol="0">
            <a:spAutoFit/>
          </a:bodyPr>
          <a:lstStyle/>
          <a:p>
            <a:pPr marL="12700" algn="just">
              <a:lnSpc>
                <a:spcPct val="100000"/>
              </a:lnSpc>
              <a:spcBef>
                <a:spcPts val="625"/>
              </a:spcBef>
            </a:pPr>
            <a:r>
              <a:rPr sz="2200" b="1" spc="-170" dirty="0">
                <a:solidFill>
                  <a:srgbClr val="4F81BC"/>
                </a:solidFill>
                <a:latin typeface="Arial"/>
                <a:cs typeface="Arial"/>
              </a:rPr>
              <a:t>Transport</a:t>
            </a:r>
            <a:r>
              <a:rPr sz="2200" b="1" spc="-160" dirty="0">
                <a:solidFill>
                  <a:srgbClr val="4F81BC"/>
                </a:solidFill>
                <a:latin typeface="Arial"/>
                <a:cs typeface="Arial"/>
              </a:rPr>
              <a:t> </a:t>
            </a:r>
            <a:r>
              <a:rPr sz="2200" b="1" spc="-200" dirty="0">
                <a:solidFill>
                  <a:srgbClr val="4F81BC"/>
                </a:solidFill>
                <a:latin typeface="Arial"/>
                <a:cs typeface="Arial"/>
              </a:rPr>
              <a:t>Layer</a:t>
            </a:r>
            <a:endParaRPr sz="2200" dirty="0">
              <a:latin typeface="Arial"/>
              <a:cs typeface="Arial"/>
            </a:endParaRPr>
          </a:p>
          <a:p>
            <a:pPr marL="356870" marR="6350" indent="-344805" algn="just">
              <a:lnSpc>
                <a:spcPct val="100000"/>
              </a:lnSpc>
              <a:spcBef>
                <a:spcPts val="530"/>
              </a:spcBef>
              <a:buFont typeface="Wingdings"/>
              <a:buChar char=""/>
              <a:tabLst>
                <a:tab pos="357505" algn="l"/>
              </a:tabLst>
            </a:pPr>
            <a:r>
              <a:rPr sz="2200" spc="-130" dirty="0">
                <a:solidFill>
                  <a:srgbClr val="FF0000"/>
                </a:solidFill>
                <a:latin typeface="Arial"/>
                <a:cs typeface="Arial"/>
              </a:rPr>
              <a:t>Responsible </a:t>
            </a:r>
            <a:r>
              <a:rPr sz="2200" spc="-10" dirty="0">
                <a:solidFill>
                  <a:srgbClr val="FF0000"/>
                </a:solidFill>
                <a:latin typeface="Arial"/>
                <a:cs typeface="Arial"/>
              </a:rPr>
              <a:t>for </a:t>
            </a:r>
            <a:r>
              <a:rPr sz="2200" spc="-95" dirty="0">
                <a:solidFill>
                  <a:srgbClr val="FF0000"/>
                </a:solidFill>
                <a:latin typeface="Arial"/>
                <a:cs typeface="Arial"/>
              </a:rPr>
              <a:t>giving </a:t>
            </a:r>
            <a:r>
              <a:rPr sz="2200" spc="-125" dirty="0">
                <a:solidFill>
                  <a:srgbClr val="FF0000"/>
                </a:solidFill>
                <a:latin typeface="Arial"/>
                <a:cs typeface="Arial"/>
              </a:rPr>
              <a:t>services </a:t>
            </a:r>
            <a:r>
              <a:rPr sz="2200" spc="10" dirty="0">
                <a:solidFill>
                  <a:srgbClr val="FF0000"/>
                </a:solidFill>
                <a:latin typeface="Arial"/>
                <a:cs typeface="Arial"/>
              </a:rPr>
              <a:t>to </a:t>
            </a:r>
            <a:r>
              <a:rPr sz="2200" spc="-20" dirty="0">
                <a:solidFill>
                  <a:srgbClr val="FF0000"/>
                </a:solidFill>
                <a:latin typeface="Arial"/>
                <a:cs typeface="Arial"/>
              </a:rPr>
              <a:t>the </a:t>
            </a:r>
            <a:r>
              <a:rPr sz="2200" spc="-65" dirty="0">
                <a:solidFill>
                  <a:srgbClr val="FF0000"/>
                </a:solidFill>
                <a:latin typeface="Arial"/>
                <a:cs typeface="Arial"/>
              </a:rPr>
              <a:t>application </a:t>
            </a:r>
            <a:r>
              <a:rPr sz="2200" spc="-75" dirty="0">
                <a:solidFill>
                  <a:srgbClr val="FF0000"/>
                </a:solidFill>
                <a:latin typeface="Arial"/>
                <a:cs typeface="Arial"/>
              </a:rPr>
              <a:t>layer</a:t>
            </a:r>
            <a:r>
              <a:rPr sz="2200" spc="-75" dirty="0">
                <a:latin typeface="Arial"/>
                <a:cs typeface="Arial"/>
              </a:rPr>
              <a:t>: </a:t>
            </a:r>
            <a:r>
              <a:rPr sz="2200" spc="20" dirty="0">
                <a:latin typeface="Arial"/>
                <a:cs typeface="Arial"/>
              </a:rPr>
              <a:t>to </a:t>
            </a:r>
            <a:r>
              <a:rPr sz="2200" spc="-80" dirty="0">
                <a:latin typeface="Arial"/>
                <a:cs typeface="Arial"/>
              </a:rPr>
              <a:t>get </a:t>
            </a:r>
            <a:r>
              <a:rPr sz="2200" spc="-170" dirty="0">
                <a:latin typeface="Arial"/>
                <a:cs typeface="Arial"/>
              </a:rPr>
              <a:t>a  message </a:t>
            </a:r>
            <a:r>
              <a:rPr sz="2200" spc="-20" dirty="0">
                <a:latin typeface="Arial"/>
                <a:cs typeface="Arial"/>
              </a:rPr>
              <a:t>from </a:t>
            </a:r>
            <a:r>
              <a:rPr sz="2200" spc="-120" dirty="0">
                <a:latin typeface="Arial"/>
                <a:cs typeface="Arial"/>
              </a:rPr>
              <a:t>an </a:t>
            </a:r>
            <a:r>
              <a:rPr sz="2200" spc="-65" dirty="0">
                <a:latin typeface="Arial"/>
                <a:cs typeface="Arial"/>
              </a:rPr>
              <a:t>application </a:t>
            </a:r>
            <a:r>
              <a:rPr sz="2200" spc="-90" dirty="0">
                <a:latin typeface="Arial"/>
                <a:cs typeface="Arial"/>
              </a:rPr>
              <a:t>program </a:t>
            </a:r>
            <a:r>
              <a:rPr sz="2200" spc="-65" dirty="0">
                <a:latin typeface="Arial"/>
                <a:cs typeface="Arial"/>
              </a:rPr>
              <a:t>running </a:t>
            </a:r>
            <a:r>
              <a:rPr sz="2200" spc="-60" dirty="0">
                <a:latin typeface="Arial"/>
                <a:cs typeface="Arial"/>
              </a:rPr>
              <a:t>on </a:t>
            </a:r>
            <a:r>
              <a:rPr sz="2200" spc="-30" dirty="0">
                <a:latin typeface="Arial"/>
                <a:cs typeface="Arial"/>
              </a:rPr>
              <a:t>the </a:t>
            </a:r>
            <a:r>
              <a:rPr sz="2200" spc="-114" dirty="0">
                <a:latin typeface="Arial"/>
                <a:cs typeface="Arial"/>
              </a:rPr>
              <a:t>source </a:t>
            </a:r>
            <a:r>
              <a:rPr sz="2200" spc="-75" dirty="0">
                <a:latin typeface="Arial"/>
                <a:cs typeface="Arial"/>
              </a:rPr>
              <a:t>host  </a:t>
            </a:r>
            <a:r>
              <a:rPr sz="2200" spc="-120" dirty="0">
                <a:latin typeface="Arial"/>
                <a:cs typeface="Arial"/>
              </a:rPr>
              <a:t>encapsulates </a:t>
            </a:r>
            <a:r>
              <a:rPr sz="2200" spc="70" dirty="0">
                <a:latin typeface="Arial"/>
                <a:cs typeface="Arial"/>
              </a:rPr>
              <a:t>it </a:t>
            </a:r>
            <a:r>
              <a:rPr sz="2200" spc="-30" dirty="0">
                <a:latin typeface="Arial"/>
                <a:cs typeface="Arial"/>
              </a:rPr>
              <a:t>in </a:t>
            </a:r>
            <a:r>
              <a:rPr sz="2200" spc="-170" dirty="0">
                <a:latin typeface="Arial"/>
                <a:cs typeface="Arial"/>
              </a:rPr>
              <a:t>a </a:t>
            </a:r>
            <a:r>
              <a:rPr sz="2200" spc="-40" dirty="0">
                <a:latin typeface="Arial"/>
                <a:cs typeface="Arial"/>
              </a:rPr>
              <a:t>transport </a:t>
            </a:r>
            <a:r>
              <a:rPr sz="2200" spc="-90" dirty="0">
                <a:latin typeface="Arial"/>
                <a:cs typeface="Arial"/>
              </a:rPr>
              <a:t>layer </a:t>
            </a:r>
            <a:r>
              <a:rPr sz="2200" spc="-105" dirty="0">
                <a:latin typeface="Arial"/>
                <a:cs typeface="Arial"/>
              </a:rPr>
              <a:t>packet </a:t>
            </a:r>
            <a:r>
              <a:rPr sz="2200" spc="-90" dirty="0">
                <a:latin typeface="Arial"/>
                <a:cs typeface="Arial"/>
              </a:rPr>
              <a:t>(called </a:t>
            </a:r>
            <a:r>
              <a:rPr sz="2200" spc="-170" dirty="0">
                <a:latin typeface="Arial"/>
                <a:cs typeface="Arial"/>
              </a:rPr>
              <a:t>a </a:t>
            </a:r>
            <a:r>
              <a:rPr sz="2200" i="1" spc="-114" dirty="0">
                <a:latin typeface="Arial"/>
                <a:cs typeface="Arial"/>
              </a:rPr>
              <a:t>segment </a:t>
            </a:r>
            <a:r>
              <a:rPr sz="2200" i="1" spc="-50" dirty="0">
                <a:latin typeface="Arial"/>
                <a:cs typeface="Arial"/>
              </a:rPr>
              <a:t>or </a:t>
            </a:r>
            <a:r>
              <a:rPr sz="2200" i="1" spc="-90" dirty="0">
                <a:latin typeface="Arial"/>
                <a:cs typeface="Arial"/>
              </a:rPr>
              <a:t>a </a:t>
            </a:r>
            <a:r>
              <a:rPr sz="2200" i="1" spc="-135" dirty="0">
                <a:latin typeface="Arial"/>
                <a:cs typeface="Arial"/>
              </a:rPr>
              <a:t>user  </a:t>
            </a:r>
            <a:r>
              <a:rPr sz="2200" i="1" spc="-60" dirty="0">
                <a:latin typeface="Arial"/>
                <a:cs typeface="Arial"/>
              </a:rPr>
              <a:t>datagram </a:t>
            </a:r>
            <a:r>
              <a:rPr sz="2200" spc="-105" dirty="0">
                <a:latin typeface="Arial"/>
                <a:cs typeface="Arial"/>
              </a:rPr>
              <a:t>and </a:t>
            </a:r>
            <a:r>
              <a:rPr sz="2200" spc="-60" dirty="0">
                <a:latin typeface="Arial"/>
                <a:cs typeface="Arial"/>
              </a:rPr>
              <a:t>deliver </a:t>
            </a:r>
            <a:r>
              <a:rPr sz="2200" spc="55" dirty="0">
                <a:latin typeface="Arial"/>
                <a:cs typeface="Arial"/>
              </a:rPr>
              <a:t>it </a:t>
            </a:r>
            <a:r>
              <a:rPr sz="2200" spc="10" dirty="0">
                <a:latin typeface="Arial"/>
                <a:cs typeface="Arial"/>
              </a:rPr>
              <a:t>to </a:t>
            </a:r>
            <a:r>
              <a:rPr sz="2200" spc="-20" dirty="0">
                <a:latin typeface="Arial"/>
                <a:cs typeface="Arial"/>
              </a:rPr>
              <a:t>the </a:t>
            </a:r>
            <a:r>
              <a:rPr sz="2200" spc="-90" dirty="0">
                <a:latin typeface="Arial"/>
                <a:cs typeface="Arial"/>
              </a:rPr>
              <a:t>corresponding </a:t>
            </a:r>
            <a:r>
              <a:rPr sz="2200" spc="-65" dirty="0">
                <a:latin typeface="Arial"/>
                <a:cs typeface="Arial"/>
              </a:rPr>
              <a:t>application </a:t>
            </a:r>
            <a:r>
              <a:rPr sz="2200" spc="-90" dirty="0">
                <a:latin typeface="Arial"/>
                <a:cs typeface="Arial"/>
              </a:rPr>
              <a:t>program </a:t>
            </a:r>
            <a:r>
              <a:rPr sz="2200" spc="-80" dirty="0">
                <a:latin typeface="Arial"/>
                <a:cs typeface="Arial"/>
              </a:rPr>
              <a:t>on  </a:t>
            </a:r>
            <a:r>
              <a:rPr sz="2200" spc="-20" dirty="0">
                <a:latin typeface="Arial"/>
                <a:cs typeface="Arial"/>
              </a:rPr>
              <a:t>the</a:t>
            </a:r>
            <a:r>
              <a:rPr sz="2200" spc="-160" dirty="0">
                <a:latin typeface="Arial"/>
                <a:cs typeface="Arial"/>
              </a:rPr>
              <a:t> </a:t>
            </a:r>
            <a:r>
              <a:rPr sz="2200" spc="-50" dirty="0">
                <a:latin typeface="Arial"/>
                <a:cs typeface="Arial"/>
              </a:rPr>
              <a:t>destination</a:t>
            </a:r>
            <a:r>
              <a:rPr sz="2200" spc="-160" dirty="0">
                <a:latin typeface="Arial"/>
                <a:cs typeface="Arial"/>
              </a:rPr>
              <a:t> </a:t>
            </a:r>
            <a:r>
              <a:rPr sz="2200" spc="-65" dirty="0">
                <a:latin typeface="Arial"/>
                <a:cs typeface="Arial"/>
              </a:rPr>
              <a:t>host</a:t>
            </a:r>
            <a:r>
              <a:rPr sz="2200" spc="-135" dirty="0">
                <a:latin typeface="Arial"/>
                <a:cs typeface="Arial"/>
              </a:rPr>
              <a:t> </a:t>
            </a:r>
            <a:r>
              <a:rPr sz="2200" spc="-45" dirty="0">
                <a:latin typeface="Arial"/>
                <a:cs typeface="Arial"/>
              </a:rPr>
              <a:t>through</a:t>
            </a:r>
            <a:r>
              <a:rPr sz="2200" spc="-160" dirty="0">
                <a:latin typeface="Arial"/>
                <a:cs typeface="Arial"/>
              </a:rPr>
              <a:t> </a:t>
            </a:r>
            <a:r>
              <a:rPr sz="2200" spc="-20" dirty="0">
                <a:latin typeface="Arial"/>
                <a:cs typeface="Arial"/>
              </a:rPr>
              <a:t>the</a:t>
            </a:r>
            <a:r>
              <a:rPr sz="2200" spc="-105" dirty="0">
                <a:latin typeface="Arial"/>
                <a:cs typeface="Arial"/>
              </a:rPr>
              <a:t> </a:t>
            </a:r>
            <a:r>
              <a:rPr sz="2200" spc="-80" dirty="0">
                <a:latin typeface="Arial"/>
                <a:cs typeface="Arial"/>
              </a:rPr>
              <a:t>logical</a:t>
            </a:r>
            <a:r>
              <a:rPr sz="2200" spc="-165" dirty="0">
                <a:latin typeface="Arial"/>
                <a:cs typeface="Arial"/>
              </a:rPr>
              <a:t> </a:t>
            </a:r>
            <a:r>
              <a:rPr sz="2200" spc="-65" dirty="0">
                <a:latin typeface="Arial"/>
                <a:cs typeface="Arial"/>
              </a:rPr>
              <a:t>connection</a:t>
            </a:r>
            <a:endParaRPr sz="2200" dirty="0">
              <a:latin typeface="Arial"/>
              <a:cs typeface="Arial"/>
            </a:endParaRPr>
          </a:p>
          <a:p>
            <a:pPr marL="356870" indent="-344805" algn="just">
              <a:lnSpc>
                <a:spcPct val="100000"/>
              </a:lnSpc>
              <a:spcBef>
                <a:spcPts val="535"/>
              </a:spcBef>
              <a:buFont typeface="Wingdings"/>
              <a:buChar char=""/>
              <a:tabLst>
                <a:tab pos="357505" algn="l"/>
              </a:tabLst>
            </a:pPr>
            <a:r>
              <a:rPr sz="2200" spc="-155" dirty="0">
                <a:latin typeface="Arial"/>
                <a:cs typeface="Arial"/>
              </a:rPr>
              <a:t>The</a:t>
            </a:r>
            <a:r>
              <a:rPr sz="2200" spc="-160" dirty="0">
                <a:latin typeface="Arial"/>
                <a:cs typeface="Arial"/>
              </a:rPr>
              <a:t> </a:t>
            </a:r>
            <a:r>
              <a:rPr sz="2200" spc="-80" dirty="0">
                <a:latin typeface="Arial"/>
                <a:cs typeface="Arial"/>
              </a:rPr>
              <a:t>logical</a:t>
            </a:r>
            <a:r>
              <a:rPr sz="2200" spc="-140" dirty="0">
                <a:latin typeface="Arial"/>
                <a:cs typeface="Arial"/>
              </a:rPr>
              <a:t> </a:t>
            </a:r>
            <a:r>
              <a:rPr sz="2200" spc="-65" dirty="0">
                <a:latin typeface="Arial"/>
                <a:cs typeface="Arial"/>
              </a:rPr>
              <a:t>connection</a:t>
            </a:r>
            <a:r>
              <a:rPr sz="2200" spc="-185" dirty="0">
                <a:latin typeface="Arial"/>
                <a:cs typeface="Arial"/>
              </a:rPr>
              <a:t> </a:t>
            </a:r>
            <a:r>
              <a:rPr sz="2200" spc="-35" dirty="0">
                <a:latin typeface="Arial"/>
                <a:cs typeface="Arial"/>
              </a:rPr>
              <a:t>at</a:t>
            </a:r>
            <a:r>
              <a:rPr sz="2200" spc="-105" dirty="0">
                <a:latin typeface="Arial"/>
                <a:cs typeface="Arial"/>
              </a:rPr>
              <a:t> </a:t>
            </a:r>
            <a:r>
              <a:rPr sz="2200" spc="-20" dirty="0">
                <a:latin typeface="Arial"/>
                <a:cs typeface="Arial"/>
              </a:rPr>
              <a:t>the</a:t>
            </a:r>
            <a:r>
              <a:rPr sz="2200" spc="-135" dirty="0">
                <a:latin typeface="Arial"/>
                <a:cs typeface="Arial"/>
              </a:rPr>
              <a:t> </a:t>
            </a:r>
            <a:r>
              <a:rPr sz="2200" spc="-40" dirty="0">
                <a:latin typeface="Arial"/>
                <a:cs typeface="Arial"/>
              </a:rPr>
              <a:t>transport</a:t>
            </a:r>
            <a:r>
              <a:rPr sz="2200" spc="-155" dirty="0">
                <a:latin typeface="Arial"/>
                <a:cs typeface="Arial"/>
              </a:rPr>
              <a:t> </a:t>
            </a:r>
            <a:r>
              <a:rPr sz="2200" spc="-85" dirty="0">
                <a:latin typeface="Arial"/>
                <a:cs typeface="Arial"/>
              </a:rPr>
              <a:t>layer</a:t>
            </a:r>
            <a:r>
              <a:rPr sz="2200" spc="-130" dirty="0">
                <a:latin typeface="Arial"/>
                <a:cs typeface="Arial"/>
              </a:rPr>
              <a:t> </a:t>
            </a:r>
            <a:r>
              <a:rPr sz="2200" spc="-114" dirty="0">
                <a:latin typeface="Arial"/>
                <a:cs typeface="Arial"/>
              </a:rPr>
              <a:t>is</a:t>
            </a:r>
            <a:r>
              <a:rPr sz="2200" spc="-135" dirty="0">
                <a:latin typeface="Arial"/>
                <a:cs typeface="Arial"/>
              </a:rPr>
              <a:t> </a:t>
            </a:r>
            <a:r>
              <a:rPr sz="2200" spc="-114" dirty="0">
                <a:latin typeface="Arial"/>
                <a:cs typeface="Arial"/>
              </a:rPr>
              <a:t>also</a:t>
            </a:r>
            <a:r>
              <a:rPr sz="2200" spc="-120" dirty="0">
                <a:latin typeface="Arial"/>
                <a:cs typeface="Arial"/>
              </a:rPr>
              <a:t> </a:t>
            </a:r>
            <a:r>
              <a:rPr sz="2200" spc="-60" dirty="0">
                <a:latin typeface="Arial"/>
                <a:cs typeface="Arial"/>
              </a:rPr>
              <a:t>end-to-end.</a:t>
            </a:r>
            <a:endParaRPr sz="2200" dirty="0">
              <a:latin typeface="Arial"/>
              <a:cs typeface="Arial"/>
            </a:endParaRPr>
          </a:p>
          <a:p>
            <a:pPr marL="356870" marR="5080" indent="-344805" algn="just">
              <a:lnSpc>
                <a:spcPct val="100000"/>
              </a:lnSpc>
              <a:spcBef>
                <a:spcPts val="530"/>
              </a:spcBef>
              <a:buFont typeface="Wingdings"/>
              <a:buChar char=""/>
              <a:tabLst>
                <a:tab pos="357505" algn="l"/>
              </a:tabLst>
            </a:pPr>
            <a:r>
              <a:rPr sz="2200" spc="-120" dirty="0">
                <a:latin typeface="Arial"/>
                <a:cs typeface="Arial"/>
              </a:rPr>
              <a:t>There </a:t>
            </a:r>
            <a:r>
              <a:rPr sz="2200" spc="-105" dirty="0">
                <a:latin typeface="Arial"/>
                <a:cs typeface="Arial"/>
              </a:rPr>
              <a:t>are </a:t>
            </a:r>
            <a:r>
              <a:rPr sz="2200" spc="-170" dirty="0">
                <a:latin typeface="Arial"/>
                <a:cs typeface="Arial"/>
              </a:rPr>
              <a:t>a </a:t>
            </a:r>
            <a:r>
              <a:rPr sz="2200" spc="-45" dirty="0">
                <a:latin typeface="Arial"/>
                <a:cs typeface="Arial"/>
              </a:rPr>
              <a:t>few </a:t>
            </a:r>
            <a:r>
              <a:rPr sz="2200" spc="-60" dirty="0">
                <a:latin typeface="Arial"/>
                <a:cs typeface="Arial"/>
              </a:rPr>
              <a:t>transport-layer </a:t>
            </a:r>
            <a:r>
              <a:rPr sz="2200" spc="-70" dirty="0">
                <a:latin typeface="Arial"/>
                <a:cs typeface="Arial"/>
              </a:rPr>
              <a:t>protocols </a:t>
            </a:r>
            <a:r>
              <a:rPr sz="2200" spc="-30" dirty="0">
                <a:latin typeface="Arial"/>
                <a:cs typeface="Arial"/>
              </a:rPr>
              <a:t>in </a:t>
            </a:r>
            <a:r>
              <a:rPr sz="2200" spc="-20" dirty="0">
                <a:latin typeface="Arial"/>
                <a:cs typeface="Arial"/>
              </a:rPr>
              <a:t>the </a:t>
            </a:r>
            <a:r>
              <a:rPr sz="2200" spc="-35" dirty="0">
                <a:latin typeface="Arial"/>
                <a:cs typeface="Arial"/>
              </a:rPr>
              <a:t>Internet, </a:t>
            </a:r>
            <a:r>
              <a:rPr sz="2200" spc="-140" dirty="0">
                <a:latin typeface="Arial"/>
                <a:cs typeface="Arial"/>
              </a:rPr>
              <a:t>each  </a:t>
            </a:r>
            <a:r>
              <a:rPr sz="2200" spc="-110" dirty="0">
                <a:latin typeface="Arial"/>
                <a:cs typeface="Arial"/>
              </a:rPr>
              <a:t>designed </a:t>
            </a:r>
            <a:r>
              <a:rPr sz="2200" dirty="0">
                <a:latin typeface="Arial"/>
                <a:cs typeface="Arial"/>
              </a:rPr>
              <a:t>for </a:t>
            </a:r>
            <a:r>
              <a:rPr sz="2200" spc="-120" dirty="0">
                <a:latin typeface="Arial"/>
                <a:cs typeface="Arial"/>
              </a:rPr>
              <a:t>some </a:t>
            </a:r>
            <a:r>
              <a:rPr sz="2200" spc="-90" dirty="0">
                <a:latin typeface="Arial"/>
                <a:cs typeface="Arial"/>
              </a:rPr>
              <a:t>specific</a:t>
            </a:r>
            <a:r>
              <a:rPr sz="2200" spc="-345" dirty="0">
                <a:latin typeface="Arial"/>
                <a:cs typeface="Arial"/>
              </a:rPr>
              <a:t> </a:t>
            </a:r>
            <a:r>
              <a:rPr sz="2200" spc="-90" dirty="0">
                <a:latin typeface="Arial"/>
                <a:cs typeface="Arial"/>
              </a:rPr>
              <a:t>task.</a:t>
            </a:r>
            <a:endParaRPr sz="2200" dirty="0">
              <a:latin typeface="Arial"/>
              <a:cs typeface="Arial"/>
            </a:endParaRPr>
          </a:p>
          <a:p>
            <a:pPr marL="356870" indent="-344805" algn="just">
              <a:lnSpc>
                <a:spcPct val="100000"/>
              </a:lnSpc>
              <a:spcBef>
                <a:spcPts val="530"/>
              </a:spcBef>
              <a:buFont typeface="Wingdings"/>
              <a:buChar char=""/>
              <a:tabLst>
                <a:tab pos="357505" algn="l"/>
              </a:tabLst>
            </a:pPr>
            <a:r>
              <a:rPr sz="2200" spc="-130" dirty="0">
                <a:latin typeface="Arial"/>
                <a:cs typeface="Arial"/>
              </a:rPr>
              <a:t>Transmission </a:t>
            </a:r>
            <a:r>
              <a:rPr sz="2200" spc="-70" dirty="0">
                <a:latin typeface="Arial"/>
                <a:cs typeface="Arial"/>
              </a:rPr>
              <a:t>Control Protocol</a:t>
            </a:r>
            <a:r>
              <a:rPr sz="2200" spc="-340" dirty="0">
                <a:latin typeface="Arial"/>
                <a:cs typeface="Arial"/>
              </a:rPr>
              <a:t> </a:t>
            </a:r>
            <a:r>
              <a:rPr sz="2200" spc="-240" dirty="0">
                <a:latin typeface="Arial"/>
                <a:cs typeface="Arial"/>
              </a:rPr>
              <a:t>(TCP)</a:t>
            </a:r>
            <a:endParaRPr sz="2200" dirty="0">
              <a:latin typeface="Arial"/>
              <a:cs typeface="Arial"/>
            </a:endParaRPr>
          </a:p>
          <a:p>
            <a:pPr marL="777875" marR="829310" lvl="1" indent="-189230">
              <a:lnSpc>
                <a:spcPct val="120100"/>
              </a:lnSpc>
              <a:buFont typeface="Arial"/>
              <a:buChar char="•"/>
              <a:tabLst>
                <a:tab pos="812165" algn="l"/>
              </a:tabLst>
            </a:pPr>
            <a:r>
              <a:rPr dirty="0"/>
              <a:t>	</a:t>
            </a:r>
            <a:r>
              <a:rPr sz="2200" spc="-55" dirty="0">
                <a:latin typeface="Arial"/>
                <a:cs typeface="Arial"/>
              </a:rPr>
              <a:t>connection-oriented</a:t>
            </a:r>
            <a:r>
              <a:rPr sz="2200" spc="-229" dirty="0">
                <a:latin typeface="Arial"/>
                <a:cs typeface="Arial"/>
              </a:rPr>
              <a:t> </a:t>
            </a:r>
            <a:r>
              <a:rPr sz="2200" spc="-35" dirty="0">
                <a:latin typeface="Arial"/>
                <a:cs typeface="Arial"/>
              </a:rPr>
              <a:t>protocol</a:t>
            </a:r>
            <a:r>
              <a:rPr sz="2200" spc="-175" dirty="0">
                <a:latin typeface="Arial"/>
                <a:cs typeface="Arial"/>
              </a:rPr>
              <a:t> </a:t>
            </a:r>
            <a:r>
              <a:rPr sz="2200" spc="-5" dirty="0">
                <a:latin typeface="Arial"/>
                <a:cs typeface="Arial"/>
              </a:rPr>
              <a:t>that</a:t>
            </a:r>
            <a:r>
              <a:rPr sz="2200" spc="-125" dirty="0">
                <a:latin typeface="Arial"/>
                <a:cs typeface="Arial"/>
              </a:rPr>
              <a:t> </a:t>
            </a:r>
            <a:r>
              <a:rPr sz="2200" spc="-20" dirty="0">
                <a:latin typeface="Arial"/>
                <a:cs typeface="Arial"/>
              </a:rPr>
              <a:t>first</a:t>
            </a:r>
            <a:r>
              <a:rPr sz="2200" spc="-100" dirty="0">
                <a:latin typeface="Arial"/>
                <a:cs typeface="Arial"/>
              </a:rPr>
              <a:t> </a:t>
            </a:r>
            <a:r>
              <a:rPr sz="2200" spc="-110" dirty="0">
                <a:latin typeface="Arial"/>
                <a:cs typeface="Arial"/>
              </a:rPr>
              <a:t>establishes</a:t>
            </a:r>
            <a:r>
              <a:rPr sz="2200" spc="-155" dirty="0">
                <a:latin typeface="Arial"/>
                <a:cs typeface="Arial"/>
              </a:rPr>
              <a:t> </a:t>
            </a:r>
            <a:r>
              <a:rPr sz="2200" spc="-170" dirty="0">
                <a:latin typeface="Arial"/>
                <a:cs typeface="Arial"/>
              </a:rPr>
              <a:t>a</a:t>
            </a:r>
            <a:r>
              <a:rPr sz="2200" spc="-105" dirty="0">
                <a:latin typeface="Arial"/>
                <a:cs typeface="Arial"/>
              </a:rPr>
              <a:t> </a:t>
            </a:r>
            <a:r>
              <a:rPr sz="2200" spc="-80" dirty="0">
                <a:latin typeface="Arial"/>
                <a:cs typeface="Arial"/>
              </a:rPr>
              <a:t>logical  </a:t>
            </a:r>
            <a:r>
              <a:rPr sz="2200" spc="-65" dirty="0">
                <a:latin typeface="Arial"/>
                <a:cs typeface="Arial"/>
              </a:rPr>
              <a:t>connection between </a:t>
            </a:r>
            <a:r>
              <a:rPr sz="2200" spc="-40" dirty="0">
                <a:latin typeface="Arial"/>
                <a:cs typeface="Arial"/>
              </a:rPr>
              <a:t>transport </a:t>
            </a:r>
            <a:r>
              <a:rPr sz="2200" spc="-120" dirty="0">
                <a:latin typeface="Arial"/>
                <a:cs typeface="Arial"/>
              </a:rPr>
              <a:t>layers </a:t>
            </a:r>
            <a:r>
              <a:rPr sz="2200" spc="-35" dirty="0">
                <a:latin typeface="Arial"/>
                <a:cs typeface="Arial"/>
              </a:rPr>
              <a:t>at </a:t>
            </a:r>
            <a:r>
              <a:rPr sz="2200" spc="10" dirty="0">
                <a:latin typeface="Arial"/>
                <a:cs typeface="Arial"/>
              </a:rPr>
              <a:t>two </a:t>
            </a:r>
            <a:r>
              <a:rPr sz="2200" spc="-100" dirty="0">
                <a:latin typeface="Arial"/>
                <a:cs typeface="Arial"/>
              </a:rPr>
              <a:t>hosts </a:t>
            </a:r>
            <a:r>
              <a:rPr sz="2200" spc="-65" dirty="0">
                <a:latin typeface="Arial"/>
                <a:cs typeface="Arial"/>
              </a:rPr>
              <a:t>before  </a:t>
            </a:r>
            <a:r>
              <a:rPr sz="2200" spc="-60" dirty="0">
                <a:latin typeface="Arial"/>
                <a:cs typeface="Arial"/>
              </a:rPr>
              <a:t>transferring</a:t>
            </a:r>
            <a:r>
              <a:rPr sz="2200" spc="-145" dirty="0">
                <a:latin typeface="Arial"/>
                <a:cs typeface="Arial"/>
              </a:rPr>
              <a:t> </a:t>
            </a:r>
            <a:r>
              <a:rPr sz="2200" spc="-80" dirty="0">
                <a:latin typeface="Arial"/>
                <a:cs typeface="Arial"/>
              </a:rPr>
              <a:t>data.</a:t>
            </a:r>
            <a:endParaRPr sz="2200" dirty="0">
              <a:latin typeface="Arial"/>
              <a:cs typeface="Arial"/>
            </a:endParaRPr>
          </a:p>
          <a:p>
            <a:pPr marL="750570" lvl="1" indent="-162560">
              <a:lnSpc>
                <a:spcPct val="100000"/>
              </a:lnSpc>
              <a:spcBef>
                <a:spcPts val="530"/>
              </a:spcBef>
              <a:buChar char="•"/>
              <a:tabLst>
                <a:tab pos="751205" algn="l"/>
              </a:tabLst>
            </a:pPr>
            <a:r>
              <a:rPr sz="2200" spc="-110" dirty="0">
                <a:latin typeface="Arial"/>
                <a:cs typeface="Arial"/>
              </a:rPr>
              <a:t>creates </a:t>
            </a:r>
            <a:r>
              <a:rPr sz="2200" spc="-165" dirty="0">
                <a:latin typeface="Arial"/>
                <a:cs typeface="Arial"/>
              </a:rPr>
              <a:t>a  </a:t>
            </a:r>
            <a:r>
              <a:rPr sz="2200" spc="-85" dirty="0">
                <a:latin typeface="Arial"/>
                <a:cs typeface="Arial"/>
              </a:rPr>
              <a:t>logical </a:t>
            </a:r>
            <a:r>
              <a:rPr sz="2200" spc="-65" dirty="0">
                <a:latin typeface="Arial"/>
                <a:cs typeface="Arial"/>
              </a:rPr>
              <a:t>pipe between </a:t>
            </a:r>
            <a:r>
              <a:rPr sz="2200" spc="10" dirty="0">
                <a:latin typeface="Arial"/>
                <a:cs typeface="Arial"/>
              </a:rPr>
              <a:t>two </a:t>
            </a:r>
            <a:r>
              <a:rPr sz="2200" spc="-340" dirty="0">
                <a:latin typeface="Arial"/>
                <a:cs typeface="Arial"/>
              </a:rPr>
              <a:t>TCPs   </a:t>
            </a:r>
            <a:r>
              <a:rPr sz="2200" spc="-5" dirty="0">
                <a:latin typeface="Arial"/>
                <a:cs typeface="Arial"/>
              </a:rPr>
              <a:t>for </a:t>
            </a:r>
            <a:r>
              <a:rPr sz="2200" spc="-65" dirty="0">
                <a:latin typeface="Arial"/>
                <a:cs typeface="Arial"/>
              </a:rPr>
              <a:t>transferring </a:t>
            </a:r>
            <a:r>
              <a:rPr sz="2200" spc="-165" dirty="0">
                <a:latin typeface="Arial"/>
                <a:cs typeface="Arial"/>
              </a:rPr>
              <a:t>a </a:t>
            </a:r>
            <a:r>
              <a:rPr sz="2200" spc="-140" dirty="0">
                <a:latin typeface="Arial"/>
                <a:cs typeface="Arial"/>
              </a:rPr>
              <a:t> </a:t>
            </a:r>
            <a:r>
              <a:rPr sz="2200" spc="-85" dirty="0">
                <a:latin typeface="Arial"/>
                <a:cs typeface="Arial"/>
              </a:rPr>
              <a:t>stream</a:t>
            </a:r>
            <a:endParaRPr sz="2200" dirty="0">
              <a:latin typeface="Arial"/>
              <a:cs typeface="Arial"/>
            </a:endParaRPr>
          </a:p>
          <a:p>
            <a:pPr marL="588645">
              <a:lnSpc>
                <a:spcPct val="100000"/>
              </a:lnSpc>
            </a:pPr>
            <a:r>
              <a:rPr sz="2200" spc="5" dirty="0">
                <a:latin typeface="Arial"/>
                <a:cs typeface="Arial"/>
              </a:rPr>
              <a:t>of</a:t>
            </a:r>
            <a:r>
              <a:rPr sz="2200" spc="-250" dirty="0">
                <a:latin typeface="Arial"/>
                <a:cs typeface="Arial"/>
              </a:rPr>
              <a:t> </a:t>
            </a:r>
            <a:r>
              <a:rPr sz="2200" spc="-80" dirty="0">
                <a:latin typeface="Arial"/>
                <a:cs typeface="Arial"/>
              </a:rPr>
              <a:t>bytes.</a:t>
            </a:r>
            <a:endParaRPr sz="2200" dirty="0">
              <a:latin typeface="Arial"/>
              <a:cs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786498" y="319786"/>
            <a:ext cx="836294" cy="361950"/>
          </a:xfrm>
          <a:prstGeom prst="rect">
            <a:avLst/>
          </a:prstGeom>
        </p:spPr>
        <p:txBody>
          <a:bodyPr vert="horz" wrap="square" lIns="0" tIns="13335" rIns="0" bIns="0" rtlCol="0">
            <a:spAutoFit/>
          </a:bodyPr>
          <a:lstStyle/>
          <a:p>
            <a:pPr marL="12700">
              <a:lnSpc>
                <a:spcPct val="100000"/>
              </a:lnSpc>
              <a:spcBef>
                <a:spcPts val="105"/>
              </a:spcBef>
            </a:pPr>
            <a:r>
              <a:rPr sz="2200" spc="-195" dirty="0">
                <a:latin typeface="Arial"/>
                <a:cs typeface="Arial"/>
              </a:rPr>
              <a:t>c</a:t>
            </a:r>
            <a:r>
              <a:rPr sz="2200" spc="-50" dirty="0">
                <a:latin typeface="Arial"/>
                <a:cs typeface="Arial"/>
              </a:rPr>
              <a:t>o</a:t>
            </a:r>
            <a:r>
              <a:rPr sz="2200" spc="-100" dirty="0">
                <a:latin typeface="Arial"/>
                <a:cs typeface="Arial"/>
              </a:rPr>
              <a:t>n</a:t>
            </a:r>
            <a:r>
              <a:rPr sz="2200" spc="75" dirty="0">
                <a:latin typeface="Arial"/>
                <a:cs typeface="Arial"/>
              </a:rPr>
              <a:t>t</a:t>
            </a:r>
            <a:r>
              <a:rPr sz="2200" spc="65" dirty="0">
                <a:latin typeface="Arial"/>
                <a:cs typeface="Arial"/>
              </a:rPr>
              <a:t>r</a:t>
            </a:r>
            <a:r>
              <a:rPr sz="2200" spc="-50" dirty="0">
                <a:latin typeface="Arial"/>
                <a:cs typeface="Arial"/>
              </a:rPr>
              <a:t>o</a:t>
            </a:r>
            <a:r>
              <a:rPr sz="2200" spc="15" dirty="0">
                <a:latin typeface="Arial"/>
                <a:cs typeface="Arial"/>
              </a:rPr>
              <a:t>l</a:t>
            </a:r>
            <a:endParaRPr sz="2200">
              <a:latin typeface="Arial"/>
              <a:cs typeface="Arial"/>
            </a:endParaRPr>
          </a:p>
        </p:txBody>
      </p:sp>
      <p:sp>
        <p:nvSpPr>
          <p:cNvPr id="3" name="object 3"/>
          <p:cNvSpPr txBox="1"/>
          <p:nvPr/>
        </p:nvSpPr>
        <p:spPr>
          <a:xfrm>
            <a:off x="78739" y="253949"/>
            <a:ext cx="8991600" cy="5526405"/>
          </a:xfrm>
          <a:prstGeom prst="rect">
            <a:avLst/>
          </a:prstGeom>
        </p:spPr>
        <p:txBody>
          <a:bodyPr vert="horz" wrap="square" lIns="0" tIns="79375" rIns="0" bIns="0" rtlCol="0">
            <a:spAutoFit/>
          </a:bodyPr>
          <a:lstStyle/>
          <a:p>
            <a:pPr marL="707390" indent="-180340">
              <a:lnSpc>
                <a:spcPct val="100000"/>
              </a:lnSpc>
              <a:spcBef>
                <a:spcPts val="625"/>
              </a:spcBef>
              <a:buChar char="•"/>
              <a:tabLst>
                <a:tab pos="708025" algn="l"/>
              </a:tabLst>
            </a:pPr>
            <a:r>
              <a:rPr sz="2200" spc="-80" dirty="0">
                <a:latin typeface="Arial"/>
                <a:cs typeface="Arial"/>
              </a:rPr>
              <a:t>provides </a:t>
            </a:r>
            <a:r>
              <a:rPr sz="2200" dirty="0">
                <a:latin typeface="Arial"/>
                <a:cs typeface="Arial"/>
              </a:rPr>
              <a:t>flow </a:t>
            </a:r>
            <a:r>
              <a:rPr sz="2200" spc="-40" dirty="0">
                <a:latin typeface="Arial"/>
                <a:cs typeface="Arial"/>
              </a:rPr>
              <a:t>control, </a:t>
            </a:r>
            <a:r>
              <a:rPr sz="2200" spc="-20" dirty="0">
                <a:latin typeface="Arial"/>
                <a:cs typeface="Arial"/>
              </a:rPr>
              <a:t>error </a:t>
            </a:r>
            <a:r>
              <a:rPr sz="2200" spc="-35" dirty="0">
                <a:latin typeface="Arial"/>
                <a:cs typeface="Arial"/>
              </a:rPr>
              <a:t>control </a:t>
            </a:r>
            <a:r>
              <a:rPr sz="2200" spc="-105" dirty="0">
                <a:latin typeface="Arial"/>
                <a:cs typeface="Arial"/>
              </a:rPr>
              <a:t>and</a:t>
            </a:r>
            <a:r>
              <a:rPr sz="2200" spc="-280" dirty="0">
                <a:latin typeface="Arial"/>
                <a:cs typeface="Arial"/>
              </a:rPr>
              <a:t> </a:t>
            </a:r>
            <a:r>
              <a:rPr sz="2200" spc="-90" dirty="0">
                <a:latin typeface="Arial"/>
                <a:cs typeface="Arial"/>
              </a:rPr>
              <a:t>congestion</a:t>
            </a:r>
            <a:endParaRPr sz="2200">
              <a:latin typeface="Arial"/>
              <a:cs typeface="Arial"/>
            </a:endParaRPr>
          </a:p>
          <a:p>
            <a:pPr marL="356870" indent="-344805">
              <a:lnSpc>
                <a:spcPct val="100000"/>
              </a:lnSpc>
              <a:spcBef>
                <a:spcPts val="530"/>
              </a:spcBef>
              <a:buFont typeface="Wingdings"/>
              <a:buChar char=""/>
              <a:tabLst>
                <a:tab pos="357505" algn="l"/>
              </a:tabLst>
            </a:pPr>
            <a:r>
              <a:rPr sz="2200" spc="-125" dirty="0">
                <a:latin typeface="Arial"/>
                <a:cs typeface="Arial"/>
              </a:rPr>
              <a:t>User </a:t>
            </a:r>
            <a:r>
              <a:rPr sz="2200" spc="-120" dirty="0">
                <a:latin typeface="Arial"/>
                <a:cs typeface="Arial"/>
              </a:rPr>
              <a:t>Datagram </a:t>
            </a:r>
            <a:r>
              <a:rPr sz="2200" spc="-70" dirty="0">
                <a:latin typeface="Arial"/>
                <a:cs typeface="Arial"/>
              </a:rPr>
              <a:t>Protocol</a:t>
            </a:r>
            <a:r>
              <a:rPr sz="2200" spc="-254" dirty="0">
                <a:latin typeface="Arial"/>
                <a:cs typeface="Arial"/>
              </a:rPr>
              <a:t> </a:t>
            </a:r>
            <a:r>
              <a:rPr sz="2200" spc="-175" dirty="0">
                <a:latin typeface="Arial"/>
                <a:cs typeface="Arial"/>
              </a:rPr>
              <a:t>(UDP)</a:t>
            </a:r>
            <a:endParaRPr sz="2200">
              <a:latin typeface="Arial"/>
              <a:cs typeface="Arial"/>
            </a:endParaRPr>
          </a:p>
          <a:p>
            <a:pPr marL="707390" lvl="1" indent="-180340">
              <a:lnSpc>
                <a:spcPct val="100000"/>
              </a:lnSpc>
              <a:spcBef>
                <a:spcPts val="530"/>
              </a:spcBef>
              <a:buChar char="•"/>
              <a:tabLst>
                <a:tab pos="708025" algn="l"/>
                <a:tab pos="2552065" algn="l"/>
                <a:tab pos="3658870" algn="l"/>
                <a:tab pos="4277995" algn="l"/>
                <a:tab pos="5500370" algn="l"/>
                <a:tab pos="6146800" algn="l"/>
                <a:tab pos="7491730" algn="l"/>
                <a:tab pos="8537575" algn="l"/>
              </a:tabLst>
            </a:pPr>
            <a:r>
              <a:rPr sz="2200" spc="-195" dirty="0">
                <a:latin typeface="Arial"/>
                <a:cs typeface="Arial"/>
              </a:rPr>
              <a:t>c</a:t>
            </a:r>
            <a:r>
              <a:rPr sz="2200" spc="-50" dirty="0">
                <a:latin typeface="Arial"/>
                <a:cs typeface="Arial"/>
              </a:rPr>
              <a:t>o</a:t>
            </a:r>
            <a:r>
              <a:rPr sz="2200" spc="-75" dirty="0">
                <a:latin typeface="Arial"/>
                <a:cs typeface="Arial"/>
              </a:rPr>
              <a:t>nn</a:t>
            </a:r>
            <a:r>
              <a:rPr sz="2200" spc="-145" dirty="0">
                <a:latin typeface="Arial"/>
                <a:cs typeface="Arial"/>
              </a:rPr>
              <a:t>e</a:t>
            </a:r>
            <a:r>
              <a:rPr sz="2200" spc="-10" dirty="0">
                <a:latin typeface="Arial"/>
                <a:cs typeface="Arial"/>
              </a:rPr>
              <a:t>ct</a:t>
            </a:r>
            <a:r>
              <a:rPr sz="2200" spc="-30" dirty="0">
                <a:latin typeface="Arial"/>
                <a:cs typeface="Arial"/>
              </a:rPr>
              <a:t>i</a:t>
            </a:r>
            <a:r>
              <a:rPr sz="2200" spc="-50" dirty="0">
                <a:latin typeface="Arial"/>
                <a:cs typeface="Arial"/>
              </a:rPr>
              <a:t>o</a:t>
            </a:r>
            <a:r>
              <a:rPr sz="2200" spc="-75" dirty="0">
                <a:latin typeface="Arial"/>
                <a:cs typeface="Arial"/>
              </a:rPr>
              <a:t>n</a:t>
            </a:r>
            <a:r>
              <a:rPr sz="2200" spc="-145" dirty="0">
                <a:latin typeface="Arial"/>
                <a:cs typeface="Arial"/>
              </a:rPr>
              <a:t>less</a:t>
            </a:r>
            <a:r>
              <a:rPr sz="2200" dirty="0">
                <a:latin typeface="Arial"/>
                <a:cs typeface="Arial"/>
              </a:rPr>
              <a:t>	</a:t>
            </a:r>
            <a:r>
              <a:rPr sz="2200" spc="-100" dirty="0">
                <a:latin typeface="Arial"/>
                <a:cs typeface="Arial"/>
              </a:rPr>
              <a:t>p</a:t>
            </a:r>
            <a:r>
              <a:rPr sz="2200" spc="5" dirty="0">
                <a:latin typeface="Arial"/>
                <a:cs typeface="Arial"/>
              </a:rPr>
              <a:t>r</a:t>
            </a:r>
            <a:r>
              <a:rPr sz="2200" spc="-75" dirty="0">
                <a:latin typeface="Arial"/>
                <a:cs typeface="Arial"/>
              </a:rPr>
              <a:t>o</a:t>
            </a:r>
            <a:r>
              <a:rPr sz="2200" spc="105" dirty="0">
                <a:latin typeface="Arial"/>
                <a:cs typeface="Arial"/>
              </a:rPr>
              <a:t>t</a:t>
            </a:r>
            <a:r>
              <a:rPr sz="2200" spc="-50" dirty="0">
                <a:latin typeface="Arial"/>
                <a:cs typeface="Arial"/>
              </a:rPr>
              <a:t>o</a:t>
            </a:r>
            <a:r>
              <a:rPr sz="2200" spc="-220" dirty="0">
                <a:latin typeface="Arial"/>
                <a:cs typeface="Arial"/>
              </a:rPr>
              <a:t>c</a:t>
            </a:r>
            <a:r>
              <a:rPr sz="2200" spc="-50" dirty="0">
                <a:latin typeface="Arial"/>
                <a:cs typeface="Arial"/>
              </a:rPr>
              <a:t>o</a:t>
            </a:r>
            <a:r>
              <a:rPr sz="2200" spc="15" dirty="0">
                <a:latin typeface="Arial"/>
                <a:cs typeface="Arial"/>
              </a:rPr>
              <a:t>l</a:t>
            </a:r>
            <a:r>
              <a:rPr sz="2200" dirty="0">
                <a:latin typeface="Arial"/>
                <a:cs typeface="Arial"/>
              </a:rPr>
              <a:t>	</a:t>
            </a:r>
            <a:r>
              <a:rPr sz="2200" spc="105" dirty="0">
                <a:latin typeface="Arial"/>
                <a:cs typeface="Arial"/>
              </a:rPr>
              <a:t>t</a:t>
            </a:r>
            <a:r>
              <a:rPr sz="2200" spc="-75" dirty="0">
                <a:latin typeface="Arial"/>
                <a:cs typeface="Arial"/>
              </a:rPr>
              <a:t>h</a:t>
            </a:r>
            <a:r>
              <a:rPr sz="2200" spc="-200" dirty="0">
                <a:latin typeface="Arial"/>
                <a:cs typeface="Arial"/>
              </a:rPr>
              <a:t>a</a:t>
            </a:r>
            <a:r>
              <a:rPr sz="2200" spc="125" dirty="0">
                <a:latin typeface="Arial"/>
                <a:cs typeface="Arial"/>
              </a:rPr>
              <a:t>t</a:t>
            </a:r>
            <a:r>
              <a:rPr sz="2200" dirty="0">
                <a:latin typeface="Arial"/>
                <a:cs typeface="Arial"/>
              </a:rPr>
              <a:t>	</a:t>
            </a:r>
            <a:r>
              <a:rPr sz="2200" spc="75" dirty="0">
                <a:latin typeface="Arial"/>
                <a:cs typeface="Arial"/>
              </a:rPr>
              <a:t>t</a:t>
            </a:r>
            <a:r>
              <a:rPr sz="2200" spc="40" dirty="0">
                <a:latin typeface="Arial"/>
                <a:cs typeface="Arial"/>
              </a:rPr>
              <a:t>r</a:t>
            </a:r>
            <a:r>
              <a:rPr sz="2200" spc="-114" dirty="0">
                <a:latin typeface="Arial"/>
                <a:cs typeface="Arial"/>
              </a:rPr>
              <a:t>a</a:t>
            </a:r>
            <a:r>
              <a:rPr sz="2200" spc="-125" dirty="0">
                <a:latin typeface="Arial"/>
                <a:cs typeface="Arial"/>
              </a:rPr>
              <a:t>n</a:t>
            </a:r>
            <a:r>
              <a:rPr sz="2200" spc="-265" dirty="0">
                <a:latin typeface="Arial"/>
                <a:cs typeface="Arial"/>
              </a:rPr>
              <a:t>s</a:t>
            </a:r>
            <a:r>
              <a:rPr sz="2200" spc="-65" dirty="0">
                <a:latin typeface="Arial"/>
                <a:cs typeface="Arial"/>
              </a:rPr>
              <a:t>m</a:t>
            </a:r>
            <a:r>
              <a:rPr sz="2200" spc="-30" dirty="0">
                <a:latin typeface="Arial"/>
                <a:cs typeface="Arial"/>
              </a:rPr>
              <a:t>its</a:t>
            </a:r>
            <a:r>
              <a:rPr sz="2200" dirty="0">
                <a:latin typeface="Arial"/>
                <a:cs typeface="Arial"/>
              </a:rPr>
              <a:t>	</a:t>
            </a:r>
            <a:r>
              <a:rPr sz="2200" spc="-100" dirty="0">
                <a:latin typeface="Arial"/>
                <a:cs typeface="Arial"/>
              </a:rPr>
              <a:t>u</a:t>
            </a:r>
            <a:r>
              <a:rPr sz="2200" spc="-130" dirty="0">
                <a:latin typeface="Arial"/>
                <a:cs typeface="Arial"/>
              </a:rPr>
              <a:t>se</a:t>
            </a:r>
            <a:r>
              <a:rPr sz="2200" spc="-80" dirty="0">
                <a:latin typeface="Arial"/>
                <a:cs typeface="Arial"/>
              </a:rPr>
              <a:t>r</a:t>
            </a:r>
            <a:r>
              <a:rPr sz="2200" dirty="0">
                <a:latin typeface="Arial"/>
                <a:cs typeface="Arial"/>
              </a:rPr>
              <a:t>	</a:t>
            </a:r>
            <a:r>
              <a:rPr sz="2200" spc="-75" dirty="0">
                <a:latin typeface="Arial"/>
                <a:cs typeface="Arial"/>
              </a:rPr>
              <a:t>d</a:t>
            </a:r>
            <a:r>
              <a:rPr sz="2200" spc="-220" dirty="0">
                <a:latin typeface="Arial"/>
                <a:cs typeface="Arial"/>
              </a:rPr>
              <a:t>a</a:t>
            </a:r>
            <a:r>
              <a:rPr sz="2200" spc="105" dirty="0">
                <a:latin typeface="Arial"/>
                <a:cs typeface="Arial"/>
              </a:rPr>
              <a:t>t</a:t>
            </a:r>
            <a:r>
              <a:rPr sz="2200" spc="-180" dirty="0">
                <a:latin typeface="Arial"/>
                <a:cs typeface="Arial"/>
              </a:rPr>
              <a:t>a</a:t>
            </a:r>
            <a:r>
              <a:rPr sz="2200" spc="-190" dirty="0">
                <a:latin typeface="Arial"/>
                <a:cs typeface="Arial"/>
              </a:rPr>
              <a:t>g</a:t>
            </a:r>
            <a:r>
              <a:rPr sz="2200" spc="-40" dirty="0">
                <a:latin typeface="Arial"/>
                <a:cs typeface="Arial"/>
              </a:rPr>
              <a:t>r</a:t>
            </a:r>
            <a:r>
              <a:rPr sz="2200" spc="-95" dirty="0">
                <a:latin typeface="Arial"/>
                <a:cs typeface="Arial"/>
              </a:rPr>
              <a:t>a</a:t>
            </a:r>
            <a:r>
              <a:rPr sz="2200" spc="-140" dirty="0">
                <a:latin typeface="Arial"/>
                <a:cs typeface="Arial"/>
              </a:rPr>
              <a:t>m</a:t>
            </a:r>
            <a:r>
              <a:rPr sz="2200" spc="-240" dirty="0">
                <a:latin typeface="Arial"/>
                <a:cs typeface="Arial"/>
              </a:rPr>
              <a:t>s</a:t>
            </a:r>
            <a:r>
              <a:rPr sz="2200" dirty="0">
                <a:latin typeface="Arial"/>
                <a:cs typeface="Arial"/>
              </a:rPr>
              <a:t>	</a:t>
            </a:r>
            <a:r>
              <a:rPr sz="2200" spc="5" dirty="0">
                <a:latin typeface="Arial"/>
                <a:cs typeface="Arial"/>
              </a:rPr>
              <a:t>w</a:t>
            </a:r>
            <a:r>
              <a:rPr sz="2200" spc="-25" dirty="0">
                <a:latin typeface="Arial"/>
                <a:cs typeface="Arial"/>
              </a:rPr>
              <a:t>i</a:t>
            </a:r>
            <a:r>
              <a:rPr sz="2200" dirty="0">
                <a:latin typeface="Arial"/>
                <a:cs typeface="Arial"/>
              </a:rPr>
              <a:t>th</a:t>
            </a:r>
            <a:r>
              <a:rPr sz="2200" spc="5" dirty="0">
                <a:latin typeface="Arial"/>
                <a:cs typeface="Arial"/>
              </a:rPr>
              <a:t>o</a:t>
            </a:r>
            <a:r>
              <a:rPr sz="2200" spc="-100" dirty="0">
                <a:latin typeface="Arial"/>
                <a:cs typeface="Arial"/>
              </a:rPr>
              <a:t>u</a:t>
            </a:r>
            <a:r>
              <a:rPr sz="2200" spc="125" dirty="0">
                <a:latin typeface="Arial"/>
                <a:cs typeface="Arial"/>
              </a:rPr>
              <a:t>t</a:t>
            </a:r>
            <a:r>
              <a:rPr sz="2200" dirty="0">
                <a:latin typeface="Arial"/>
                <a:cs typeface="Arial"/>
              </a:rPr>
              <a:t>	</a:t>
            </a:r>
            <a:r>
              <a:rPr sz="2200" spc="30" dirty="0">
                <a:latin typeface="Arial"/>
                <a:cs typeface="Arial"/>
              </a:rPr>
              <a:t>fi</a:t>
            </a:r>
            <a:r>
              <a:rPr sz="2200" spc="-15" dirty="0">
                <a:latin typeface="Arial"/>
                <a:cs typeface="Arial"/>
              </a:rPr>
              <a:t>r</a:t>
            </a:r>
            <a:r>
              <a:rPr sz="2200" spc="-265" dirty="0">
                <a:latin typeface="Arial"/>
                <a:cs typeface="Arial"/>
              </a:rPr>
              <a:t>s</a:t>
            </a:r>
            <a:r>
              <a:rPr sz="2200" spc="125" dirty="0">
                <a:latin typeface="Arial"/>
                <a:cs typeface="Arial"/>
              </a:rPr>
              <a:t>t</a:t>
            </a:r>
            <a:endParaRPr sz="2200">
              <a:latin typeface="Arial"/>
              <a:cs typeface="Arial"/>
            </a:endParaRPr>
          </a:p>
          <a:p>
            <a:pPr marL="707390">
              <a:lnSpc>
                <a:spcPct val="100000"/>
              </a:lnSpc>
            </a:pPr>
            <a:r>
              <a:rPr sz="2200" spc="-75" dirty="0">
                <a:latin typeface="Arial"/>
                <a:cs typeface="Arial"/>
              </a:rPr>
              <a:t>creating </a:t>
            </a:r>
            <a:r>
              <a:rPr sz="2200" spc="-165" dirty="0">
                <a:latin typeface="Arial"/>
                <a:cs typeface="Arial"/>
              </a:rPr>
              <a:t>a </a:t>
            </a:r>
            <a:r>
              <a:rPr sz="2200" spc="-80" dirty="0">
                <a:latin typeface="Arial"/>
                <a:cs typeface="Arial"/>
              </a:rPr>
              <a:t>logical</a:t>
            </a:r>
            <a:r>
              <a:rPr sz="2200" spc="-229" dirty="0">
                <a:latin typeface="Arial"/>
                <a:cs typeface="Arial"/>
              </a:rPr>
              <a:t> </a:t>
            </a:r>
            <a:r>
              <a:rPr sz="2200" spc="-65" dirty="0">
                <a:latin typeface="Arial"/>
                <a:cs typeface="Arial"/>
              </a:rPr>
              <a:t>connection</a:t>
            </a:r>
            <a:endParaRPr sz="2200">
              <a:latin typeface="Arial"/>
              <a:cs typeface="Arial"/>
            </a:endParaRPr>
          </a:p>
          <a:p>
            <a:pPr marL="689610" lvl="1" indent="-162560">
              <a:lnSpc>
                <a:spcPct val="100000"/>
              </a:lnSpc>
              <a:spcBef>
                <a:spcPts val="530"/>
              </a:spcBef>
              <a:buChar char="•"/>
              <a:tabLst>
                <a:tab pos="690245" algn="l"/>
              </a:tabLst>
            </a:pPr>
            <a:r>
              <a:rPr sz="2200" spc="-135" dirty="0">
                <a:latin typeface="Arial"/>
                <a:cs typeface="Arial"/>
              </a:rPr>
              <a:t>each</a:t>
            </a:r>
            <a:r>
              <a:rPr sz="2200" spc="-140" dirty="0">
                <a:latin typeface="Arial"/>
                <a:cs typeface="Arial"/>
              </a:rPr>
              <a:t> </a:t>
            </a:r>
            <a:r>
              <a:rPr sz="2200" spc="-105" dirty="0">
                <a:latin typeface="Arial"/>
                <a:cs typeface="Arial"/>
              </a:rPr>
              <a:t>user</a:t>
            </a:r>
            <a:r>
              <a:rPr sz="2200" spc="-120" dirty="0">
                <a:latin typeface="Arial"/>
                <a:cs typeface="Arial"/>
              </a:rPr>
              <a:t> </a:t>
            </a:r>
            <a:r>
              <a:rPr sz="2200" spc="-100" dirty="0">
                <a:latin typeface="Arial"/>
                <a:cs typeface="Arial"/>
              </a:rPr>
              <a:t>datagram</a:t>
            </a:r>
            <a:r>
              <a:rPr sz="2200" spc="-140" dirty="0">
                <a:latin typeface="Arial"/>
                <a:cs typeface="Arial"/>
              </a:rPr>
              <a:t> </a:t>
            </a:r>
            <a:r>
              <a:rPr sz="2200" spc="-114" dirty="0">
                <a:latin typeface="Arial"/>
                <a:cs typeface="Arial"/>
              </a:rPr>
              <a:t>is</a:t>
            </a:r>
            <a:r>
              <a:rPr sz="2200" spc="-100" dirty="0">
                <a:latin typeface="Arial"/>
                <a:cs typeface="Arial"/>
              </a:rPr>
              <a:t> </a:t>
            </a:r>
            <a:r>
              <a:rPr sz="2200" spc="-120" dirty="0">
                <a:latin typeface="Arial"/>
                <a:cs typeface="Arial"/>
              </a:rPr>
              <a:t>an</a:t>
            </a:r>
            <a:r>
              <a:rPr sz="2200" spc="-135" dirty="0">
                <a:latin typeface="Arial"/>
                <a:cs typeface="Arial"/>
              </a:rPr>
              <a:t> </a:t>
            </a:r>
            <a:r>
              <a:rPr sz="2200" spc="-65" dirty="0">
                <a:latin typeface="Arial"/>
                <a:cs typeface="Arial"/>
              </a:rPr>
              <a:t>independent</a:t>
            </a:r>
            <a:r>
              <a:rPr sz="2200" spc="-135" dirty="0">
                <a:latin typeface="Arial"/>
                <a:cs typeface="Arial"/>
              </a:rPr>
              <a:t> </a:t>
            </a:r>
            <a:r>
              <a:rPr sz="2200" spc="-10" dirty="0">
                <a:latin typeface="Arial"/>
                <a:cs typeface="Arial"/>
              </a:rPr>
              <a:t>entity</a:t>
            </a:r>
            <a:r>
              <a:rPr sz="2200" spc="-114" dirty="0">
                <a:latin typeface="Arial"/>
                <a:cs typeface="Arial"/>
              </a:rPr>
              <a:t> </a:t>
            </a:r>
            <a:r>
              <a:rPr sz="2200" spc="10" dirty="0">
                <a:latin typeface="Arial"/>
                <a:cs typeface="Arial"/>
              </a:rPr>
              <a:t>without</a:t>
            </a:r>
            <a:r>
              <a:rPr sz="2200" spc="-145" dirty="0">
                <a:latin typeface="Arial"/>
                <a:cs typeface="Arial"/>
              </a:rPr>
              <a:t> </a:t>
            </a:r>
            <a:r>
              <a:rPr sz="2200" spc="-90" dirty="0">
                <a:latin typeface="Arial"/>
                <a:cs typeface="Arial"/>
              </a:rPr>
              <a:t>being</a:t>
            </a:r>
            <a:r>
              <a:rPr sz="2200" spc="-135" dirty="0">
                <a:latin typeface="Arial"/>
                <a:cs typeface="Arial"/>
              </a:rPr>
              <a:t> </a:t>
            </a:r>
            <a:r>
              <a:rPr sz="2200" spc="-55" dirty="0">
                <a:latin typeface="Arial"/>
                <a:cs typeface="Arial"/>
              </a:rPr>
              <a:t>related</a:t>
            </a:r>
            <a:r>
              <a:rPr sz="2200" spc="-130" dirty="0">
                <a:latin typeface="Arial"/>
                <a:cs typeface="Arial"/>
              </a:rPr>
              <a:t> </a:t>
            </a:r>
            <a:r>
              <a:rPr sz="2200" spc="10" dirty="0">
                <a:latin typeface="Arial"/>
                <a:cs typeface="Arial"/>
              </a:rPr>
              <a:t>to</a:t>
            </a:r>
            <a:endParaRPr sz="2200">
              <a:latin typeface="Arial"/>
              <a:cs typeface="Arial"/>
            </a:endParaRPr>
          </a:p>
          <a:p>
            <a:pPr marL="716915">
              <a:lnSpc>
                <a:spcPct val="100000"/>
              </a:lnSpc>
              <a:spcBef>
                <a:spcPts val="530"/>
              </a:spcBef>
            </a:pPr>
            <a:r>
              <a:rPr sz="2200" spc="-20" dirty="0">
                <a:latin typeface="Arial"/>
                <a:cs typeface="Arial"/>
              </a:rPr>
              <a:t>the</a:t>
            </a:r>
            <a:r>
              <a:rPr sz="2200" spc="-140" dirty="0">
                <a:latin typeface="Arial"/>
                <a:cs typeface="Arial"/>
              </a:rPr>
              <a:t> </a:t>
            </a:r>
            <a:r>
              <a:rPr sz="2200" spc="-80" dirty="0">
                <a:latin typeface="Arial"/>
                <a:cs typeface="Arial"/>
              </a:rPr>
              <a:t>previous</a:t>
            </a:r>
            <a:r>
              <a:rPr sz="2200" spc="-175" dirty="0">
                <a:latin typeface="Arial"/>
                <a:cs typeface="Arial"/>
              </a:rPr>
              <a:t> </a:t>
            </a:r>
            <a:r>
              <a:rPr sz="2200" spc="-5" dirty="0">
                <a:latin typeface="Arial"/>
                <a:cs typeface="Arial"/>
              </a:rPr>
              <a:t>or</a:t>
            </a:r>
            <a:r>
              <a:rPr sz="2200" spc="-135" dirty="0">
                <a:latin typeface="Arial"/>
                <a:cs typeface="Arial"/>
              </a:rPr>
              <a:t> </a:t>
            </a:r>
            <a:r>
              <a:rPr sz="2200" spc="-20" dirty="0">
                <a:latin typeface="Arial"/>
                <a:cs typeface="Arial"/>
              </a:rPr>
              <a:t>the</a:t>
            </a:r>
            <a:r>
              <a:rPr sz="2200" spc="-135" dirty="0">
                <a:latin typeface="Arial"/>
                <a:cs typeface="Arial"/>
              </a:rPr>
              <a:t> </a:t>
            </a:r>
            <a:r>
              <a:rPr sz="2200" spc="-60" dirty="0">
                <a:latin typeface="Arial"/>
                <a:cs typeface="Arial"/>
              </a:rPr>
              <a:t>next</a:t>
            </a:r>
            <a:r>
              <a:rPr sz="2200" spc="-125" dirty="0">
                <a:latin typeface="Arial"/>
                <a:cs typeface="Arial"/>
              </a:rPr>
              <a:t> </a:t>
            </a:r>
            <a:r>
              <a:rPr sz="2200" spc="-85" dirty="0">
                <a:latin typeface="Arial"/>
                <a:cs typeface="Arial"/>
              </a:rPr>
              <a:t>one</a:t>
            </a:r>
            <a:endParaRPr sz="2200">
              <a:latin typeface="Arial"/>
              <a:cs typeface="Arial"/>
            </a:endParaRPr>
          </a:p>
          <a:p>
            <a:pPr marL="689610" lvl="1" indent="-162560">
              <a:lnSpc>
                <a:spcPct val="100000"/>
              </a:lnSpc>
              <a:spcBef>
                <a:spcPts val="530"/>
              </a:spcBef>
              <a:buChar char="•"/>
              <a:tabLst>
                <a:tab pos="690245" algn="l"/>
              </a:tabLst>
            </a:pPr>
            <a:r>
              <a:rPr sz="2200" spc="-125" dirty="0">
                <a:latin typeface="Arial"/>
                <a:cs typeface="Arial"/>
              </a:rPr>
              <a:t>does</a:t>
            </a:r>
            <a:r>
              <a:rPr sz="2200" spc="-130" dirty="0">
                <a:latin typeface="Arial"/>
                <a:cs typeface="Arial"/>
              </a:rPr>
              <a:t> </a:t>
            </a:r>
            <a:r>
              <a:rPr sz="2200" dirty="0">
                <a:latin typeface="Arial"/>
                <a:cs typeface="Arial"/>
              </a:rPr>
              <a:t>not</a:t>
            </a:r>
            <a:r>
              <a:rPr sz="2200" spc="-125" dirty="0">
                <a:latin typeface="Arial"/>
                <a:cs typeface="Arial"/>
              </a:rPr>
              <a:t> </a:t>
            </a:r>
            <a:r>
              <a:rPr sz="2200" spc="-60" dirty="0">
                <a:latin typeface="Arial"/>
                <a:cs typeface="Arial"/>
              </a:rPr>
              <a:t>provide</a:t>
            </a:r>
            <a:r>
              <a:rPr sz="2200" spc="-175" dirty="0">
                <a:latin typeface="Arial"/>
                <a:cs typeface="Arial"/>
              </a:rPr>
              <a:t> </a:t>
            </a:r>
            <a:r>
              <a:rPr sz="2200" spc="-50" dirty="0">
                <a:latin typeface="Arial"/>
                <a:cs typeface="Arial"/>
              </a:rPr>
              <a:t>flow,</a:t>
            </a:r>
            <a:r>
              <a:rPr sz="2200" spc="-150" dirty="0">
                <a:latin typeface="Arial"/>
                <a:cs typeface="Arial"/>
              </a:rPr>
              <a:t> </a:t>
            </a:r>
            <a:r>
              <a:rPr sz="2200" spc="-60" dirty="0">
                <a:latin typeface="Arial"/>
                <a:cs typeface="Arial"/>
              </a:rPr>
              <a:t>error,</a:t>
            </a:r>
            <a:r>
              <a:rPr sz="2200" spc="-155" dirty="0">
                <a:latin typeface="Arial"/>
                <a:cs typeface="Arial"/>
              </a:rPr>
              <a:t> </a:t>
            </a:r>
            <a:r>
              <a:rPr sz="2200" spc="-10" dirty="0">
                <a:latin typeface="Arial"/>
                <a:cs typeface="Arial"/>
              </a:rPr>
              <a:t>or</a:t>
            </a:r>
            <a:r>
              <a:rPr sz="2200" spc="-135" dirty="0">
                <a:latin typeface="Arial"/>
                <a:cs typeface="Arial"/>
              </a:rPr>
              <a:t> </a:t>
            </a:r>
            <a:r>
              <a:rPr sz="2200" spc="-90" dirty="0">
                <a:latin typeface="Arial"/>
                <a:cs typeface="Arial"/>
              </a:rPr>
              <a:t>congestion</a:t>
            </a:r>
            <a:r>
              <a:rPr sz="2200" spc="-160" dirty="0">
                <a:latin typeface="Arial"/>
                <a:cs typeface="Arial"/>
              </a:rPr>
              <a:t> </a:t>
            </a:r>
            <a:r>
              <a:rPr sz="2200" spc="-35" dirty="0">
                <a:latin typeface="Arial"/>
                <a:cs typeface="Arial"/>
              </a:rPr>
              <a:t>control</a:t>
            </a:r>
            <a:endParaRPr sz="2200">
              <a:latin typeface="Arial"/>
              <a:cs typeface="Arial"/>
            </a:endParaRPr>
          </a:p>
          <a:p>
            <a:pPr marL="716915" marR="414655" lvl="1" indent="-189230">
              <a:lnSpc>
                <a:spcPct val="120100"/>
              </a:lnSpc>
              <a:buChar char="•"/>
              <a:tabLst>
                <a:tab pos="690245" algn="l"/>
              </a:tabLst>
            </a:pPr>
            <a:r>
              <a:rPr sz="2200" spc="-65" dirty="0">
                <a:latin typeface="Arial"/>
                <a:cs typeface="Arial"/>
              </a:rPr>
              <a:t>simplicity,</a:t>
            </a:r>
            <a:r>
              <a:rPr sz="2200" spc="-155" dirty="0">
                <a:latin typeface="Arial"/>
                <a:cs typeface="Arial"/>
              </a:rPr>
              <a:t> </a:t>
            </a:r>
            <a:r>
              <a:rPr sz="2200" spc="-60" dirty="0">
                <a:latin typeface="Arial"/>
                <a:cs typeface="Arial"/>
              </a:rPr>
              <a:t>which</a:t>
            </a:r>
            <a:r>
              <a:rPr sz="2200" spc="-160" dirty="0">
                <a:latin typeface="Arial"/>
                <a:cs typeface="Arial"/>
              </a:rPr>
              <a:t> </a:t>
            </a:r>
            <a:r>
              <a:rPr sz="2200" spc="-135" dirty="0">
                <a:latin typeface="Arial"/>
                <a:cs typeface="Arial"/>
              </a:rPr>
              <a:t>means</a:t>
            </a:r>
            <a:r>
              <a:rPr sz="2200" spc="-130" dirty="0">
                <a:latin typeface="Arial"/>
                <a:cs typeface="Arial"/>
              </a:rPr>
              <a:t> </a:t>
            </a:r>
            <a:r>
              <a:rPr sz="2200" spc="-90" dirty="0">
                <a:latin typeface="Arial"/>
                <a:cs typeface="Arial"/>
              </a:rPr>
              <a:t>small</a:t>
            </a:r>
            <a:r>
              <a:rPr sz="2200" spc="-130" dirty="0">
                <a:latin typeface="Arial"/>
                <a:cs typeface="Arial"/>
              </a:rPr>
              <a:t> </a:t>
            </a:r>
            <a:r>
              <a:rPr sz="2200" spc="-85" dirty="0">
                <a:latin typeface="Arial"/>
                <a:cs typeface="Arial"/>
              </a:rPr>
              <a:t>overhead,</a:t>
            </a:r>
            <a:r>
              <a:rPr sz="2200" spc="-175" dirty="0">
                <a:latin typeface="Arial"/>
                <a:cs typeface="Arial"/>
              </a:rPr>
              <a:t> </a:t>
            </a:r>
            <a:r>
              <a:rPr sz="2200" spc="-114" dirty="0">
                <a:latin typeface="Arial"/>
                <a:cs typeface="Arial"/>
              </a:rPr>
              <a:t>is</a:t>
            </a:r>
            <a:r>
              <a:rPr sz="2200" spc="-135" dirty="0">
                <a:latin typeface="Arial"/>
                <a:cs typeface="Arial"/>
              </a:rPr>
              <a:t> </a:t>
            </a:r>
            <a:r>
              <a:rPr sz="2200" spc="-40" dirty="0">
                <a:latin typeface="Arial"/>
                <a:cs typeface="Arial"/>
              </a:rPr>
              <a:t>attractive</a:t>
            </a:r>
            <a:r>
              <a:rPr sz="2200" spc="-165" dirty="0">
                <a:latin typeface="Arial"/>
                <a:cs typeface="Arial"/>
              </a:rPr>
              <a:t> </a:t>
            </a:r>
            <a:r>
              <a:rPr sz="2200" spc="20" dirty="0">
                <a:latin typeface="Arial"/>
                <a:cs typeface="Arial"/>
              </a:rPr>
              <a:t>to</a:t>
            </a:r>
            <a:r>
              <a:rPr sz="2200" spc="-114" dirty="0">
                <a:latin typeface="Arial"/>
                <a:cs typeface="Arial"/>
              </a:rPr>
              <a:t> </a:t>
            </a:r>
            <a:r>
              <a:rPr sz="2200" spc="-120" dirty="0">
                <a:latin typeface="Arial"/>
                <a:cs typeface="Arial"/>
              </a:rPr>
              <a:t>an </a:t>
            </a:r>
            <a:r>
              <a:rPr sz="2200" spc="-60" dirty="0">
                <a:latin typeface="Arial"/>
                <a:cs typeface="Arial"/>
              </a:rPr>
              <a:t>application  </a:t>
            </a:r>
            <a:r>
              <a:rPr sz="2200" spc="-80" dirty="0">
                <a:latin typeface="Arial"/>
                <a:cs typeface="Arial"/>
              </a:rPr>
              <a:t>program </a:t>
            </a:r>
            <a:r>
              <a:rPr sz="2200" spc="-5" dirty="0">
                <a:latin typeface="Arial"/>
                <a:cs typeface="Arial"/>
              </a:rPr>
              <a:t>that </a:t>
            </a:r>
            <a:r>
              <a:rPr sz="2200" spc="-130" dirty="0">
                <a:latin typeface="Arial"/>
                <a:cs typeface="Arial"/>
              </a:rPr>
              <a:t>needs </a:t>
            </a:r>
            <a:r>
              <a:rPr sz="2200" spc="20" dirty="0">
                <a:latin typeface="Arial"/>
                <a:cs typeface="Arial"/>
              </a:rPr>
              <a:t>to </a:t>
            </a:r>
            <a:r>
              <a:rPr sz="2200" spc="-130" dirty="0">
                <a:latin typeface="Arial"/>
                <a:cs typeface="Arial"/>
              </a:rPr>
              <a:t>send </a:t>
            </a:r>
            <a:r>
              <a:rPr sz="2200" spc="-45" dirty="0">
                <a:latin typeface="Arial"/>
                <a:cs typeface="Arial"/>
              </a:rPr>
              <a:t>short </a:t>
            </a:r>
            <a:r>
              <a:rPr sz="2200" spc="-180" dirty="0">
                <a:latin typeface="Arial"/>
                <a:cs typeface="Arial"/>
              </a:rPr>
              <a:t>messages </a:t>
            </a:r>
            <a:r>
              <a:rPr sz="2200" spc="-105" dirty="0">
                <a:latin typeface="Arial"/>
                <a:cs typeface="Arial"/>
              </a:rPr>
              <a:t>and </a:t>
            </a:r>
            <a:r>
              <a:rPr sz="2200" spc="-75" dirty="0">
                <a:latin typeface="Arial"/>
                <a:cs typeface="Arial"/>
              </a:rPr>
              <a:t>cannot </a:t>
            </a:r>
            <a:r>
              <a:rPr sz="2200" spc="-45" dirty="0">
                <a:latin typeface="Arial"/>
                <a:cs typeface="Arial"/>
              </a:rPr>
              <a:t>afford </a:t>
            </a:r>
            <a:r>
              <a:rPr sz="2200" spc="-20" dirty="0">
                <a:latin typeface="Arial"/>
                <a:cs typeface="Arial"/>
              </a:rPr>
              <a:t>the  </a:t>
            </a:r>
            <a:r>
              <a:rPr sz="2200" spc="-85" dirty="0">
                <a:latin typeface="Arial"/>
                <a:cs typeface="Arial"/>
              </a:rPr>
              <a:t>retransmission </a:t>
            </a:r>
            <a:r>
              <a:rPr sz="2200" spc="5" dirty="0">
                <a:latin typeface="Arial"/>
                <a:cs typeface="Arial"/>
              </a:rPr>
              <a:t>of </a:t>
            </a:r>
            <a:r>
              <a:rPr sz="2200" spc="-20" dirty="0">
                <a:latin typeface="Arial"/>
                <a:cs typeface="Arial"/>
              </a:rPr>
              <a:t>the </a:t>
            </a:r>
            <a:r>
              <a:rPr sz="2200" spc="-120" dirty="0">
                <a:latin typeface="Arial"/>
                <a:cs typeface="Arial"/>
              </a:rPr>
              <a:t>packets </a:t>
            </a:r>
            <a:r>
              <a:rPr sz="2200" spc="-75" dirty="0">
                <a:latin typeface="Arial"/>
                <a:cs typeface="Arial"/>
              </a:rPr>
              <a:t>involved </a:t>
            </a:r>
            <a:r>
              <a:rPr sz="2200" spc="-30" dirty="0">
                <a:latin typeface="Arial"/>
                <a:cs typeface="Arial"/>
              </a:rPr>
              <a:t>in </a:t>
            </a:r>
            <a:r>
              <a:rPr sz="2200" spc="-345" dirty="0">
                <a:latin typeface="Arial"/>
                <a:cs typeface="Arial"/>
              </a:rPr>
              <a:t>TCP, </a:t>
            </a:r>
            <a:r>
              <a:rPr sz="2200" spc="-70" dirty="0">
                <a:latin typeface="Arial"/>
                <a:cs typeface="Arial"/>
              </a:rPr>
              <a:t>when </a:t>
            </a:r>
            <a:r>
              <a:rPr sz="2200" spc="-170" dirty="0">
                <a:latin typeface="Arial"/>
                <a:cs typeface="Arial"/>
              </a:rPr>
              <a:t>a </a:t>
            </a:r>
            <a:r>
              <a:rPr sz="2200" spc="-100" dirty="0">
                <a:latin typeface="Arial"/>
                <a:cs typeface="Arial"/>
              </a:rPr>
              <a:t>packet </a:t>
            </a:r>
            <a:r>
              <a:rPr sz="2200" spc="-114" dirty="0">
                <a:latin typeface="Arial"/>
                <a:cs typeface="Arial"/>
              </a:rPr>
              <a:t>is  </a:t>
            </a:r>
            <a:r>
              <a:rPr sz="2200" spc="-45" dirty="0">
                <a:latin typeface="Arial"/>
                <a:cs typeface="Arial"/>
              </a:rPr>
              <a:t>corrupted </a:t>
            </a:r>
            <a:r>
              <a:rPr sz="2200" spc="-10" dirty="0">
                <a:latin typeface="Arial"/>
                <a:cs typeface="Arial"/>
              </a:rPr>
              <a:t>or</a:t>
            </a:r>
            <a:r>
              <a:rPr sz="2200" spc="-275" dirty="0">
                <a:latin typeface="Arial"/>
                <a:cs typeface="Arial"/>
              </a:rPr>
              <a:t> </a:t>
            </a:r>
            <a:r>
              <a:rPr sz="2200" spc="-45" dirty="0">
                <a:latin typeface="Arial"/>
                <a:cs typeface="Arial"/>
              </a:rPr>
              <a:t>lost.</a:t>
            </a:r>
            <a:endParaRPr sz="2200">
              <a:latin typeface="Arial"/>
              <a:cs typeface="Arial"/>
            </a:endParaRPr>
          </a:p>
          <a:p>
            <a:pPr marL="356870" indent="-344805">
              <a:lnSpc>
                <a:spcPct val="100000"/>
              </a:lnSpc>
              <a:spcBef>
                <a:spcPts val="525"/>
              </a:spcBef>
              <a:buFont typeface="Wingdings"/>
              <a:buChar char=""/>
              <a:tabLst>
                <a:tab pos="357505" algn="l"/>
              </a:tabLst>
            </a:pPr>
            <a:r>
              <a:rPr sz="2200" spc="-114" dirty="0">
                <a:latin typeface="Arial"/>
                <a:cs typeface="Arial"/>
              </a:rPr>
              <a:t>Stream </a:t>
            </a:r>
            <a:r>
              <a:rPr sz="2200" spc="-70" dirty="0">
                <a:latin typeface="Arial"/>
                <a:cs typeface="Arial"/>
              </a:rPr>
              <a:t>Control </a:t>
            </a:r>
            <a:r>
              <a:rPr sz="2200" spc="-130" dirty="0">
                <a:latin typeface="Arial"/>
                <a:cs typeface="Arial"/>
              </a:rPr>
              <a:t>Transmission </a:t>
            </a:r>
            <a:r>
              <a:rPr sz="2200" spc="-70" dirty="0">
                <a:latin typeface="Arial"/>
                <a:cs typeface="Arial"/>
              </a:rPr>
              <a:t>Protocol</a:t>
            </a:r>
            <a:r>
              <a:rPr sz="2200" spc="-360" dirty="0">
                <a:latin typeface="Arial"/>
                <a:cs typeface="Arial"/>
              </a:rPr>
              <a:t> </a:t>
            </a:r>
            <a:r>
              <a:rPr sz="2200" spc="-270" dirty="0">
                <a:latin typeface="Arial"/>
                <a:cs typeface="Arial"/>
              </a:rPr>
              <a:t>(SCTP)</a:t>
            </a:r>
            <a:endParaRPr sz="2200">
              <a:latin typeface="Arial"/>
              <a:cs typeface="Arial"/>
            </a:endParaRPr>
          </a:p>
          <a:p>
            <a:pPr marL="689610" lvl="1" indent="-162560">
              <a:lnSpc>
                <a:spcPct val="100000"/>
              </a:lnSpc>
              <a:spcBef>
                <a:spcPts val="530"/>
              </a:spcBef>
              <a:buChar char="•"/>
              <a:tabLst>
                <a:tab pos="690245" algn="l"/>
                <a:tab pos="1866264" algn="l"/>
                <a:tab pos="2256790" algn="l"/>
                <a:tab pos="3338829" algn="l"/>
                <a:tab pos="3726179" algn="l"/>
                <a:tab pos="4366260" algn="l"/>
                <a:tab pos="5875655" algn="l"/>
                <a:tab pos="6494780" algn="l"/>
                <a:tab pos="7009765" algn="l"/>
                <a:tab pos="8232775" algn="l"/>
                <a:tab pos="8595360" algn="l"/>
              </a:tabLst>
            </a:pPr>
            <a:r>
              <a:rPr sz="2200" spc="-75" dirty="0">
                <a:latin typeface="Arial"/>
                <a:cs typeface="Arial"/>
              </a:rPr>
              <a:t>d</a:t>
            </a:r>
            <a:r>
              <a:rPr sz="2200" spc="-125" dirty="0">
                <a:latin typeface="Arial"/>
                <a:cs typeface="Arial"/>
              </a:rPr>
              <a:t>esi</a:t>
            </a:r>
            <a:r>
              <a:rPr sz="2200" spc="-175" dirty="0">
                <a:latin typeface="Arial"/>
                <a:cs typeface="Arial"/>
              </a:rPr>
              <a:t>g</a:t>
            </a:r>
            <a:r>
              <a:rPr sz="2200" spc="-75" dirty="0">
                <a:latin typeface="Arial"/>
                <a:cs typeface="Arial"/>
              </a:rPr>
              <a:t>n</a:t>
            </a:r>
            <a:r>
              <a:rPr sz="2200" spc="-95" dirty="0">
                <a:latin typeface="Arial"/>
                <a:cs typeface="Arial"/>
              </a:rPr>
              <a:t>ed</a:t>
            </a:r>
            <a:r>
              <a:rPr sz="2200" dirty="0">
                <a:latin typeface="Arial"/>
                <a:cs typeface="Arial"/>
              </a:rPr>
              <a:t>	</a:t>
            </a:r>
            <a:r>
              <a:rPr sz="2200" spc="-5" dirty="0">
                <a:latin typeface="Arial"/>
                <a:cs typeface="Arial"/>
              </a:rPr>
              <a:t>t</a:t>
            </a:r>
            <a:r>
              <a:rPr sz="2200" spc="45" dirty="0">
                <a:latin typeface="Arial"/>
                <a:cs typeface="Arial"/>
              </a:rPr>
              <a:t>o</a:t>
            </a:r>
            <a:r>
              <a:rPr sz="2200" dirty="0">
                <a:latin typeface="Arial"/>
                <a:cs typeface="Arial"/>
              </a:rPr>
              <a:t>	</a:t>
            </a:r>
            <a:r>
              <a:rPr sz="2200" spc="5" dirty="0">
                <a:latin typeface="Arial"/>
                <a:cs typeface="Arial"/>
              </a:rPr>
              <a:t>r</a:t>
            </a:r>
            <a:r>
              <a:rPr sz="2200" spc="-140" dirty="0">
                <a:latin typeface="Arial"/>
                <a:cs typeface="Arial"/>
              </a:rPr>
              <a:t>es</a:t>
            </a:r>
            <a:r>
              <a:rPr sz="2200" spc="-180" dirty="0">
                <a:latin typeface="Arial"/>
                <a:cs typeface="Arial"/>
              </a:rPr>
              <a:t>p</a:t>
            </a:r>
            <a:r>
              <a:rPr sz="2200" spc="-55" dirty="0">
                <a:latin typeface="Arial"/>
                <a:cs typeface="Arial"/>
              </a:rPr>
              <a:t>o</a:t>
            </a:r>
            <a:r>
              <a:rPr sz="2200" spc="-75" dirty="0">
                <a:latin typeface="Arial"/>
                <a:cs typeface="Arial"/>
              </a:rPr>
              <a:t>n</a:t>
            </a:r>
            <a:r>
              <a:rPr sz="2200" spc="-65" dirty="0">
                <a:latin typeface="Arial"/>
                <a:cs typeface="Arial"/>
              </a:rPr>
              <a:t>d</a:t>
            </a:r>
            <a:r>
              <a:rPr sz="2200" dirty="0">
                <a:latin typeface="Arial"/>
                <a:cs typeface="Arial"/>
              </a:rPr>
              <a:t>	</a:t>
            </a:r>
            <a:r>
              <a:rPr sz="2200" spc="-25" dirty="0">
                <a:latin typeface="Arial"/>
                <a:cs typeface="Arial"/>
              </a:rPr>
              <a:t>t</a:t>
            </a:r>
            <a:r>
              <a:rPr sz="2200" spc="45" dirty="0">
                <a:latin typeface="Arial"/>
                <a:cs typeface="Arial"/>
              </a:rPr>
              <a:t>o</a:t>
            </a:r>
            <a:r>
              <a:rPr sz="2200" dirty="0">
                <a:latin typeface="Arial"/>
                <a:cs typeface="Arial"/>
              </a:rPr>
              <a:t>	</a:t>
            </a:r>
            <a:r>
              <a:rPr sz="2200" spc="-75" dirty="0">
                <a:latin typeface="Arial"/>
                <a:cs typeface="Arial"/>
              </a:rPr>
              <a:t>n</a:t>
            </a:r>
            <a:r>
              <a:rPr sz="2200" spc="-70" dirty="0">
                <a:latin typeface="Arial"/>
                <a:cs typeface="Arial"/>
              </a:rPr>
              <a:t>ew</a:t>
            </a:r>
            <a:r>
              <a:rPr sz="2200" dirty="0">
                <a:latin typeface="Arial"/>
                <a:cs typeface="Arial"/>
              </a:rPr>
              <a:t>	</a:t>
            </a:r>
            <a:r>
              <a:rPr sz="2200" spc="-114" dirty="0">
                <a:latin typeface="Arial"/>
                <a:cs typeface="Arial"/>
              </a:rPr>
              <a:t>a</a:t>
            </a:r>
            <a:r>
              <a:rPr sz="2200" spc="-155" dirty="0">
                <a:latin typeface="Arial"/>
                <a:cs typeface="Arial"/>
              </a:rPr>
              <a:t>p</a:t>
            </a:r>
            <a:r>
              <a:rPr sz="2200" spc="-75" dirty="0">
                <a:latin typeface="Arial"/>
                <a:cs typeface="Arial"/>
              </a:rPr>
              <a:t>p</a:t>
            </a:r>
            <a:r>
              <a:rPr sz="2200" spc="15" dirty="0">
                <a:latin typeface="Arial"/>
                <a:cs typeface="Arial"/>
              </a:rPr>
              <a:t>l</a:t>
            </a:r>
            <a:r>
              <a:rPr sz="2200" spc="5" dirty="0">
                <a:latin typeface="Arial"/>
                <a:cs typeface="Arial"/>
              </a:rPr>
              <a:t>i</a:t>
            </a:r>
            <a:r>
              <a:rPr sz="2200" spc="-195" dirty="0">
                <a:latin typeface="Arial"/>
                <a:cs typeface="Arial"/>
              </a:rPr>
              <a:t>ca</a:t>
            </a:r>
            <a:r>
              <a:rPr sz="2200" spc="105" dirty="0">
                <a:latin typeface="Arial"/>
                <a:cs typeface="Arial"/>
              </a:rPr>
              <a:t>t</a:t>
            </a:r>
            <a:r>
              <a:rPr sz="2200" spc="-15" dirty="0">
                <a:latin typeface="Arial"/>
                <a:cs typeface="Arial"/>
              </a:rPr>
              <a:t>i</a:t>
            </a:r>
            <a:r>
              <a:rPr sz="2200" spc="-25" dirty="0">
                <a:latin typeface="Arial"/>
                <a:cs typeface="Arial"/>
              </a:rPr>
              <a:t>o</a:t>
            </a:r>
            <a:r>
              <a:rPr sz="2200" spc="-75" dirty="0">
                <a:latin typeface="Arial"/>
                <a:cs typeface="Arial"/>
              </a:rPr>
              <a:t>n</a:t>
            </a:r>
            <a:r>
              <a:rPr sz="2200" spc="-240" dirty="0">
                <a:latin typeface="Arial"/>
                <a:cs typeface="Arial"/>
              </a:rPr>
              <a:t>s</a:t>
            </a:r>
            <a:r>
              <a:rPr sz="2200" dirty="0">
                <a:latin typeface="Arial"/>
                <a:cs typeface="Arial"/>
              </a:rPr>
              <a:t>	</a:t>
            </a:r>
            <a:r>
              <a:rPr sz="2200" spc="-30" dirty="0">
                <a:latin typeface="Arial"/>
                <a:cs typeface="Arial"/>
              </a:rPr>
              <a:t>th</a:t>
            </a:r>
            <a:r>
              <a:rPr sz="2200" spc="-75" dirty="0">
                <a:latin typeface="Arial"/>
                <a:cs typeface="Arial"/>
              </a:rPr>
              <a:t>a</a:t>
            </a:r>
            <a:r>
              <a:rPr sz="2200" spc="125" dirty="0">
                <a:latin typeface="Arial"/>
                <a:cs typeface="Arial"/>
              </a:rPr>
              <a:t>t</a:t>
            </a:r>
            <a:r>
              <a:rPr sz="2200" dirty="0">
                <a:latin typeface="Arial"/>
                <a:cs typeface="Arial"/>
              </a:rPr>
              <a:t>	</a:t>
            </a:r>
            <a:r>
              <a:rPr sz="2200" spc="-195" dirty="0">
                <a:latin typeface="Arial"/>
                <a:cs typeface="Arial"/>
              </a:rPr>
              <a:t>a</a:t>
            </a:r>
            <a:r>
              <a:rPr sz="2200" spc="-15" dirty="0">
                <a:latin typeface="Arial"/>
                <a:cs typeface="Arial"/>
              </a:rPr>
              <a:t>r</a:t>
            </a:r>
            <a:r>
              <a:rPr sz="2200" spc="-125" dirty="0">
                <a:latin typeface="Arial"/>
                <a:cs typeface="Arial"/>
              </a:rPr>
              <a:t>e</a:t>
            </a:r>
            <a:r>
              <a:rPr sz="2200" dirty="0">
                <a:latin typeface="Arial"/>
                <a:cs typeface="Arial"/>
              </a:rPr>
              <a:t>	</a:t>
            </a:r>
            <a:r>
              <a:rPr sz="2200" spc="-80" dirty="0">
                <a:latin typeface="Arial"/>
                <a:cs typeface="Arial"/>
              </a:rPr>
              <a:t>e</a:t>
            </a:r>
            <a:r>
              <a:rPr sz="2200" spc="-105" dirty="0">
                <a:latin typeface="Arial"/>
                <a:cs typeface="Arial"/>
              </a:rPr>
              <a:t>m</a:t>
            </a:r>
            <a:r>
              <a:rPr sz="2200" spc="-145" dirty="0">
                <a:latin typeface="Arial"/>
                <a:cs typeface="Arial"/>
              </a:rPr>
              <a:t>e</a:t>
            </a:r>
            <a:r>
              <a:rPr sz="2200" spc="5" dirty="0">
                <a:latin typeface="Arial"/>
                <a:cs typeface="Arial"/>
              </a:rPr>
              <a:t>r</a:t>
            </a:r>
            <a:r>
              <a:rPr sz="2200" spc="-195" dirty="0">
                <a:latin typeface="Arial"/>
                <a:cs typeface="Arial"/>
              </a:rPr>
              <a:t>g</a:t>
            </a:r>
            <a:r>
              <a:rPr sz="2200" spc="-15" dirty="0">
                <a:latin typeface="Arial"/>
                <a:cs typeface="Arial"/>
              </a:rPr>
              <a:t>i</a:t>
            </a:r>
            <a:r>
              <a:rPr sz="2200" spc="-50" dirty="0">
                <a:latin typeface="Arial"/>
                <a:cs typeface="Arial"/>
              </a:rPr>
              <a:t>n</a:t>
            </a:r>
            <a:r>
              <a:rPr sz="2200" spc="-185" dirty="0">
                <a:latin typeface="Arial"/>
                <a:cs typeface="Arial"/>
              </a:rPr>
              <a:t>g</a:t>
            </a:r>
            <a:r>
              <a:rPr sz="2200" dirty="0">
                <a:latin typeface="Arial"/>
                <a:cs typeface="Arial"/>
              </a:rPr>
              <a:t>	</a:t>
            </a:r>
            <a:r>
              <a:rPr sz="2200" spc="-20" dirty="0">
                <a:latin typeface="Arial"/>
                <a:cs typeface="Arial"/>
              </a:rPr>
              <a:t>i</a:t>
            </a:r>
            <a:r>
              <a:rPr sz="2200" spc="-35" dirty="0">
                <a:latin typeface="Arial"/>
                <a:cs typeface="Arial"/>
              </a:rPr>
              <a:t>n</a:t>
            </a:r>
            <a:r>
              <a:rPr sz="2200" dirty="0">
                <a:latin typeface="Arial"/>
                <a:cs typeface="Arial"/>
              </a:rPr>
              <a:t>	</a:t>
            </a:r>
            <a:r>
              <a:rPr sz="2200" spc="-20" dirty="0">
                <a:latin typeface="Arial"/>
                <a:cs typeface="Arial"/>
              </a:rPr>
              <a:t>the</a:t>
            </a:r>
            <a:endParaRPr sz="2200">
              <a:latin typeface="Arial"/>
              <a:cs typeface="Arial"/>
            </a:endParaRPr>
          </a:p>
          <a:p>
            <a:pPr marL="588645">
              <a:lnSpc>
                <a:spcPct val="100000"/>
              </a:lnSpc>
            </a:pPr>
            <a:r>
              <a:rPr sz="2200" spc="-40" dirty="0">
                <a:latin typeface="Arial"/>
                <a:cs typeface="Arial"/>
              </a:rPr>
              <a:t>multimedia.</a:t>
            </a:r>
            <a:endParaRPr sz="2200">
              <a:latin typeface="Arial"/>
              <a:cs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6244" y="206705"/>
            <a:ext cx="2202815" cy="391795"/>
          </a:xfrm>
          <a:prstGeom prst="rect">
            <a:avLst/>
          </a:prstGeom>
        </p:spPr>
        <p:txBody>
          <a:bodyPr vert="horz" wrap="square" lIns="0" tIns="12700" rIns="0" bIns="0" rtlCol="0">
            <a:spAutoFit/>
          </a:bodyPr>
          <a:lstStyle/>
          <a:p>
            <a:pPr marL="12700">
              <a:lnSpc>
                <a:spcPct val="100000"/>
              </a:lnSpc>
              <a:spcBef>
                <a:spcPts val="100"/>
              </a:spcBef>
            </a:pPr>
            <a:r>
              <a:rPr sz="2400" b="1" spc="-155" dirty="0">
                <a:solidFill>
                  <a:srgbClr val="4F81BC"/>
                </a:solidFill>
                <a:latin typeface="Arial"/>
                <a:cs typeface="Arial"/>
              </a:rPr>
              <a:t>Application</a:t>
            </a:r>
            <a:r>
              <a:rPr sz="2400" b="1" spc="-290" dirty="0">
                <a:solidFill>
                  <a:srgbClr val="4F81BC"/>
                </a:solidFill>
                <a:latin typeface="Arial"/>
                <a:cs typeface="Arial"/>
              </a:rPr>
              <a:t> </a:t>
            </a:r>
            <a:r>
              <a:rPr sz="2400" b="1" spc="-225" dirty="0">
                <a:solidFill>
                  <a:srgbClr val="4F81BC"/>
                </a:solidFill>
                <a:latin typeface="Arial"/>
                <a:cs typeface="Arial"/>
              </a:rPr>
              <a:t>Layer</a:t>
            </a:r>
            <a:endParaRPr sz="2400">
              <a:latin typeface="Arial"/>
              <a:cs typeface="Arial"/>
            </a:endParaRPr>
          </a:p>
        </p:txBody>
      </p:sp>
      <p:sp>
        <p:nvSpPr>
          <p:cNvPr id="3" name="object 3"/>
          <p:cNvSpPr txBox="1"/>
          <p:nvPr/>
        </p:nvSpPr>
        <p:spPr>
          <a:xfrm>
            <a:off x="536244" y="606298"/>
            <a:ext cx="8078470" cy="4991100"/>
          </a:xfrm>
          <a:prstGeom prst="rect">
            <a:avLst/>
          </a:prstGeom>
        </p:spPr>
        <p:txBody>
          <a:bodyPr vert="horz" wrap="square" lIns="0" tIns="13335" rIns="0" bIns="0" rtlCol="0">
            <a:spAutoFit/>
          </a:bodyPr>
          <a:lstStyle/>
          <a:p>
            <a:pPr marL="356870" indent="-344805">
              <a:lnSpc>
                <a:spcPts val="2510"/>
              </a:lnSpc>
              <a:spcBef>
                <a:spcPts val="105"/>
              </a:spcBef>
              <a:buFont typeface="Wingdings"/>
              <a:buChar char=""/>
              <a:tabLst>
                <a:tab pos="357505" algn="l"/>
              </a:tabLst>
            </a:pPr>
            <a:r>
              <a:rPr sz="2200" spc="-160" dirty="0">
                <a:latin typeface="Arial"/>
                <a:cs typeface="Arial"/>
              </a:rPr>
              <a:t>The </a:t>
            </a:r>
            <a:r>
              <a:rPr sz="2200" spc="-85" dirty="0">
                <a:latin typeface="Arial"/>
                <a:cs typeface="Arial"/>
              </a:rPr>
              <a:t>logical </a:t>
            </a:r>
            <a:r>
              <a:rPr sz="2200" spc="-70" dirty="0">
                <a:latin typeface="Arial"/>
                <a:cs typeface="Arial"/>
              </a:rPr>
              <a:t>connection </a:t>
            </a:r>
            <a:r>
              <a:rPr sz="2200" spc="-65" dirty="0">
                <a:latin typeface="Arial"/>
                <a:cs typeface="Arial"/>
              </a:rPr>
              <a:t>between </a:t>
            </a:r>
            <a:r>
              <a:rPr sz="2200" spc="-20" dirty="0">
                <a:latin typeface="Arial"/>
                <a:cs typeface="Arial"/>
              </a:rPr>
              <a:t>the </a:t>
            </a:r>
            <a:r>
              <a:rPr sz="2200" spc="5" dirty="0">
                <a:latin typeface="Arial"/>
                <a:cs typeface="Arial"/>
              </a:rPr>
              <a:t>two </a:t>
            </a:r>
            <a:r>
              <a:rPr sz="2200" spc="-65" dirty="0">
                <a:latin typeface="Arial"/>
                <a:cs typeface="Arial"/>
              </a:rPr>
              <a:t>application </a:t>
            </a:r>
            <a:r>
              <a:rPr sz="2200" spc="-120" dirty="0">
                <a:latin typeface="Arial"/>
                <a:cs typeface="Arial"/>
              </a:rPr>
              <a:t>layers </a:t>
            </a:r>
            <a:r>
              <a:rPr sz="2200" spc="-114" dirty="0">
                <a:latin typeface="Arial"/>
                <a:cs typeface="Arial"/>
              </a:rPr>
              <a:t>is </a:t>
            </a:r>
            <a:r>
              <a:rPr sz="2200" spc="-85" dirty="0">
                <a:latin typeface="Arial"/>
                <a:cs typeface="Arial"/>
              </a:rPr>
              <a:t>end</a:t>
            </a:r>
            <a:r>
              <a:rPr sz="2200" spc="-425" dirty="0">
                <a:latin typeface="Arial"/>
                <a:cs typeface="Arial"/>
              </a:rPr>
              <a:t> </a:t>
            </a:r>
            <a:r>
              <a:rPr sz="2200" dirty="0">
                <a:latin typeface="Arial"/>
                <a:cs typeface="Arial"/>
              </a:rPr>
              <a:t>to-</a:t>
            </a:r>
            <a:endParaRPr sz="2200">
              <a:latin typeface="Arial"/>
              <a:cs typeface="Arial"/>
            </a:endParaRPr>
          </a:p>
          <a:p>
            <a:pPr marL="356870">
              <a:lnSpc>
                <a:spcPts val="2510"/>
              </a:lnSpc>
            </a:pPr>
            <a:r>
              <a:rPr sz="2200" spc="-85" dirty="0">
                <a:latin typeface="Arial"/>
                <a:cs typeface="Arial"/>
              </a:rPr>
              <a:t>end.</a:t>
            </a:r>
            <a:endParaRPr sz="2200">
              <a:latin typeface="Arial"/>
              <a:cs typeface="Arial"/>
            </a:endParaRPr>
          </a:p>
          <a:p>
            <a:pPr marL="356870" indent="-344805">
              <a:lnSpc>
                <a:spcPts val="2510"/>
              </a:lnSpc>
              <a:spcBef>
                <a:spcPts val="265"/>
              </a:spcBef>
              <a:buFont typeface="Wingdings"/>
              <a:buChar char=""/>
              <a:tabLst>
                <a:tab pos="357505" algn="l"/>
              </a:tabLst>
            </a:pPr>
            <a:r>
              <a:rPr sz="2200" spc="-160" dirty="0">
                <a:latin typeface="Arial"/>
                <a:cs typeface="Arial"/>
              </a:rPr>
              <a:t>The </a:t>
            </a:r>
            <a:r>
              <a:rPr sz="2200" spc="5" dirty="0">
                <a:latin typeface="Arial"/>
                <a:cs typeface="Arial"/>
              </a:rPr>
              <a:t>two </a:t>
            </a:r>
            <a:r>
              <a:rPr sz="2200" spc="-65" dirty="0">
                <a:latin typeface="Arial"/>
                <a:cs typeface="Arial"/>
              </a:rPr>
              <a:t>application </a:t>
            </a:r>
            <a:r>
              <a:rPr sz="2200" spc="-120" dirty="0">
                <a:latin typeface="Arial"/>
                <a:cs typeface="Arial"/>
              </a:rPr>
              <a:t>layers </a:t>
            </a:r>
            <a:r>
              <a:rPr sz="2200" spc="-150" dirty="0">
                <a:latin typeface="Arial"/>
                <a:cs typeface="Arial"/>
              </a:rPr>
              <a:t>exchange </a:t>
            </a:r>
            <a:r>
              <a:rPr sz="2200" i="1" spc="-180" dirty="0">
                <a:latin typeface="Arial"/>
                <a:cs typeface="Arial"/>
              </a:rPr>
              <a:t>messages </a:t>
            </a:r>
            <a:r>
              <a:rPr sz="2200" i="1" spc="-95" dirty="0">
                <a:latin typeface="Arial"/>
                <a:cs typeface="Arial"/>
              </a:rPr>
              <a:t>between </a:t>
            </a:r>
            <a:r>
              <a:rPr sz="2200" i="1" spc="-140" dirty="0">
                <a:latin typeface="Arial"/>
                <a:cs typeface="Arial"/>
              </a:rPr>
              <a:t>each</a:t>
            </a:r>
            <a:r>
              <a:rPr sz="2200" i="1" spc="-275" dirty="0">
                <a:latin typeface="Arial"/>
                <a:cs typeface="Arial"/>
              </a:rPr>
              <a:t> </a:t>
            </a:r>
            <a:r>
              <a:rPr sz="2200" i="1" spc="-55" dirty="0">
                <a:latin typeface="Arial"/>
                <a:cs typeface="Arial"/>
              </a:rPr>
              <a:t>other</a:t>
            </a:r>
            <a:endParaRPr sz="2200">
              <a:latin typeface="Arial"/>
              <a:cs typeface="Arial"/>
            </a:endParaRPr>
          </a:p>
          <a:p>
            <a:pPr marL="356870">
              <a:lnSpc>
                <a:spcPts val="2510"/>
              </a:lnSpc>
            </a:pPr>
            <a:r>
              <a:rPr sz="2200" i="1" spc="-170" dirty="0">
                <a:latin typeface="Arial"/>
                <a:cs typeface="Arial"/>
              </a:rPr>
              <a:t>as</a:t>
            </a:r>
            <a:r>
              <a:rPr sz="2200" i="1" spc="-155" dirty="0">
                <a:latin typeface="Arial"/>
                <a:cs typeface="Arial"/>
              </a:rPr>
              <a:t> </a:t>
            </a:r>
            <a:r>
              <a:rPr sz="2200" i="1" spc="-60" dirty="0">
                <a:latin typeface="Arial"/>
                <a:cs typeface="Arial"/>
              </a:rPr>
              <a:t>though</a:t>
            </a:r>
            <a:r>
              <a:rPr sz="2200" i="1" spc="-140" dirty="0">
                <a:latin typeface="Arial"/>
                <a:cs typeface="Arial"/>
              </a:rPr>
              <a:t> </a:t>
            </a:r>
            <a:r>
              <a:rPr sz="2200" spc="-35" dirty="0">
                <a:latin typeface="Arial"/>
                <a:cs typeface="Arial"/>
              </a:rPr>
              <a:t>there</a:t>
            </a:r>
            <a:r>
              <a:rPr sz="2200" spc="-125" dirty="0">
                <a:latin typeface="Arial"/>
                <a:cs typeface="Arial"/>
              </a:rPr>
              <a:t> </a:t>
            </a:r>
            <a:r>
              <a:rPr sz="2200" spc="-70" dirty="0">
                <a:latin typeface="Arial"/>
                <a:cs typeface="Arial"/>
              </a:rPr>
              <a:t>were</a:t>
            </a:r>
            <a:r>
              <a:rPr sz="2200" spc="-125" dirty="0">
                <a:latin typeface="Arial"/>
                <a:cs typeface="Arial"/>
              </a:rPr>
              <a:t> </a:t>
            </a:r>
            <a:r>
              <a:rPr sz="2200" spc="-165" dirty="0">
                <a:latin typeface="Arial"/>
                <a:cs typeface="Arial"/>
              </a:rPr>
              <a:t>a</a:t>
            </a:r>
            <a:r>
              <a:rPr sz="2200" spc="-135" dirty="0">
                <a:latin typeface="Arial"/>
                <a:cs typeface="Arial"/>
              </a:rPr>
              <a:t> </a:t>
            </a:r>
            <a:r>
              <a:rPr sz="2200" spc="-75" dirty="0">
                <a:latin typeface="Arial"/>
                <a:cs typeface="Arial"/>
              </a:rPr>
              <a:t>bridge</a:t>
            </a:r>
            <a:r>
              <a:rPr sz="2200" spc="-100" dirty="0">
                <a:latin typeface="Arial"/>
                <a:cs typeface="Arial"/>
              </a:rPr>
              <a:t> </a:t>
            </a:r>
            <a:r>
              <a:rPr sz="2200" spc="-65" dirty="0">
                <a:latin typeface="Arial"/>
                <a:cs typeface="Arial"/>
              </a:rPr>
              <a:t>between</a:t>
            </a:r>
            <a:r>
              <a:rPr sz="2200" spc="-135" dirty="0">
                <a:latin typeface="Arial"/>
                <a:cs typeface="Arial"/>
              </a:rPr>
              <a:t> </a:t>
            </a:r>
            <a:r>
              <a:rPr sz="2200" spc="-20" dirty="0">
                <a:latin typeface="Arial"/>
                <a:cs typeface="Arial"/>
              </a:rPr>
              <a:t>the</a:t>
            </a:r>
            <a:r>
              <a:rPr sz="2200" spc="-135" dirty="0">
                <a:latin typeface="Arial"/>
                <a:cs typeface="Arial"/>
              </a:rPr>
              <a:t> </a:t>
            </a:r>
            <a:r>
              <a:rPr sz="2200" spc="10" dirty="0">
                <a:latin typeface="Arial"/>
                <a:cs typeface="Arial"/>
              </a:rPr>
              <a:t>two</a:t>
            </a:r>
            <a:r>
              <a:rPr sz="2200" spc="-120" dirty="0">
                <a:latin typeface="Arial"/>
                <a:cs typeface="Arial"/>
              </a:rPr>
              <a:t> </a:t>
            </a:r>
            <a:r>
              <a:rPr sz="2200" spc="-110" dirty="0">
                <a:latin typeface="Arial"/>
                <a:cs typeface="Arial"/>
              </a:rPr>
              <a:t>layers.</a:t>
            </a:r>
            <a:endParaRPr sz="2200">
              <a:latin typeface="Arial"/>
              <a:cs typeface="Arial"/>
            </a:endParaRPr>
          </a:p>
          <a:p>
            <a:pPr marL="356870" indent="-344805">
              <a:lnSpc>
                <a:spcPts val="2510"/>
              </a:lnSpc>
              <a:spcBef>
                <a:spcPts val="265"/>
              </a:spcBef>
              <a:buFont typeface="Wingdings"/>
              <a:buChar char=""/>
              <a:tabLst>
                <a:tab pos="357505" algn="l"/>
              </a:tabLst>
            </a:pPr>
            <a:r>
              <a:rPr sz="2200" spc="-90" dirty="0">
                <a:latin typeface="Arial"/>
                <a:cs typeface="Arial"/>
              </a:rPr>
              <a:t>Communication </a:t>
            </a:r>
            <a:r>
              <a:rPr sz="2200" spc="-35" dirty="0">
                <a:latin typeface="Arial"/>
                <a:cs typeface="Arial"/>
              </a:rPr>
              <a:t>at </a:t>
            </a:r>
            <a:r>
              <a:rPr sz="2200" spc="-30" dirty="0">
                <a:latin typeface="Arial"/>
                <a:cs typeface="Arial"/>
              </a:rPr>
              <a:t>the </a:t>
            </a:r>
            <a:r>
              <a:rPr sz="2200" spc="-65" dirty="0">
                <a:latin typeface="Arial"/>
                <a:cs typeface="Arial"/>
              </a:rPr>
              <a:t>application </a:t>
            </a:r>
            <a:r>
              <a:rPr sz="2200" spc="-90" dirty="0">
                <a:latin typeface="Arial"/>
                <a:cs typeface="Arial"/>
              </a:rPr>
              <a:t>layer </a:t>
            </a:r>
            <a:r>
              <a:rPr sz="2200" spc="-114" dirty="0">
                <a:latin typeface="Arial"/>
                <a:cs typeface="Arial"/>
              </a:rPr>
              <a:t>is </a:t>
            </a:r>
            <a:r>
              <a:rPr sz="2200" spc="-65" dirty="0">
                <a:latin typeface="Arial"/>
                <a:cs typeface="Arial"/>
              </a:rPr>
              <a:t>between </a:t>
            </a:r>
            <a:r>
              <a:rPr sz="2200" spc="10" dirty="0">
                <a:latin typeface="Arial"/>
                <a:cs typeface="Arial"/>
              </a:rPr>
              <a:t>two</a:t>
            </a:r>
            <a:r>
              <a:rPr sz="2200" spc="-175" dirty="0">
                <a:latin typeface="Arial"/>
                <a:cs typeface="Arial"/>
              </a:rPr>
              <a:t> </a:t>
            </a:r>
            <a:r>
              <a:rPr sz="2200" i="1" spc="-170" dirty="0">
                <a:latin typeface="Arial"/>
                <a:cs typeface="Arial"/>
              </a:rPr>
              <a:t>processes</a:t>
            </a:r>
            <a:endParaRPr sz="2200">
              <a:latin typeface="Arial"/>
              <a:cs typeface="Arial"/>
            </a:endParaRPr>
          </a:p>
          <a:p>
            <a:pPr marL="356870">
              <a:lnSpc>
                <a:spcPts val="2510"/>
              </a:lnSpc>
            </a:pPr>
            <a:r>
              <a:rPr sz="2200" i="1" spc="-10" dirty="0">
                <a:latin typeface="Arial"/>
                <a:cs typeface="Arial"/>
              </a:rPr>
              <a:t>(two</a:t>
            </a:r>
            <a:r>
              <a:rPr sz="2200" i="1" spc="-160" dirty="0">
                <a:latin typeface="Arial"/>
                <a:cs typeface="Arial"/>
              </a:rPr>
              <a:t> </a:t>
            </a:r>
            <a:r>
              <a:rPr sz="2200" i="1" spc="-85" dirty="0">
                <a:latin typeface="Arial"/>
                <a:cs typeface="Arial"/>
              </a:rPr>
              <a:t>programs</a:t>
            </a:r>
            <a:r>
              <a:rPr sz="2200" i="1" spc="-190" dirty="0">
                <a:latin typeface="Arial"/>
                <a:cs typeface="Arial"/>
              </a:rPr>
              <a:t> </a:t>
            </a:r>
            <a:r>
              <a:rPr sz="2200" spc="-65" dirty="0">
                <a:latin typeface="Arial"/>
                <a:cs typeface="Arial"/>
              </a:rPr>
              <a:t>running</a:t>
            </a:r>
            <a:r>
              <a:rPr sz="2200" spc="-120" dirty="0">
                <a:latin typeface="Arial"/>
                <a:cs typeface="Arial"/>
              </a:rPr>
              <a:t> </a:t>
            </a:r>
            <a:r>
              <a:rPr sz="2200" spc="-35" dirty="0">
                <a:latin typeface="Arial"/>
                <a:cs typeface="Arial"/>
              </a:rPr>
              <a:t>at</a:t>
            </a:r>
            <a:r>
              <a:rPr sz="2200" spc="-130" dirty="0">
                <a:latin typeface="Arial"/>
                <a:cs typeface="Arial"/>
              </a:rPr>
              <a:t> </a:t>
            </a:r>
            <a:r>
              <a:rPr sz="2200" spc="-40" dirty="0">
                <a:latin typeface="Arial"/>
                <a:cs typeface="Arial"/>
              </a:rPr>
              <a:t>this</a:t>
            </a:r>
            <a:r>
              <a:rPr sz="2200" spc="-135" dirty="0">
                <a:latin typeface="Arial"/>
                <a:cs typeface="Arial"/>
              </a:rPr>
              <a:t> </a:t>
            </a:r>
            <a:r>
              <a:rPr sz="2200" spc="-75" dirty="0">
                <a:latin typeface="Arial"/>
                <a:cs typeface="Arial"/>
              </a:rPr>
              <a:t>layer).</a:t>
            </a:r>
            <a:endParaRPr sz="2200">
              <a:latin typeface="Arial"/>
              <a:cs typeface="Arial"/>
            </a:endParaRPr>
          </a:p>
          <a:p>
            <a:pPr marL="356870" indent="-344805">
              <a:lnSpc>
                <a:spcPts val="2510"/>
              </a:lnSpc>
              <a:spcBef>
                <a:spcPts val="265"/>
              </a:spcBef>
              <a:buFont typeface="Wingdings"/>
              <a:buChar char=""/>
              <a:tabLst>
                <a:tab pos="357505" algn="l"/>
              </a:tabLst>
            </a:pPr>
            <a:r>
              <a:rPr sz="2200" spc="-260" dirty="0">
                <a:latin typeface="Arial"/>
                <a:cs typeface="Arial"/>
              </a:rPr>
              <a:t>To </a:t>
            </a:r>
            <a:r>
              <a:rPr sz="2200" spc="-85" dirty="0">
                <a:latin typeface="Arial"/>
                <a:cs typeface="Arial"/>
              </a:rPr>
              <a:t>communicate, </a:t>
            </a:r>
            <a:r>
              <a:rPr sz="2200" spc="-170" dirty="0">
                <a:latin typeface="Arial"/>
                <a:cs typeface="Arial"/>
              </a:rPr>
              <a:t>a </a:t>
            </a:r>
            <a:r>
              <a:rPr sz="2200" spc="-140" dirty="0">
                <a:latin typeface="Arial"/>
                <a:cs typeface="Arial"/>
              </a:rPr>
              <a:t>process </a:t>
            </a:r>
            <a:r>
              <a:rPr sz="2200" spc="-150" dirty="0">
                <a:latin typeface="Arial"/>
                <a:cs typeface="Arial"/>
              </a:rPr>
              <a:t>sends </a:t>
            </a:r>
            <a:r>
              <a:rPr sz="2200" spc="-170" dirty="0">
                <a:latin typeface="Arial"/>
                <a:cs typeface="Arial"/>
              </a:rPr>
              <a:t>a </a:t>
            </a:r>
            <a:r>
              <a:rPr sz="2200" spc="-80" dirty="0">
                <a:latin typeface="Arial"/>
                <a:cs typeface="Arial"/>
              </a:rPr>
              <a:t>request </a:t>
            </a:r>
            <a:r>
              <a:rPr sz="2200" spc="10" dirty="0">
                <a:latin typeface="Arial"/>
                <a:cs typeface="Arial"/>
              </a:rPr>
              <a:t>to </a:t>
            </a:r>
            <a:r>
              <a:rPr sz="2200" spc="-30" dirty="0">
                <a:latin typeface="Arial"/>
                <a:cs typeface="Arial"/>
              </a:rPr>
              <a:t>the </a:t>
            </a:r>
            <a:r>
              <a:rPr sz="2200" spc="-15" dirty="0">
                <a:latin typeface="Arial"/>
                <a:cs typeface="Arial"/>
              </a:rPr>
              <a:t>other</a:t>
            </a:r>
            <a:r>
              <a:rPr sz="2200" spc="229" dirty="0">
                <a:latin typeface="Arial"/>
                <a:cs typeface="Arial"/>
              </a:rPr>
              <a:t> </a:t>
            </a:r>
            <a:r>
              <a:rPr sz="2200" spc="-135" dirty="0">
                <a:latin typeface="Arial"/>
                <a:cs typeface="Arial"/>
              </a:rPr>
              <a:t>process</a:t>
            </a:r>
            <a:endParaRPr sz="2200">
              <a:latin typeface="Arial"/>
              <a:cs typeface="Arial"/>
            </a:endParaRPr>
          </a:p>
          <a:p>
            <a:pPr marL="356870">
              <a:lnSpc>
                <a:spcPts val="2510"/>
              </a:lnSpc>
            </a:pPr>
            <a:r>
              <a:rPr sz="2200" spc="-105" dirty="0">
                <a:latin typeface="Arial"/>
                <a:cs typeface="Arial"/>
              </a:rPr>
              <a:t>and </a:t>
            </a:r>
            <a:r>
              <a:rPr sz="2200" spc="-110" dirty="0">
                <a:latin typeface="Arial"/>
                <a:cs typeface="Arial"/>
              </a:rPr>
              <a:t>receives </a:t>
            </a:r>
            <a:r>
              <a:rPr sz="2200" spc="-165" dirty="0">
                <a:latin typeface="Arial"/>
                <a:cs typeface="Arial"/>
              </a:rPr>
              <a:t>a</a:t>
            </a:r>
            <a:r>
              <a:rPr sz="2200" spc="-245" dirty="0">
                <a:latin typeface="Arial"/>
                <a:cs typeface="Arial"/>
              </a:rPr>
              <a:t> </a:t>
            </a:r>
            <a:r>
              <a:rPr sz="2200" spc="-110" dirty="0">
                <a:latin typeface="Arial"/>
                <a:cs typeface="Arial"/>
              </a:rPr>
              <a:t>response.</a:t>
            </a:r>
            <a:endParaRPr sz="2200">
              <a:latin typeface="Arial"/>
              <a:cs typeface="Arial"/>
            </a:endParaRPr>
          </a:p>
          <a:p>
            <a:pPr marL="421005" indent="-408940">
              <a:lnSpc>
                <a:spcPts val="2510"/>
              </a:lnSpc>
              <a:spcBef>
                <a:spcPts val="265"/>
              </a:spcBef>
              <a:buFont typeface="Wingdings"/>
              <a:buChar char=""/>
              <a:tabLst>
                <a:tab pos="421005" algn="l"/>
                <a:tab pos="421640" algn="l"/>
              </a:tabLst>
            </a:pPr>
            <a:r>
              <a:rPr sz="2200" spc="-120" dirty="0">
                <a:latin typeface="Arial"/>
                <a:cs typeface="Arial"/>
              </a:rPr>
              <a:t>Process-to-process </a:t>
            </a:r>
            <a:r>
              <a:rPr sz="2200" spc="-75" dirty="0">
                <a:latin typeface="Arial"/>
                <a:cs typeface="Arial"/>
              </a:rPr>
              <a:t>communication </a:t>
            </a:r>
            <a:r>
              <a:rPr sz="2200" spc="-114" dirty="0">
                <a:latin typeface="Arial"/>
                <a:cs typeface="Arial"/>
              </a:rPr>
              <a:t>is </a:t>
            </a:r>
            <a:r>
              <a:rPr sz="2200" spc="-20" dirty="0">
                <a:latin typeface="Arial"/>
                <a:cs typeface="Arial"/>
              </a:rPr>
              <a:t>the </a:t>
            </a:r>
            <a:r>
              <a:rPr sz="2200" spc="-35" dirty="0">
                <a:latin typeface="Arial"/>
                <a:cs typeface="Arial"/>
              </a:rPr>
              <a:t>duty </a:t>
            </a:r>
            <a:r>
              <a:rPr sz="2200" spc="5" dirty="0">
                <a:latin typeface="Arial"/>
                <a:cs typeface="Arial"/>
              </a:rPr>
              <a:t>of </a:t>
            </a:r>
            <a:r>
              <a:rPr sz="2200" spc="-30" dirty="0">
                <a:latin typeface="Arial"/>
                <a:cs typeface="Arial"/>
              </a:rPr>
              <a:t>the</a:t>
            </a:r>
            <a:r>
              <a:rPr sz="2200" spc="-215" dirty="0">
                <a:latin typeface="Arial"/>
                <a:cs typeface="Arial"/>
              </a:rPr>
              <a:t> </a:t>
            </a:r>
            <a:r>
              <a:rPr sz="2200" spc="-65" dirty="0">
                <a:latin typeface="Arial"/>
                <a:cs typeface="Arial"/>
              </a:rPr>
              <a:t>application</a:t>
            </a:r>
            <a:endParaRPr sz="2200">
              <a:latin typeface="Arial"/>
              <a:cs typeface="Arial"/>
            </a:endParaRPr>
          </a:p>
          <a:p>
            <a:pPr marL="356870">
              <a:lnSpc>
                <a:spcPts val="2510"/>
              </a:lnSpc>
            </a:pPr>
            <a:r>
              <a:rPr sz="2200" spc="-114" dirty="0">
                <a:latin typeface="Arial"/>
                <a:cs typeface="Arial"/>
              </a:rPr>
              <a:t>layer.</a:t>
            </a:r>
            <a:endParaRPr sz="2200">
              <a:latin typeface="Arial"/>
              <a:cs typeface="Arial"/>
            </a:endParaRPr>
          </a:p>
          <a:p>
            <a:pPr marL="356870" marR="5080" indent="-344805" algn="just">
              <a:lnSpc>
                <a:spcPct val="90100"/>
              </a:lnSpc>
              <a:spcBef>
                <a:spcPts val="525"/>
              </a:spcBef>
              <a:buFont typeface="Wingdings"/>
              <a:buChar char=""/>
              <a:tabLst>
                <a:tab pos="357505" algn="l"/>
              </a:tabLst>
            </a:pPr>
            <a:r>
              <a:rPr sz="2200" spc="-160" dirty="0">
                <a:latin typeface="Arial"/>
                <a:cs typeface="Arial"/>
              </a:rPr>
              <a:t>The </a:t>
            </a:r>
            <a:r>
              <a:rPr sz="2200" spc="-65" dirty="0">
                <a:latin typeface="Arial"/>
                <a:cs typeface="Arial"/>
              </a:rPr>
              <a:t>application </a:t>
            </a:r>
            <a:r>
              <a:rPr sz="2200" spc="-85" dirty="0">
                <a:latin typeface="Arial"/>
                <a:cs typeface="Arial"/>
              </a:rPr>
              <a:t>layer </a:t>
            </a:r>
            <a:r>
              <a:rPr sz="2200" spc="-30" dirty="0">
                <a:latin typeface="Arial"/>
                <a:cs typeface="Arial"/>
              </a:rPr>
              <a:t>in the Internet </a:t>
            </a:r>
            <a:r>
              <a:rPr sz="2200" spc="-95" dirty="0">
                <a:latin typeface="Arial"/>
                <a:cs typeface="Arial"/>
              </a:rPr>
              <a:t>includes </a:t>
            </a:r>
            <a:r>
              <a:rPr sz="2200" spc="-120" dirty="0">
                <a:latin typeface="Arial"/>
                <a:cs typeface="Arial"/>
              </a:rPr>
              <a:t>many </a:t>
            </a:r>
            <a:r>
              <a:rPr sz="2200" spc="-65" dirty="0">
                <a:latin typeface="Arial"/>
                <a:cs typeface="Arial"/>
              </a:rPr>
              <a:t>predefined  protocols, </a:t>
            </a:r>
            <a:r>
              <a:rPr sz="2200" spc="-10" dirty="0">
                <a:latin typeface="Arial"/>
                <a:cs typeface="Arial"/>
              </a:rPr>
              <a:t>but </a:t>
            </a:r>
            <a:r>
              <a:rPr sz="2200" spc="-165" dirty="0">
                <a:latin typeface="Arial"/>
                <a:cs typeface="Arial"/>
              </a:rPr>
              <a:t>a </a:t>
            </a:r>
            <a:r>
              <a:rPr sz="2200" spc="-105" dirty="0">
                <a:latin typeface="Arial"/>
                <a:cs typeface="Arial"/>
              </a:rPr>
              <a:t>user </a:t>
            </a:r>
            <a:r>
              <a:rPr sz="2200" spc="-140" dirty="0">
                <a:latin typeface="Arial"/>
                <a:cs typeface="Arial"/>
              </a:rPr>
              <a:t>can </a:t>
            </a:r>
            <a:r>
              <a:rPr sz="2200" spc="-130" dirty="0">
                <a:latin typeface="Arial"/>
                <a:cs typeface="Arial"/>
              </a:rPr>
              <a:t>also </a:t>
            </a:r>
            <a:r>
              <a:rPr sz="2200" spc="-90" dirty="0">
                <a:latin typeface="Arial"/>
                <a:cs typeface="Arial"/>
              </a:rPr>
              <a:t>create </a:t>
            </a:r>
            <a:r>
              <a:rPr sz="2200" spc="-165" dirty="0">
                <a:latin typeface="Arial"/>
                <a:cs typeface="Arial"/>
              </a:rPr>
              <a:t>a </a:t>
            </a:r>
            <a:r>
              <a:rPr sz="2200" spc="-55" dirty="0">
                <a:latin typeface="Arial"/>
                <a:cs typeface="Arial"/>
              </a:rPr>
              <a:t>pair </a:t>
            </a:r>
            <a:r>
              <a:rPr sz="2200" spc="5" dirty="0">
                <a:latin typeface="Arial"/>
                <a:cs typeface="Arial"/>
              </a:rPr>
              <a:t>of </a:t>
            </a:r>
            <a:r>
              <a:rPr sz="2200" spc="-145" dirty="0">
                <a:latin typeface="Arial"/>
                <a:cs typeface="Arial"/>
              </a:rPr>
              <a:t>processes </a:t>
            </a:r>
            <a:r>
              <a:rPr sz="2200" spc="20" dirty="0">
                <a:latin typeface="Arial"/>
                <a:cs typeface="Arial"/>
              </a:rPr>
              <a:t>to </a:t>
            </a:r>
            <a:r>
              <a:rPr sz="2200" spc="-100" dirty="0">
                <a:latin typeface="Arial"/>
                <a:cs typeface="Arial"/>
              </a:rPr>
              <a:t>be </a:t>
            </a:r>
            <a:r>
              <a:rPr sz="2200" spc="-35" dirty="0">
                <a:latin typeface="Arial"/>
                <a:cs typeface="Arial"/>
              </a:rPr>
              <a:t>run </a:t>
            </a:r>
            <a:r>
              <a:rPr sz="2200" spc="-50" dirty="0">
                <a:latin typeface="Arial"/>
                <a:cs typeface="Arial"/>
              </a:rPr>
              <a:t>at  </a:t>
            </a:r>
            <a:r>
              <a:rPr sz="2200" spc="-20" dirty="0">
                <a:latin typeface="Arial"/>
                <a:cs typeface="Arial"/>
              </a:rPr>
              <a:t>the </a:t>
            </a:r>
            <a:r>
              <a:rPr sz="2200" spc="10" dirty="0">
                <a:latin typeface="Arial"/>
                <a:cs typeface="Arial"/>
              </a:rPr>
              <a:t>two</a:t>
            </a:r>
            <a:r>
              <a:rPr sz="2200" spc="-260" dirty="0">
                <a:latin typeface="Arial"/>
                <a:cs typeface="Arial"/>
              </a:rPr>
              <a:t> </a:t>
            </a:r>
            <a:r>
              <a:rPr sz="2200" spc="-95" dirty="0">
                <a:latin typeface="Arial"/>
                <a:cs typeface="Arial"/>
              </a:rPr>
              <a:t>hosts.</a:t>
            </a:r>
            <a:endParaRPr sz="2200">
              <a:latin typeface="Arial"/>
              <a:cs typeface="Arial"/>
            </a:endParaRPr>
          </a:p>
          <a:p>
            <a:pPr marL="356870" marR="9525" indent="-344805" algn="just">
              <a:lnSpc>
                <a:spcPts val="2380"/>
              </a:lnSpc>
              <a:spcBef>
                <a:spcPts val="560"/>
              </a:spcBef>
              <a:buFont typeface="Wingdings"/>
              <a:buChar char=""/>
              <a:tabLst>
                <a:tab pos="357505" algn="l"/>
              </a:tabLst>
            </a:pPr>
            <a:r>
              <a:rPr sz="2200" spc="-160" dirty="0">
                <a:latin typeface="Arial"/>
                <a:cs typeface="Arial"/>
              </a:rPr>
              <a:t>The </a:t>
            </a:r>
            <a:r>
              <a:rPr sz="2200" spc="-65" dirty="0">
                <a:latin typeface="Arial"/>
                <a:cs typeface="Arial"/>
              </a:rPr>
              <a:t>Hypertext </a:t>
            </a:r>
            <a:r>
              <a:rPr sz="2200" spc="-130" dirty="0">
                <a:latin typeface="Arial"/>
                <a:cs typeface="Arial"/>
              </a:rPr>
              <a:t>Transfer </a:t>
            </a:r>
            <a:r>
              <a:rPr sz="2200" spc="-80" dirty="0">
                <a:latin typeface="Arial"/>
                <a:cs typeface="Arial"/>
              </a:rPr>
              <a:t>Protocol </a:t>
            </a:r>
            <a:r>
              <a:rPr sz="2200" spc="-204" dirty="0">
                <a:latin typeface="Arial"/>
                <a:cs typeface="Arial"/>
              </a:rPr>
              <a:t>(HTTP) </a:t>
            </a:r>
            <a:r>
              <a:rPr sz="2200" spc="-25" dirty="0">
                <a:latin typeface="Arial"/>
                <a:cs typeface="Arial"/>
              </a:rPr>
              <a:t>: </a:t>
            </a:r>
            <a:r>
              <a:rPr sz="2200" spc="-160" dirty="0">
                <a:latin typeface="Arial"/>
                <a:cs typeface="Arial"/>
              </a:rPr>
              <a:t>accessing </a:t>
            </a:r>
            <a:r>
              <a:rPr sz="2200" spc="-30" dirty="0">
                <a:latin typeface="Arial"/>
                <a:cs typeface="Arial"/>
              </a:rPr>
              <a:t>the </a:t>
            </a:r>
            <a:r>
              <a:rPr sz="2200" spc="-55" dirty="0">
                <a:latin typeface="Arial"/>
                <a:cs typeface="Arial"/>
              </a:rPr>
              <a:t>World </a:t>
            </a:r>
            <a:r>
              <a:rPr sz="2200" spc="-80" dirty="0">
                <a:latin typeface="Arial"/>
                <a:cs typeface="Arial"/>
              </a:rPr>
              <a:t>Wide  </a:t>
            </a:r>
            <a:r>
              <a:rPr sz="2200" spc="-125" dirty="0">
                <a:latin typeface="Arial"/>
                <a:cs typeface="Arial"/>
              </a:rPr>
              <a:t>Web</a:t>
            </a:r>
            <a:r>
              <a:rPr sz="2200" spc="-165" dirty="0">
                <a:latin typeface="Arial"/>
                <a:cs typeface="Arial"/>
              </a:rPr>
              <a:t> </a:t>
            </a:r>
            <a:r>
              <a:rPr sz="2200" spc="-90" dirty="0">
                <a:latin typeface="Arial"/>
                <a:cs typeface="Arial"/>
              </a:rPr>
              <a:t>(WWW).</a:t>
            </a:r>
            <a:endParaRPr sz="2200">
              <a:latin typeface="Arial"/>
              <a:cs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07340" y="329768"/>
            <a:ext cx="7634605" cy="1636395"/>
          </a:xfrm>
          <a:prstGeom prst="rect">
            <a:avLst/>
          </a:prstGeom>
        </p:spPr>
        <p:txBody>
          <a:bodyPr vert="horz" wrap="square" lIns="0" tIns="80010" rIns="0" bIns="0" rtlCol="0">
            <a:spAutoFit/>
          </a:bodyPr>
          <a:lstStyle/>
          <a:p>
            <a:pPr marL="356870" indent="-344805">
              <a:lnSpc>
                <a:spcPct val="100000"/>
              </a:lnSpc>
              <a:spcBef>
                <a:spcPts val="630"/>
              </a:spcBef>
              <a:buFont typeface="Wingdings"/>
              <a:buChar char=""/>
              <a:tabLst>
                <a:tab pos="357505" algn="l"/>
              </a:tabLst>
            </a:pPr>
            <a:r>
              <a:rPr sz="2200" spc="-160" dirty="0">
                <a:latin typeface="Arial"/>
                <a:cs typeface="Arial"/>
              </a:rPr>
              <a:t>The </a:t>
            </a:r>
            <a:r>
              <a:rPr sz="2200" spc="-114" dirty="0">
                <a:latin typeface="Arial"/>
                <a:cs typeface="Arial"/>
              </a:rPr>
              <a:t>Simple </a:t>
            </a:r>
            <a:r>
              <a:rPr sz="2200" spc="-20" dirty="0">
                <a:latin typeface="Arial"/>
                <a:cs typeface="Arial"/>
              </a:rPr>
              <a:t>Mail </a:t>
            </a:r>
            <a:r>
              <a:rPr sz="2200" spc="-125" dirty="0">
                <a:latin typeface="Arial"/>
                <a:cs typeface="Arial"/>
              </a:rPr>
              <a:t>Transfer </a:t>
            </a:r>
            <a:r>
              <a:rPr sz="2200" spc="-70" dirty="0">
                <a:latin typeface="Arial"/>
                <a:cs typeface="Arial"/>
              </a:rPr>
              <a:t>Protocol </a:t>
            </a:r>
            <a:r>
              <a:rPr sz="2200" spc="-165" dirty="0">
                <a:latin typeface="Arial"/>
                <a:cs typeface="Arial"/>
              </a:rPr>
              <a:t>(SMTP): </a:t>
            </a:r>
            <a:r>
              <a:rPr sz="2200" spc="-65" dirty="0">
                <a:latin typeface="Arial"/>
                <a:cs typeface="Arial"/>
              </a:rPr>
              <a:t>e-mail</a:t>
            </a:r>
            <a:r>
              <a:rPr sz="2200" spc="-400" dirty="0">
                <a:latin typeface="Arial"/>
                <a:cs typeface="Arial"/>
              </a:rPr>
              <a:t> </a:t>
            </a:r>
            <a:r>
              <a:rPr sz="2200" spc="-95" dirty="0">
                <a:latin typeface="Arial"/>
                <a:cs typeface="Arial"/>
              </a:rPr>
              <a:t>service.</a:t>
            </a:r>
            <a:endParaRPr sz="2200">
              <a:latin typeface="Arial"/>
              <a:cs typeface="Arial"/>
            </a:endParaRPr>
          </a:p>
          <a:p>
            <a:pPr marL="417830" indent="-405765">
              <a:lnSpc>
                <a:spcPct val="100000"/>
              </a:lnSpc>
              <a:spcBef>
                <a:spcPts val="530"/>
              </a:spcBef>
              <a:buFont typeface="Wingdings"/>
              <a:buChar char=""/>
              <a:tabLst>
                <a:tab pos="417830" algn="l"/>
                <a:tab pos="418465" algn="l"/>
              </a:tabLst>
            </a:pPr>
            <a:r>
              <a:rPr sz="2200" spc="-160" dirty="0">
                <a:latin typeface="Arial"/>
                <a:cs typeface="Arial"/>
              </a:rPr>
              <a:t>The </a:t>
            </a:r>
            <a:r>
              <a:rPr sz="2200" spc="-110" dirty="0">
                <a:latin typeface="Arial"/>
                <a:cs typeface="Arial"/>
              </a:rPr>
              <a:t>File </a:t>
            </a:r>
            <a:r>
              <a:rPr sz="2200" spc="-125" dirty="0">
                <a:latin typeface="Arial"/>
                <a:cs typeface="Arial"/>
              </a:rPr>
              <a:t>Transfer </a:t>
            </a:r>
            <a:r>
              <a:rPr sz="2200" spc="-70" dirty="0">
                <a:latin typeface="Arial"/>
                <a:cs typeface="Arial"/>
              </a:rPr>
              <a:t>Protocol </a:t>
            </a:r>
            <a:r>
              <a:rPr sz="2200" spc="-180" dirty="0">
                <a:latin typeface="Arial"/>
                <a:cs typeface="Arial"/>
              </a:rPr>
              <a:t>(FTP): </a:t>
            </a:r>
            <a:r>
              <a:rPr sz="2200" spc="-110" dirty="0">
                <a:latin typeface="Arial"/>
                <a:cs typeface="Arial"/>
              </a:rPr>
              <a:t>File</a:t>
            </a:r>
            <a:r>
              <a:rPr sz="2200" spc="-195" dirty="0">
                <a:latin typeface="Arial"/>
                <a:cs typeface="Arial"/>
              </a:rPr>
              <a:t> </a:t>
            </a:r>
            <a:r>
              <a:rPr sz="2200" spc="-145" dirty="0">
                <a:latin typeface="Arial"/>
                <a:cs typeface="Arial"/>
              </a:rPr>
              <a:t>Transfer.</a:t>
            </a:r>
            <a:endParaRPr sz="2200">
              <a:latin typeface="Arial"/>
              <a:cs typeface="Arial"/>
            </a:endParaRPr>
          </a:p>
          <a:p>
            <a:pPr marL="417830" indent="-405765">
              <a:lnSpc>
                <a:spcPct val="100000"/>
              </a:lnSpc>
              <a:spcBef>
                <a:spcPts val="525"/>
              </a:spcBef>
              <a:buFont typeface="Wingdings"/>
              <a:buChar char=""/>
              <a:tabLst>
                <a:tab pos="417830" algn="l"/>
                <a:tab pos="418465" algn="l"/>
              </a:tabLst>
            </a:pPr>
            <a:r>
              <a:rPr sz="2200" spc="-160" dirty="0">
                <a:latin typeface="Arial"/>
                <a:cs typeface="Arial"/>
              </a:rPr>
              <a:t>The </a:t>
            </a:r>
            <a:r>
              <a:rPr sz="2200" spc="-105" dirty="0">
                <a:latin typeface="Arial"/>
                <a:cs typeface="Arial"/>
              </a:rPr>
              <a:t>Terminal </a:t>
            </a:r>
            <a:r>
              <a:rPr sz="2200" spc="-50" dirty="0">
                <a:latin typeface="Arial"/>
                <a:cs typeface="Arial"/>
              </a:rPr>
              <a:t>Network </a:t>
            </a:r>
            <a:r>
              <a:rPr sz="2200" spc="-240" dirty="0">
                <a:latin typeface="Arial"/>
                <a:cs typeface="Arial"/>
              </a:rPr>
              <a:t>(TELNET) </a:t>
            </a:r>
            <a:r>
              <a:rPr sz="2200" spc="-105" dirty="0">
                <a:latin typeface="Arial"/>
                <a:cs typeface="Arial"/>
              </a:rPr>
              <a:t>and </a:t>
            </a:r>
            <a:r>
              <a:rPr sz="2200" spc="-160" dirty="0">
                <a:latin typeface="Arial"/>
                <a:cs typeface="Arial"/>
              </a:rPr>
              <a:t>Secure </a:t>
            </a:r>
            <a:r>
              <a:rPr sz="2200" spc="-130" dirty="0">
                <a:latin typeface="Arial"/>
                <a:cs typeface="Arial"/>
              </a:rPr>
              <a:t>Shell </a:t>
            </a:r>
            <a:r>
              <a:rPr sz="2200" spc="-220" dirty="0">
                <a:latin typeface="Arial"/>
                <a:cs typeface="Arial"/>
              </a:rPr>
              <a:t>(SSH):</a:t>
            </a:r>
            <a:r>
              <a:rPr sz="2200" spc="-75" dirty="0">
                <a:latin typeface="Arial"/>
                <a:cs typeface="Arial"/>
              </a:rPr>
              <a:t> </a:t>
            </a:r>
            <a:r>
              <a:rPr sz="2200" spc="-114" dirty="0">
                <a:latin typeface="Arial"/>
                <a:cs typeface="Arial"/>
              </a:rPr>
              <a:t>Remote</a:t>
            </a:r>
            <a:endParaRPr sz="2200">
              <a:latin typeface="Arial"/>
              <a:cs typeface="Arial"/>
            </a:endParaRPr>
          </a:p>
          <a:p>
            <a:pPr marL="454659">
              <a:lnSpc>
                <a:spcPct val="100000"/>
              </a:lnSpc>
              <a:spcBef>
                <a:spcPts val="530"/>
              </a:spcBef>
            </a:pPr>
            <a:r>
              <a:rPr sz="2200" spc="-55" dirty="0">
                <a:latin typeface="Arial"/>
                <a:cs typeface="Arial"/>
              </a:rPr>
              <a:t>login</a:t>
            </a:r>
            <a:endParaRPr sz="2200">
              <a:latin typeface="Arial"/>
              <a:cs typeface="Arial"/>
            </a:endParaRPr>
          </a:p>
        </p:txBody>
      </p:sp>
      <p:sp>
        <p:nvSpPr>
          <p:cNvPr id="3" name="object 3"/>
          <p:cNvSpPr txBox="1"/>
          <p:nvPr/>
        </p:nvSpPr>
        <p:spPr>
          <a:xfrm>
            <a:off x="4935728" y="2005964"/>
            <a:ext cx="3907154" cy="361950"/>
          </a:xfrm>
          <a:prstGeom prst="rect">
            <a:avLst/>
          </a:prstGeom>
        </p:spPr>
        <p:txBody>
          <a:bodyPr vert="horz" wrap="square" lIns="0" tIns="13335" rIns="0" bIns="0" rtlCol="0">
            <a:spAutoFit/>
          </a:bodyPr>
          <a:lstStyle/>
          <a:p>
            <a:pPr marL="12700">
              <a:lnSpc>
                <a:spcPct val="100000"/>
              </a:lnSpc>
              <a:spcBef>
                <a:spcPts val="105"/>
              </a:spcBef>
            </a:pPr>
            <a:r>
              <a:rPr sz="2200" spc="-75" dirty="0">
                <a:latin typeface="Arial"/>
                <a:cs typeface="Arial"/>
              </a:rPr>
              <a:t>Protocol </a:t>
            </a:r>
            <a:r>
              <a:rPr sz="2200" spc="-160" dirty="0">
                <a:latin typeface="Arial"/>
                <a:cs typeface="Arial"/>
              </a:rPr>
              <a:t>(SNMP): </a:t>
            </a:r>
            <a:r>
              <a:rPr sz="2200" spc="10" dirty="0">
                <a:latin typeface="Arial"/>
                <a:cs typeface="Arial"/>
              </a:rPr>
              <a:t>to </a:t>
            </a:r>
            <a:r>
              <a:rPr sz="2200" spc="-135" dirty="0">
                <a:latin typeface="Arial"/>
                <a:cs typeface="Arial"/>
              </a:rPr>
              <a:t>manage</a:t>
            </a:r>
            <a:r>
              <a:rPr sz="2200" spc="-195" dirty="0">
                <a:latin typeface="Arial"/>
                <a:cs typeface="Arial"/>
              </a:rPr>
              <a:t> </a:t>
            </a:r>
            <a:r>
              <a:rPr sz="2200" spc="-20" dirty="0">
                <a:latin typeface="Arial"/>
                <a:cs typeface="Arial"/>
              </a:rPr>
              <a:t>the</a:t>
            </a:r>
            <a:endParaRPr sz="2200">
              <a:latin typeface="Arial"/>
              <a:cs typeface="Arial"/>
            </a:endParaRPr>
          </a:p>
        </p:txBody>
      </p:sp>
      <p:sp>
        <p:nvSpPr>
          <p:cNvPr id="4" name="object 4"/>
          <p:cNvSpPr txBox="1"/>
          <p:nvPr/>
        </p:nvSpPr>
        <p:spPr>
          <a:xfrm>
            <a:off x="307340" y="2005964"/>
            <a:ext cx="8536940" cy="1435735"/>
          </a:xfrm>
          <a:prstGeom prst="rect">
            <a:avLst/>
          </a:prstGeom>
        </p:spPr>
        <p:txBody>
          <a:bodyPr vert="horz" wrap="square" lIns="0" tIns="13335" rIns="0" bIns="0" rtlCol="0">
            <a:spAutoFit/>
          </a:bodyPr>
          <a:lstStyle/>
          <a:p>
            <a:pPr marL="356870" indent="-344805">
              <a:lnSpc>
                <a:spcPct val="100000"/>
              </a:lnSpc>
              <a:spcBef>
                <a:spcPts val="105"/>
              </a:spcBef>
              <a:buFont typeface="Wingdings"/>
              <a:buChar char=""/>
              <a:tabLst>
                <a:tab pos="357505" algn="l"/>
              </a:tabLst>
            </a:pPr>
            <a:r>
              <a:rPr sz="2200" spc="-160" dirty="0">
                <a:latin typeface="Arial"/>
                <a:cs typeface="Arial"/>
              </a:rPr>
              <a:t>The </a:t>
            </a:r>
            <a:r>
              <a:rPr sz="2200" spc="-120" dirty="0">
                <a:latin typeface="Arial"/>
                <a:cs typeface="Arial"/>
              </a:rPr>
              <a:t>Simple </a:t>
            </a:r>
            <a:r>
              <a:rPr sz="2200" spc="-50" dirty="0">
                <a:latin typeface="Arial"/>
                <a:cs typeface="Arial"/>
              </a:rPr>
              <a:t>Network</a:t>
            </a:r>
            <a:r>
              <a:rPr sz="2200" spc="280" dirty="0">
                <a:latin typeface="Arial"/>
                <a:cs typeface="Arial"/>
              </a:rPr>
              <a:t> </a:t>
            </a:r>
            <a:r>
              <a:rPr sz="2200" spc="-90" dirty="0">
                <a:latin typeface="Arial"/>
                <a:cs typeface="Arial"/>
              </a:rPr>
              <a:t>Management</a:t>
            </a:r>
            <a:endParaRPr sz="2200">
              <a:latin typeface="Arial"/>
              <a:cs typeface="Arial"/>
            </a:endParaRPr>
          </a:p>
          <a:p>
            <a:pPr marL="356870">
              <a:lnSpc>
                <a:spcPct val="100000"/>
              </a:lnSpc>
              <a:spcBef>
                <a:spcPts val="5"/>
              </a:spcBef>
            </a:pPr>
            <a:r>
              <a:rPr sz="2200" spc="-30" dirty="0">
                <a:latin typeface="Arial"/>
                <a:cs typeface="Arial"/>
              </a:rPr>
              <a:t>Internet </a:t>
            </a:r>
            <a:r>
              <a:rPr sz="2200" spc="-35" dirty="0">
                <a:latin typeface="Arial"/>
                <a:cs typeface="Arial"/>
              </a:rPr>
              <a:t>at </a:t>
            </a:r>
            <a:r>
              <a:rPr sz="2200" spc="-75" dirty="0">
                <a:latin typeface="Arial"/>
                <a:cs typeface="Arial"/>
              </a:rPr>
              <a:t>global </a:t>
            </a:r>
            <a:r>
              <a:rPr sz="2200" spc="-105" dirty="0">
                <a:latin typeface="Arial"/>
                <a:cs typeface="Arial"/>
              </a:rPr>
              <a:t>and </a:t>
            </a:r>
            <a:r>
              <a:rPr sz="2200" spc="-75" dirty="0">
                <a:latin typeface="Arial"/>
                <a:cs typeface="Arial"/>
              </a:rPr>
              <a:t>local</a:t>
            </a:r>
            <a:r>
              <a:rPr sz="2200" spc="-459" dirty="0">
                <a:latin typeface="Arial"/>
                <a:cs typeface="Arial"/>
              </a:rPr>
              <a:t> </a:t>
            </a:r>
            <a:r>
              <a:rPr sz="2200" spc="-90" dirty="0">
                <a:latin typeface="Arial"/>
                <a:cs typeface="Arial"/>
              </a:rPr>
              <a:t>levels.</a:t>
            </a:r>
            <a:endParaRPr sz="2200">
              <a:latin typeface="Arial"/>
              <a:cs typeface="Arial"/>
            </a:endParaRPr>
          </a:p>
          <a:p>
            <a:pPr marL="421005" indent="-408940">
              <a:lnSpc>
                <a:spcPct val="100000"/>
              </a:lnSpc>
              <a:spcBef>
                <a:spcPts val="530"/>
              </a:spcBef>
              <a:buFont typeface="Wingdings"/>
              <a:buChar char=""/>
              <a:tabLst>
                <a:tab pos="421005" algn="l"/>
                <a:tab pos="421640" algn="l"/>
              </a:tabLst>
            </a:pPr>
            <a:r>
              <a:rPr sz="2200" spc="-160" dirty="0">
                <a:latin typeface="Arial"/>
                <a:cs typeface="Arial"/>
              </a:rPr>
              <a:t>The </a:t>
            </a:r>
            <a:r>
              <a:rPr sz="2200" spc="-100" dirty="0">
                <a:latin typeface="Arial"/>
                <a:cs typeface="Arial"/>
              </a:rPr>
              <a:t>Domain </a:t>
            </a:r>
            <a:r>
              <a:rPr sz="2200" spc="-140" dirty="0">
                <a:latin typeface="Arial"/>
                <a:cs typeface="Arial"/>
              </a:rPr>
              <a:t>Name </a:t>
            </a:r>
            <a:r>
              <a:rPr sz="2200" spc="-165" dirty="0">
                <a:latin typeface="Arial"/>
                <a:cs typeface="Arial"/>
              </a:rPr>
              <a:t>System </a:t>
            </a:r>
            <a:r>
              <a:rPr sz="2200" spc="-175" dirty="0">
                <a:latin typeface="Arial"/>
                <a:cs typeface="Arial"/>
              </a:rPr>
              <a:t>(DNS): </a:t>
            </a:r>
            <a:r>
              <a:rPr sz="2200" spc="20" dirty="0">
                <a:latin typeface="Arial"/>
                <a:cs typeface="Arial"/>
              </a:rPr>
              <a:t>to </a:t>
            </a:r>
            <a:r>
              <a:rPr sz="2200" spc="-25" dirty="0">
                <a:latin typeface="Arial"/>
                <a:cs typeface="Arial"/>
              </a:rPr>
              <a:t>find </a:t>
            </a:r>
            <a:r>
              <a:rPr sz="2200" spc="-20" dirty="0">
                <a:latin typeface="Arial"/>
                <a:cs typeface="Arial"/>
              </a:rPr>
              <a:t>the </a:t>
            </a:r>
            <a:r>
              <a:rPr sz="2200" spc="-60" dirty="0">
                <a:latin typeface="Arial"/>
                <a:cs typeface="Arial"/>
              </a:rPr>
              <a:t>network-layer </a:t>
            </a:r>
            <a:r>
              <a:rPr sz="2200" spc="-135" dirty="0">
                <a:latin typeface="Arial"/>
                <a:cs typeface="Arial"/>
              </a:rPr>
              <a:t>address</a:t>
            </a:r>
            <a:r>
              <a:rPr sz="2200" spc="-140" dirty="0">
                <a:latin typeface="Arial"/>
                <a:cs typeface="Arial"/>
              </a:rPr>
              <a:t> </a:t>
            </a:r>
            <a:r>
              <a:rPr sz="2200" spc="10" dirty="0">
                <a:latin typeface="Arial"/>
                <a:cs typeface="Arial"/>
              </a:rPr>
              <a:t>of</a:t>
            </a:r>
            <a:endParaRPr sz="2200">
              <a:latin typeface="Arial"/>
              <a:cs typeface="Arial"/>
            </a:endParaRPr>
          </a:p>
          <a:p>
            <a:pPr marL="356870">
              <a:lnSpc>
                <a:spcPct val="100000"/>
              </a:lnSpc>
            </a:pPr>
            <a:r>
              <a:rPr sz="2200" spc="-165" dirty="0">
                <a:latin typeface="Arial"/>
                <a:cs typeface="Arial"/>
              </a:rPr>
              <a:t>a</a:t>
            </a:r>
            <a:r>
              <a:rPr sz="2200" spc="-140" dirty="0">
                <a:latin typeface="Arial"/>
                <a:cs typeface="Arial"/>
              </a:rPr>
              <a:t> </a:t>
            </a:r>
            <a:r>
              <a:rPr sz="2200" spc="-80" dirty="0">
                <a:latin typeface="Arial"/>
                <a:cs typeface="Arial"/>
              </a:rPr>
              <a:t>computer.</a:t>
            </a:r>
            <a:endParaRPr sz="2200">
              <a:latin typeface="Arial"/>
              <a:cs typeface="Arial"/>
            </a:endParaRPr>
          </a:p>
        </p:txBody>
      </p:sp>
      <p:sp>
        <p:nvSpPr>
          <p:cNvPr id="5" name="object 5"/>
          <p:cNvSpPr txBox="1"/>
          <p:nvPr/>
        </p:nvSpPr>
        <p:spPr>
          <a:xfrm>
            <a:off x="307340" y="3481832"/>
            <a:ext cx="8534400" cy="697865"/>
          </a:xfrm>
          <a:prstGeom prst="rect">
            <a:avLst/>
          </a:prstGeom>
        </p:spPr>
        <p:txBody>
          <a:bodyPr vert="horz" wrap="square" lIns="0" tIns="13335" rIns="0" bIns="0" rtlCol="0">
            <a:spAutoFit/>
          </a:bodyPr>
          <a:lstStyle/>
          <a:p>
            <a:pPr marL="356870" marR="5080" indent="-344805">
              <a:lnSpc>
                <a:spcPct val="100000"/>
              </a:lnSpc>
              <a:spcBef>
                <a:spcPts val="105"/>
              </a:spcBef>
              <a:buFont typeface="Wingdings"/>
              <a:buChar char=""/>
              <a:tabLst>
                <a:tab pos="357505" algn="l"/>
                <a:tab pos="1036955" algn="l"/>
                <a:tab pos="2213610" algn="l"/>
                <a:tab pos="3174365" algn="l"/>
                <a:tab pos="4951730" algn="l"/>
                <a:tab pos="6159500" algn="l"/>
                <a:tab pos="7284084" algn="l"/>
                <a:tab pos="7778115" algn="l"/>
              </a:tabLst>
            </a:pPr>
            <a:r>
              <a:rPr sz="2200" spc="-160" dirty="0">
                <a:latin typeface="Arial"/>
                <a:cs typeface="Arial"/>
              </a:rPr>
              <a:t>Th</a:t>
            </a:r>
            <a:r>
              <a:rPr sz="2200" spc="-150" dirty="0">
                <a:latin typeface="Arial"/>
                <a:cs typeface="Arial"/>
              </a:rPr>
              <a:t>e</a:t>
            </a:r>
            <a:r>
              <a:rPr sz="2200" dirty="0">
                <a:latin typeface="Arial"/>
                <a:cs typeface="Arial"/>
              </a:rPr>
              <a:t>	</a:t>
            </a:r>
            <a:r>
              <a:rPr sz="2200" spc="-40" dirty="0">
                <a:latin typeface="Arial"/>
                <a:cs typeface="Arial"/>
              </a:rPr>
              <a:t>I</a:t>
            </a:r>
            <a:r>
              <a:rPr sz="2200" spc="-120" dirty="0">
                <a:latin typeface="Arial"/>
                <a:cs typeface="Arial"/>
              </a:rPr>
              <a:t>n</a:t>
            </a:r>
            <a:r>
              <a:rPr sz="2200" spc="105" dirty="0">
                <a:latin typeface="Arial"/>
                <a:cs typeface="Arial"/>
              </a:rPr>
              <a:t>t</a:t>
            </a:r>
            <a:r>
              <a:rPr sz="2200" spc="-70" dirty="0">
                <a:latin typeface="Arial"/>
                <a:cs typeface="Arial"/>
              </a:rPr>
              <a:t>ern</a:t>
            </a:r>
            <a:r>
              <a:rPr sz="2200" spc="-105" dirty="0">
                <a:latin typeface="Arial"/>
                <a:cs typeface="Arial"/>
              </a:rPr>
              <a:t>e</a:t>
            </a:r>
            <a:r>
              <a:rPr sz="2200" spc="125" dirty="0">
                <a:latin typeface="Arial"/>
                <a:cs typeface="Arial"/>
              </a:rPr>
              <a:t>t</a:t>
            </a:r>
            <a:r>
              <a:rPr sz="2200" dirty="0">
                <a:latin typeface="Arial"/>
                <a:cs typeface="Arial"/>
              </a:rPr>
              <a:t>	</a:t>
            </a:r>
            <a:r>
              <a:rPr sz="2200" spc="-345" dirty="0">
                <a:latin typeface="Arial"/>
                <a:cs typeface="Arial"/>
              </a:rPr>
              <a:t>G</a:t>
            </a:r>
            <a:r>
              <a:rPr sz="2200" spc="-15" dirty="0">
                <a:latin typeface="Arial"/>
                <a:cs typeface="Arial"/>
              </a:rPr>
              <a:t>r</a:t>
            </a:r>
            <a:r>
              <a:rPr sz="2200" spc="-50" dirty="0">
                <a:latin typeface="Arial"/>
                <a:cs typeface="Arial"/>
              </a:rPr>
              <a:t>o</a:t>
            </a:r>
            <a:r>
              <a:rPr sz="2200" spc="-75" dirty="0">
                <a:latin typeface="Arial"/>
                <a:cs typeface="Arial"/>
              </a:rPr>
              <a:t>u</a:t>
            </a:r>
            <a:r>
              <a:rPr sz="2200" spc="-65" dirty="0">
                <a:latin typeface="Arial"/>
                <a:cs typeface="Arial"/>
              </a:rPr>
              <a:t>p</a:t>
            </a:r>
            <a:r>
              <a:rPr sz="2200" dirty="0">
                <a:latin typeface="Arial"/>
                <a:cs typeface="Arial"/>
              </a:rPr>
              <a:t>	</a:t>
            </a:r>
            <a:r>
              <a:rPr sz="2200" spc="40" dirty="0">
                <a:latin typeface="Arial"/>
                <a:cs typeface="Arial"/>
              </a:rPr>
              <a:t>M</a:t>
            </a:r>
            <a:r>
              <a:rPr sz="2200" spc="-114" dirty="0">
                <a:latin typeface="Arial"/>
                <a:cs typeface="Arial"/>
              </a:rPr>
              <a:t>a</a:t>
            </a:r>
            <a:r>
              <a:rPr sz="2200" spc="-125" dirty="0">
                <a:latin typeface="Arial"/>
                <a:cs typeface="Arial"/>
              </a:rPr>
              <a:t>n</a:t>
            </a:r>
            <a:r>
              <a:rPr sz="2200" spc="-180" dirty="0">
                <a:latin typeface="Arial"/>
                <a:cs typeface="Arial"/>
              </a:rPr>
              <a:t>a</a:t>
            </a:r>
            <a:r>
              <a:rPr sz="2200" spc="-215" dirty="0">
                <a:latin typeface="Arial"/>
                <a:cs typeface="Arial"/>
              </a:rPr>
              <a:t>g</a:t>
            </a:r>
            <a:r>
              <a:rPr sz="2200" spc="-80" dirty="0">
                <a:latin typeface="Arial"/>
                <a:cs typeface="Arial"/>
              </a:rPr>
              <a:t>e</a:t>
            </a:r>
            <a:r>
              <a:rPr sz="2200" spc="-105" dirty="0">
                <a:latin typeface="Arial"/>
                <a:cs typeface="Arial"/>
              </a:rPr>
              <a:t>m</a:t>
            </a:r>
            <a:r>
              <a:rPr sz="2200" spc="-95" dirty="0">
                <a:latin typeface="Arial"/>
                <a:cs typeface="Arial"/>
              </a:rPr>
              <a:t>e</a:t>
            </a:r>
            <a:r>
              <a:rPr sz="2200" spc="-125" dirty="0">
                <a:latin typeface="Arial"/>
                <a:cs typeface="Arial"/>
              </a:rPr>
              <a:t>n</a:t>
            </a:r>
            <a:r>
              <a:rPr sz="2200" spc="125" dirty="0">
                <a:latin typeface="Arial"/>
                <a:cs typeface="Arial"/>
              </a:rPr>
              <a:t>t</a:t>
            </a:r>
            <a:r>
              <a:rPr sz="2200" dirty="0">
                <a:latin typeface="Arial"/>
                <a:cs typeface="Arial"/>
              </a:rPr>
              <a:t>	</a:t>
            </a:r>
            <a:r>
              <a:rPr sz="2200" spc="-345" dirty="0">
                <a:latin typeface="Arial"/>
                <a:cs typeface="Arial"/>
              </a:rPr>
              <a:t>P</a:t>
            </a:r>
            <a:r>
              <a:rPr sz="2200" spc="5" dirty="0">
                <a:latin typeface="Arial"/>
                <a:cs typeface="Arial"/>
              </a:rPr>
              <a:t>r</a:t>
            </a:r>
            <a:r>
              <a:rPr sz="2200" spc="-50" dirty="0">
                <a:latin typeface="Arial"/>
                <a:cs typeface="Arial"/>
              </a:rPr>
              <a:t>o</a:t>
            </a:r>
            <a:r>
              <a:rPr sz="2200" spc="80" dirty="0">
                <a:latin typeface="Arial"/>
                <a:cs typeface="Arial"/>
              </a:rPr>
              <a:t>t</a:t>
            </a:r>
            <a:r>
              <a:rPr sz="2200" spc="-50" dirty="0">
                <a:latin typeface="Arial"/>
                <a:cs typeface="Arial"/>
              </a:rPr>
              <a:t>o</a:t>
            </a:r>
            <a:r>
              <a:rPr sz="2200" spc="-220" dirty="0">
                <a:latin typeface="Arial"/>
                <a:cs typeface="Arial"/>
              </a:rPr>
              <a:t>c</a:t>
            </a:r>
            <a:r>
              <a:rPr sz="2200" spc="-50" dirty="0">
                <a:latin typeface="Arial"/>
                <a:cs typeface="Arial"/>
              </a:rPr>
              <a:t>o</a:t>
            </a:r>
            <a:r>
              <a:rPr sz="2200" spc="15" dirty="0">
                <a:latin typeface="Arial"/>
                <a:cs typeface="Arial"/>
              </a:rPr>
              <a:t>l</a:t>
            </a:r>
            <a:r>
              <a:rPr sz="2200" dirty="0">
                <a:latin typeface="Arial"/>
                <a:cs typeface="Arial"/>
              </a:rPr>
              <a:t>	</a:t>
            </a:r>
            <a:r>
              <a:rPr sz="2200" spc="-70" dirty="0">
                <a:latin typeface="Arial"/>
                <a:cs typeface="Arial"/>
              </a:rPr>
              <a:t>(</a:t>
            </a:r>
            <a:r>
              <a:rPr sz="2200" spc="-85" dirty="0">
                <a:latin typeface="Arial"/>
                <a:cs typeface="Arial"/>
              </a:rPr>
              <a:t>I</a:t>
            </a:r>
            <a:r>
              <a:rPr sz="2200" spc="-345" dirty="0">
                <a:latin typeface="Arial"/>
                <a:cs typeface="Arial"/>
              </a:rPr>
              <a:t>G</a:t>
            </a:r>
            <a:r>
              <a:rPr sz="2200" spc="60" dirty="0">
                <a:latin typeface="Arial"/>
                <a:cs typeface="Arial"/>
              </a:rPr>
              <a:t>M</a:t>
            </a:r>
            <a:r>
              <a:rPr sz="2200" spc="-345" dirty="0">
                <a:latin typeface="Arial"/>
                <a:cs typeface="Arial"/>
              </a:rPr>
              <a:t>P</a:t>
            </a:r>
            <a:r>
              <a:rPr sz="2200" spc="-65" dirty="0">
                <a:latin typeface="Arial"/>
                <a:cs typeface="Arial"/>
              </a:rPr>
              <a:t>)</a:t>
            </a:r>
            <a:r>
              <a:rPr sz="2200" spc="-25" dirty="0">
                <a:latin typeface="Arial"/>
                <a:cs typeface="Arial"/>
              </a:rPr>
              <a:t>:</a:t>
            </a:r>
            <a:r>
              <a:rPr sz="2200" dirty="0">
                <a:latin typeface="Arial"/>
                <a:cs typeface="Arial"/>
              </a:rPr>
              <a:t>	t</a:t>
            </a:r>
            <a:r>
              <a:rPr sz="2200" spc="45" dirty="0">
                <a:latin typeface="Arial"/>
                <a:cs typeface="Arial"/>
              </a:rPr>
              <a:t>o</a:t>
            </a:r>
            <a:r>
              <a:rPr sz="2200" dirty="0">
                <a:latin typeface="Arial"/>
                <a:cs typeface="Arial"/>
              </a:rPr>
              <a:t>	</a:t>
            </a:r>
            <a:r>
              <a:rPr sz="2200" spc="-195" dirty="0">
                <a:latin typeface="Arial"/>
                <a:cs typeface="Arial"/>
              </a:rPr>
              <a:t>c</a:t>
            </a:r>
            <a:r>
              <a:rPr sz="2200" spc="-50" dirty="0">
                <a:latin typeface="Arial"/>
                <a:cs typeface="Arial"/>
              </a:rPr>
              <a:t>o</a:t>
            </a:r>
            <a:r>
              <a:rPr sz="2200" spc="15" dirty="0">
                <a:latin typeface="Arial"/>
                <a:cs typeface="Arial"/>
              </a:rPr>
              <a:t>l</a:t>
            </a:r>
            <a:r>
              <a:rPr sz="2200" spc="-15" dirty="0">
                <a:latin typeface="Arial"/>
                <a:cs typeface="Arial"/>
              </a:rPr>
              <a:t>l</a:t>
            </a:r>
            <a:r>
              <a:rPr sz="2200" spc="-50" dirty="0">
                <a:latin typeface="Arial"/>
                <a:cs typeface="Arial"/>
              </a:rPr>
              <a:t>ect  </a:t>
            </a:r>
            <a:r>
              <a:rPr sz="2200" spc="-85" dirty="0">
                <a:latin typeface="Arial"/>
                <a:cs typeface="Arial"/>
              </a:rPr>
              <a:t>membership </a:t>
            </a:r>
            <a:r>
              <a:rPr sz="2200" spc="-30" dirty="0">
                <a:latin typeface="Arial"/>
                <a:cs typeface="Arial"/>
              </a:rPr>
              <a:t>in </a:t>
            </a:r>
            <a:r>
              <a:rPr sz="2200" spc="-170" dirty="0">
                <a:latin typeface="Arial"/>
                <a:cs typeface="Arial"/>
              </a:rPr>
              <a:t>a</a:t>
            </a:r>
            <a:r>
              <a:rPr sz="2200" spc="-325" dirty="0">
                <a:latin typeface="Arial"/>
                <a:cs typeface="Arial"/>
              </a:rPr>
              <a:t> </a:t>
            </a:r>
            <a:r>
              <a:rPr sz="2200" spc="-75" dirty="0">
                <a:latin typeface="Arial"/>
                <a:cs typeface="Arial"/>
              </a:rPr>
              <a:t>group.</a:t>
            </a:r>
            <a:endParaRPr sz="2200">
              <a:latin typeface="Arial"/>
              <a:cs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0044" y="319785"/>
            <a:ext cx="4202430" cy="391160"/>
          </a:xfrm>
          <a:prstGeom prst="rect">
            <a:avLst/>
          </a:prstGeom>
        </p:spPr>
        <p:txBody>
          <a:bodyPr vert="horz" wrap="square" lIns="0" tIns="12700" rIns="0" bIns="0" rtlCol="0">
            <a:spAutoFit/>
          </a:bodyPr>
          <a:lstStyle/>
          <a:p>
            <a:pPr marL="12700">
              <a:lnSpc>
                <a:spcPct val="100000"/>
              </a:lnSpc>
              <a:spcBef>
                <a:spcPts val="100"/>
              </a:spcBef>
            </a:pPr>
            <a:r>
              <a:rPr sz="2400" b="1" spc="-195" dirty="0">
                <a:solidFill>
                  <a:srgbClr val="4F81BC"/>
                </a:solidFill>
                <a:latin typeface="Arial"/>
                <a:cs typeface="Arial"/>
              </a:rPr>
              <a:t>Encapsulation </a:t>
            </a:r>
            <a:r>
              <a:rPr sz="2400" b="1" spc="-175" dirty="0">
                <a:solidFill>
                  <a:srgbClr val="4F81BC"/>
                </a:solidFill>
                <a:latin typeface="Arial"/>
                <a:cs typeface="Arial"/>
              </a:rPr>
              <a:t>and</a:t>
            </a:r>
            <a:r>
              <a:rPr sz="2400" b="1" spc="-145" dirty="0">
                <a:solidFill>
                  <a:srgbClr val="4F81BC"/>
                </a:solidFill>
                <a:latin typeface="Arial"/>
                <a:cs typeface="Arial"/>
              </a:rPr>
              <a:t> </a:t>
            </a:r>
            <a:r>
              <a:rPr sz="2400" b="1" spc="-175" dirty="0">
                <a:solidFill>
                  <a:srgbClr val="4F81BC"/>
                </a:solidFill>
                <a:latin typeface="Arial"/>
                <a:cs typeface="Arial"/>
              </a:rPr>
              <a:t>Decapsulation</a:t>
            </a:r>
            <a:endParaRPr sz="2400">
              <a:latin typeface="Arial"/>
              <a:cs typeface="Arial"/>
            </a:endParaRPr>
          </a:p>
        </p:txBody>
      </p:sp>
      <p:sp>
        <p:nvSpPr>
          <p:cNvPr id="3" name="object 3"/>
          <p:cNvSpPr/>
          <p:nvPr/>
        </p:nvSpPr>
        <p:spPr>
          <a:xfrm>
            <a:off x="481697" y="1326523"/>
            <a:ext cx="8279901" cy="423285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987542-B617-40EB-ADB3-B9CD8A912B32}"/>
              </a:ext>
            </a:extLst>
          </p:cNvPr>
          <p:cNvSpPr txBox="1"/>
          <p:nvPr/>
        </p:nvSpPr>
        <p:spPr>
          <a:xfrm>
            <a:off x="228600" y="1066800"/>
            <a:ext cx="8534400" cy="4524315"/>
          </a:xfrm>
          <a:prstGeom prst="rect">
            <a:avLst/>
          </a:prstGeom>
          <a:noFill/>
        </p:spPr>
        <p:txBody>
          <a:bodyPr wrap="square">
            <a:spAutoFit/>
          </a:bodyPr>
          <a:lstStyle/>
          <a:p>
            <a:r>
              <a:rPr lang="en-US" b="0" i="0" dirty="0">
                <a:solidFill>
                  <a:srgbClr val="333333"/>
                </a:solidFill>
                <a:effectLst/>
                <a:latin typeface="Open Sans" panose="020B0606030504020204" pitchFamily="34" charset="0"/>
              </a:rPr>
              <a:t> </a:t>
            </a:r>
            <a:r>
              <a:rPr lang="en-US" sz="2400" b="0" i="0" dirty="0">
                <a:solidFill>
                  <a:srgbClr val="333333"/>
                </a:solidFill>
                <a:effectLst/>
                <a:latin typeface="Open Sans" panose="020B0606030504020204" pitchFamily="34" charset="0"/>
              </a:rPr>
              <a:t>The </a:t>
            </a:r>
            <a:r>
              <a:rPr lang="en-US" sz="2400" b="1" i="0" dirty="0">
                <a:solidFill>
                  <a:srgbClr val="333333"/>
                </a:solidFill>
                <a:effectLst/>
                <a:latin typeface="Open Sans" panose="020B0606030504020204" pitchFamily="34" charset="0"/>
              </a:rPr>
              <a:t>key difference</a:t>
            </a:r>
            <a:r>
              <a:rPr lang="en-US" sz="2400" b="0" i="0" dirty="0">
                <a:solidFill>
                  <a:srgbClr val="333333"/>
                </a:solidFill>
                <a:effectLst/>
                <a:latin typeface="Open Sans" panose="020B0606030504020204" pitchFamily="34" charset="0"/>
              </a:rPr>
              <a:t> between </a:t>
            </a:r>
            <a:r>
              <a:rPr lang="en-US" sz="2400" b="0" i="0" dirty="0">
                <a:solidFill>
                  <a:srgbClr val="FF0000"/>
                </a:solidFill>
                <a:effectLst/>
                <a:latin typeface="Open Sans" panose="020B0606030504020204" pitchFamily="34" charset="0"/>
              </a:rPr>
              <a:t>encapsulation and decapsulation </a:t>
            </a:r>
            <a:r>
              <a:rPr lang="en-US" sz="2400" b="0" i="0" dirty="0">
                <a:solidFill>
                  <a:srgbClr val="333333"/>
                </a:solidFill>
                <a:effectLst/>
                <a:latin typeface="Open Sans" panose="020B0606030504020204" pitchFamily="34" charset="0"/>
              </a:rPr>
              <a:t>is that</a:t>
            </a:r>
            <a:r>
              <a:rPr lang="en-US" sz="2400" b="1" i="0" dirty="0">
                <a:solidFill>
                  <a:srgbClr val="333333"/>
                </a:solidFill>
                <a:effectLst/>
                <a:latin typeface="Open Sans" panose="020B0606030504020204" pitchFamily="34" charset="0"/>
              </a:rPr>
              <a:t>,</a:t>
            </a:r>
          </a:p>
          <a:p>
            <a:endParaRPr lang="en-US" sz="2400" b="1" dirty="0">
              <a:solidFill>
                <a:srgbClr val="333333"/>
              </a:solidFill>
              <a:latin typeface="Open Sans" panose="020B0606030504020204" pitchFamily="34" charset="0"/>
            </a:endParaRPr>
          </a:p>
          <a:p>
            <a:r>
              <a:rPr lang="en-US" sz="2400" b="1" i="0" dirty="0">
                <a:solidFill>
                  <a:srgbClr val="333333"/>
                </a:solidFill>
                <a:effectLst/>
                <a:latin typeface="Open Sans" panose="020B0606030504020204" pitchFamily="34" charset="0"/>
              </a:rPr>
              <a:t> in </a:t>
            </a:r>
            <a:r>
              <a:rPr lang="en-US" sz="2400" b="1" i="0" dirty="0">
                <a:solidFill>
                  <a:srgbClr val="FF0000"/>
                </a:solidFill>
                <a:effectLst/>
                <a:latin typeface="Open Sans" panose="020B0606030504020204" pitchFamily="34" charset="0"/>
              </a:rPr>
              <a:t>encapsulation, </a:t>
            </a:r>
            <a:r>
              <a:rPr lang="en-US" sz="2400" b="1" i="0" dirty="0">
                <a:solidFill>
                  <a:srgbClr val="333333"/>
                </a:solidFill>
                <a:effectLst/>
                <a:latin typeface="Open Sans" panose="020B0606030504020204" pitchFamily="34" charset="0"/>
              </a:rPr>
              <a:t>the data moves from upper layer to the lower layer, and  each layer includes a bundle of information known as a header along with the actual data while,</a:t>
            </a:r>
          </a:p>
          <a:p>
            <a:endParaRPr lang="en-US" sz="2400" b="1" dirty="0">
              <a:solidFill>
                <a:srgbClr val="333333"/>
              </a:solidFill>
              <a:latin typeface="Open Sans" panose="020B0606030504020204" pitchFamily="34" charset="0"/>
            </a:endParaRPr>
          </a:p>
          <a:p>
            <a:endParaRPr lang="en-US" sz="2400" b="1" i="0" dirty="0">
              <a:solidFill>
                <a:srgbClr val="333333"/>
              </a:solidFill>
              <a:effectLst/>
              <a:latin typeface="Open Sans" panose="020B0606030504020204" pitchFamily="34" charset="0"/>
            </a:endParaRPr>
          </a:p>
          <a:p>
            <a:r>
              <a:rPr lang="en-US" sz="2400" b="1" i="0" dirty="0">
                <a:solidFill>
                  <a:srgbClr val="333333"/>
                </a:solidFill>
                <a:effectLst/>
                <a:latin typeface="Open Sans" panose="020B0606030504020204" pitchFamily="34" charset="0"/>
              </a:rPr>
              <a:t> in </a:t>
            </a:r>
            <a:r>
              <a:rPr lang="en-US" sz="2400" b="1" i="0" dirty="0">
                <a:solidFill>
                  <a:srgbClr val="FF0000"/>
                </a:solidFill>
                <a:effectLst/>
                <a:latin typeface="Open Sans" panose="020B0606030504020204" pitchFamily="34" charset="0"/>
              </a:rPr>
              <a:t>decapsulation</a:t>
            </a:r>
            <a:r>
              <a:rPr lang="en-US" sz="2400" b="1" i="0" dirty="0">
                <a:solidFill>
                  <a:srgbClr val="333333"/>
                </a:solidFill>
                <a:effectLst/>
                <a:latin typeface="Open Sans" panose="020B0606030504020204" pitchFamily="34" charset="0"/>
              </a:rPr>
              <a:t>, the data moves from the lower layer to the upper layers, and each layer unpacks the corresponding headers to obtain the actual data.</a:t>
            </a:r>
            <a:endParaRPr lang="en-IN" sz="2400" dirty="0"/>
          </a:p>
        </p:txBody>
      </p:sp>
    </p:spTree>
    <p:extLst>
      <p:ext uri="{BB962C8B-B14F-4D97-AF65-F5344CB8AC3E}">
        <p14:creationId xmlns:p14="http://schemas.microsoft.com/office/powerpoint/2010/main" val="1390945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36244" y="6428333"/>
            <a:ext cx="294005" cy="208915"/>
          </a:xfrm>
          <a:prstGeom prst="rect">
            <a:avLst/>
          </a:prstGeom>
        </p:spPr>
        <p:txBody>
          <a:bodyPr vert="horz" wrap="square" lIns="0" tIns="12700" rIns="0" bIns="0" rtlCol="0">
            <a:spAutoFit/>
          </a:bodyPr>
          <a:lstStyle/>
          <a:p>
            <a:pPr marL="12700">
              <a:lnSpc>
                <a:spcPct val="100000"/>
              </a:lnSpc>
              <a:spcBef>
                <a:spcPts val="100"/>
              </a:spcBef>
            </a:pPr>
            <a:r>
              <a:rPr sz="1200" spc="-70" dirty="0">
                <a:solidFill>
                  <a:srgbClr val="888888"/>
                </a:solidFill>
                <a:latin typeface="Arial"/>
                <a:cs typeface="Arial"/>
              </a:rPr>
              <a:t>2</a:t>
            </a:r>
            <a:r>
              <a:rPr sz="1200" spc="-25" dirty="0">
                <a:solidFill>
                  <a:srgbClr val="888888"/>
                </a:solidFill>
                <a:latin typeface="Arial"/>
                <a:cs typeface="Arial"/>
              </a:rPr>
              <a:t>.</a:t>
            </a:r>
            <a:r>
              <a:rPr sz="1200" spc="-70" dirty="0">
                <a:solidFill>
                  <a:srgbClr val="888888"/>
                </a:solidFill>
                <a:latin typeface="Arial"/>
                <a:cs typeface="Arial"/>
              </a:rPr>
              <a:t>42</a:t>
            </a:r>
            <a:endParaRPr sz="1200">
              <a:latin typeface="Arial"/>
              <a:cs typeface="Arial"/>
            </a:endParaRPr>
          </a:p>
        </p:txBody>
      </p:sp>
      <p:sp>
        <p:nvSpPr>
          <p:cNvPr id="3" name="object 3"/>
          <p:cNvSpPr txBox="1"/>
          <p:nvPr/>
        </p:nvSpPr>
        <p:spPr>
          <a:xfrm>
            <a:off x="154939" y="0"/>
            <a:ext cx="8384540" cy="5560060"/>
          </a:xfrm>
          <a:prstGeom prst="rect">
            <a:avLst/>
          </a:prstGeom>
        </p:spPr>
        <p:txBody>
          <a:bodyPr vert="horz" wrap="square" lIns="0" tIns="12065" rIns="0" bIns="0" rtlCol="0">
            <a:spAutoFit/>
          </a:bodyPr>
          <a:lstStyle/>
          <a:p>
            <a:pPr marL="12700" marR="8255">
              <a:lnSpc>
                <a:spcPct val="150000"/>
              </a:lnSpc>
              <a:spcBef>
                <a:spcPts val="95"/>
              </a:spcBef>
              <a:buFont typeface="Wingdings"/>
              <a:buChar char=""/>
              <a:tabLst>
                <a:tab pos="299720" algn="l"/>
              </a:tabLst>
            </a:pPr>
            <a:r>
              <a:rPr sz="2200" spc="-195" dirty="0">
                <a:latin typeface="Arial"/>
                <a:cs typeface="Arial"/>
              </a:rPr>
              <a:t>Even </a:t>
            </a:r>
            <a:r>
              <a:rPr sz="2200" spc="-30" dirty="0">
                <a:latin typeface="Arial"/>
                <a:cs typeface="Arial"/>
              </a:rPr>
              <a:t>in </a:t>
            </a:r>
            <a:r>
              <a:rPr sz="2200" spc="-45" dirty="0">
                <a:latin typeface="Arial"/>
                <a:cs typeface="Arial"/>
              </a:rPr>
              <a:t>this </a:t>
            </a:r>
            <a:r>
              <a:rPr sz="2200" spc="-85" dirty="0">
                <a:latin typeface="Arial"/>
                <a:cs typeface="Arial"/>
              </a:rPr>
              <a:t>simple </a:t>
            </a:r>
            <a:r>
              <a:rPr sz="2200" spc="-105" dirty="0">
                <a:latin typeface="Arial"/>
                <a:cs typeface="Arial"/>
              </a:rPr>
              <a:t>scenario, </a:t>
            </a:r>
            <a:r>
              <a:rPr sz="2200" spc="-80" dirty="0">
                <a:latin typeface="Arial"/>
                <a:cs typeface="Arial"/>
              </a:rPr>
              <a:t>we </a:t>
            </a:r>
            <a:r>
              <a:rPr sz="2200" spc="-150" dirty="0">
                <a:latin typeface="Arial"/>
                <a:cs typeface="Arial"/>
              </a:rPr>
              <a:t>can </a:t>
            </a:r>
            <a:r>
              <a:rPr sz="2200" spc="-170" dirty="0">
                <a:latin typeface="Arial"/>
                <a:cs typeface="Arial"/>
              </a:rPr>
              <a:t>see </a:t>
            </a:r>
            <a:r>
              <a:rPr sz="2200" spc="-5" dirty="0">
                <a:latin typeface="Arial"/>
                <a:cs typeface="Arial"/>
              </a:rPr>
              <a:t>that </a:t>
            </a:r>
            <a:r>
              <a:rPr sz="2200" spc="-170" dirty="0">
                <a:latin typeface="Arial"/>
                <a:cs typeface="Arial"/>
              </a:rPr>
              <a:t>a </a:t>
            </a:r>
            <a:r>
              <a:rPr sz="2200" spc="-90" dirty="0">
                <a:latin typeface="Arial"/>
                <a:cs typeface="Arial"/>
              </a:rPr>
              <a:t>set </a:t>
            </a:r>
            <a:r>
              <a:rPr sz="2200" spc="5" dirty="0">
                <a:latin typeface="Arial"/>
                <a:cs typeface="Arial"/>
              </a:rPr>
              <a:t>of </a:t>
            </a:r>
            <a:r>
              <a:rPr sz="2200" spc="-80" dirty="0">
                <a:latin typeface="Arial"/>
                <a:cs typeface="Arial"/>
              </a:rPr>
              <a:t>rules </a:t>
            </a:r>
            <a:r>
              <a:rPr sz="2200" spc="-135" dirty="0">
                <a:latin typeface="Arial"/>
                <a:cs typeface="Arial"/>
              </a:rPr>
              <a:t>needs </a:t>
            </a:r>
            <a:r>
              <a:rPr sz="2200" spc="10" dirty="0">
                <a:latin typeface="Arial"/>
                <a:cs typeface="Arial"/>
              </a:rPr>
              <a:t>to </a:t>
            </a:r>
            <a:r>
              <a:rPr sz="2200" spc="-105" dirty="0">
                <a:latin typeface="Arial"/>
                <a:cs typeface="Arial"/>
              </a:rPr>
              <a:t>be  </a:t>
            </a:r>
            <a:r>
              <a:rPr sz="2200" spc="-40" dirty="0">
                <a:latin typeface="Arial"/>
                <a:cs typeface="Arial"/>
              </a:rPr>
              <a:t>followed.</a:t>
            </a:r>
            <a:endParaRPr sz="2200">
              <a:latin typeface="Arial"/>
              <a:cs typeface="Arial"/>
            </a:endParaRPr>
          </a:p>
          <a:p>
            <a:pPr marL="469900" indent="-457834">
              <a:lnSpc>
                <a:spcPct val="100000"/>
              </a:lnSpc>
              <a:spcBef>
                <a:spcPts val="1325"/>
              </a:spcBef>
              <a:buAutoNum type="arabicPeriod"/>
              <a:tabLst>
                <a:tab pos="469900" algn="l"/>
                <a:tab pos="470534" algn="l"/>
              </a:tabLst>
            </a:pPr>
            <a:r>
              <a:rPr sz="2200" spc="-50" dirty="0">
                <a:latin typeface="Arial"/>
                <a:cs typeface="Arial"/>
              </a:rPr>
              <a:t>Maria</a:t>
            </a:r>
            <a:r>
              <a:rPr sz="2200" spc="175" dirty="0">
                <a:latin typeface="Arial"/>
                <a:cs typeface="Arial"/>
              </a:rPr>
              <a:t> </a:t>
            </a:r>
            <a:r>
              <a:rPr sz="2200" spc="-105" dirty="0">
                <a:latin typeface="Arial"/>
                <a:cs typeface="Arial"/>
              </a:rPr>
              <a:t>and</a:t>
            </a:r>
            <a:r>
              <a:rPr sz="2200" spc="175" dirty="0">
                <a:latin typeface="Arial"/>
                <a:cs typeface="Arial"/>
              </a:rPr>
              <a:t> </a:t>
            </a:r>
            <a:r>
              <a:rPr sz="2200" spc="-114" dirty="0">
                <a:latin typeface="Arial"/>
                <a:cs typeface="Arial"/>
              </a:rPr>
              <a:t>Ann</a:t>
            </a:r>
            <a:r>
              <a:rPr sz="2200" spc="170" dirty="0">
                <a:latin typeface="Arial"/>
                <a:cs typeface="Arial"/>
              </a:rPr>
              <a:t> </a:t>
            </a:r>
            <a:r>
              <a:rPr sz="2200" spc="-70" dirty="0">
                <a:latin typeface="Arial"/>
                <a:cs typeface="Arial"/>
              </a:rPr>
              <a:t>know</a:t>
            </a:r>
            <a:r>
              <a:rPr sz="2200" spc="185" dirty="0">
                <a:latin typeface="Arial"/>
                <a:cs typeface="Arial"/>
              </a:rPr>
              <a:t> </a:t>
            </a:r>
            <a:r>
              <a:rPr sz="2200" spc="-5" dirty="0">
                <a:latin typeface="Arial"/>
                <a:cs typeface="Arial"/>
              </a:rPr>
              <a:t>that</a:t>
            </a:r>
            <a:r>
              <a:rPr sz="2200" spc="165" dirty="0">
                <a:latin typeface="Arial"/>
                <a:cs typeface="Arial"/>
              </a:rPr>
              <a:t> </a:t>
            </a:r>
            <a:r>
              <a:rPr sz="2200" spc="-50" dirty="0">
                <a:latin typeface="Arial"/>
                <a:cs typeface="Arial"/>
              </a:rPr>
              <a:t>they</a:t>
            </a:r>
            <a:r>
              <a:rPr sz="2200" spc="190" dirty="0">
                <a:latin typeface="Arial"/>
                <a:cs typeface="Arial"/>
              </a:rPr>
              <a:t> </a:t>
            </a:r>
            <a:r>
              <a:rPr sz="2200" spc="-85" dirty="0">
                <a:latin typeface="Arial"/>
                <a:cs typeface="Arial"/>
              </a:rPr>
              <a:t>should</a:t>
            </a:r>
            <a:r>
              <a:rPr sz="2200" spc="170" dirty="0">
                <a:latin typeface="Arial"/>
                <a:cs typeface="Arial"/>
              </a:rPr>
              <a:t> </a:t>
            </a:r>
            <a:r>
              <a:rPr sz="2200" spc="-70" dirty="0">
                <a:latin typeface="Arial"/>
                <a:cs typeface="Arial"/>
              </a:rPr>
              <a:t>greet</a:t>
            </a:r>
            <a:r>
              <a:rPr sz="2200" spc="180" dirty="0">
                <a:latin typeface="Arial"/>
                <a:cs typeface="Arial"/>
              </a:rPr>
              <a:t> </a:t>
            </a:r>
            <a:r>
              <a:rPr sz="2200" spc="-140" dirty="0">
                <a:latin typeface="Arial"/>
                <a:cs typeface="Arial"/>
              </a:rPr>
              <a:t>each</a:t>
            </a:r>
            <a:r>
              <a:rPr sz="2200" spc="175" dirty="0">
                <a:latin typeface="Arial"/>
                <a:cs typeface="Arial"/>
              </a:rPr>
              <a:t> </a:t>
            </a:r>
            <a:r>
              <a:rPr sz="2200" spc="-20" dirty="0">
                <a:latin typeface="Arial"/>
                <a:cs typeface="Arial"/>
              </a:rPr>
              <a:t>other</a:t>
            </a:r>
            <a:r>
              <a:rPr sz="2200" spc="185" dirty="0">
                <a:latin typeface="Arial"/>
                <a:cs typeface="Arial"/>
              </a:rPr>
              <a:t> </a:t>
            </a:r>
            <a:r>
              <a:rPr sz="2200" spc="-70" dirty="0">
                <a:latin typeface="Arial"/>
                <a:cs typeface="Arial"/>
              </a:rPr>
              <a:t>when</a:t>
            </a:r>
            <a:r>
              <a:rPr sz="2200" spc="150" dirty="0">
                <a:latin typeface="Arial"/>
                <a:cs typeface="Arial"/>
              </a:rPr>
              <a:t> </a:t>
            </a:r>
            <a:r>
              <a:rPr sz="2200" spc="-50" dirty="0">
                <a:latin typeface="Arial"/>
                <a:cs typeface="Arial"/>
              </a:rPr>
              <a:t>they</a:t>
            </a:r>
            <a:endParaRPr sz="2200">
              <a:latin typeface="Arial"/>
              <a:cs typeface="Arial"/>
            </a:endParaRPr>
          </a:p>
          <a:p>
            <a:pPr marL="469900">
              <a:lnSpc>
                <a:spcPct val="100000"/>
              </a:lnSpc>
              <a:spcBef>
                <a:spcPts val="1320"/>
              </a:spcBef>
            </a:pPr>
            <a:r>
              <a:rPr sz="2200" spc="-50" dirty="0">
                <a:latin typeface="Arial"/>
                <a:cs typeface="Arial"/>
              </a:rPr>
              <a:t>meet.</a:t>
            </a:r>
            <a:endParaRPr sz="2200">
              <a:latin typeface="Arial"/>
              <a:cs typeface="Arial"/>
            </a:endParaRPr>
          </a:p>
          <a:p>
            <a:pPr marL="469900" marR="5080" indent="-457834">
              <a:lnSpc>
                <a:spcPts val="3960"/>
              </a:lnSpc>
              <a:spcBef>
                <a:spcPts val="355"/>
              </a:spcBef>
              <a:buAutoNum type="arabicPeriod" startAt="2"/>
              <a:tabLst>
                <a:tab pos="469900" algn="l"/>
                <a:tab pos="470534" algn="l"/>
              </a:tabLst>
            </a:pPr>
            <a:r>
              <a:rPr sz="2200" spc="-150" dirty="0">
                <a:latin typeface="Arial"/>
                <a:cs typeface="Arial"/>
              </a:rPr>
              <a:t>They </a:t>
            </a:r>
            <a:r>
              <a:rPr sz="2200" spc="-65" dirty="0">
                <a:latin typeface="Arial"/>
                <a:cs typeface="Arial"/>
              </a:rPr>
              <a:t>know </a:t>
            </a:r>
            <a:r>
              <a:rPr sz="2200" spc="-10" dirty="0">
                <a:latin typeface="Arial"/>
                <a:cs typeface="Arial"/>
              </a:rPr>
              <a:t>that </a:t>
            </a:r>
            <a:r>
              <a:rPr sz="2200" spc="-50" dirty="0">
                <a:latin typeface="Arial"/>
                <a:cs typeface="Arial"/>
              </a:rPr>
              <a:t>they </a:t>
            </a:r>
            <a:r>
              <a:rPr sz="2200" spc="-90" dirty="0">
                <a:latin typeface="Arial"/>
                <a:cs typeface="Arial"/>
              </a:rPr>
              <a:t>should </a:t>
            </a:r>
            <a:r>
              <a:rPr sz="2200" spc="-70" dirty="0">
                <a:latin typeface="Arial"/>
                <a:cs typeface="Arial"/>
              </a:rPr>
              <a:t>confine </a:t>
            </a:r>
            <a:r>
              <a:rPr sz="2200" spc="-10" dirty="0">
                <a:latin typeface="Arial"/>
                <a:cs typeface="Arial"/>
              </a:rPr>
              <a:t>their </a:t>
            </a:r>
            <a:r>
              <a:rPr sz="2200" spc="-95" dirty="0">
                <a:latin typeface="Arial"/>
                <a:cs typeface="Arial"/>
              </a:rPr>
              <a:t>vocabulary </a:t>
            </a:r>
            <a:r>
              <a:rPr sz="2200" spc="20" dirty="0">
                <a:latin typeface="Arial"/>
                <a:cs typeface="Arial"/>
              </a:rPr>
              <a:t>to </a:t>
            </a:r>
            <a:r>
              <a:rPr sz="2200" spc="-20" dirty="0">
                <a:latin typeface="Arial"/>
                <a:cs typeface="Arial"/>
              </a:rPr>
              <a:t>the </a:t>
            </a:r>
            <a:r>
              <a:rPr sz="2200" spc="-75" dirty="0">
                <a:latin typeface="Arial"/>
                <a:cs typeface="Arial"/>
              </a:rPr>
              <a:t>level </a:t>
            </a:r>
            <a:r>
              <a:rPr sz="2200" spc="10" dirty="0">
                <a:latin typeface="Arial"/>
                <a:cs typeface="Arial"/>
              </a:rPr>
              <a:t>of </a:t>
            </a:r>
            <a:r>
              <a:rPr sz="2200" spc="630" dirty="0">
                <a:latin typeface="Arial"/>
                <a:cs typeface="Arial"/>
              </a:rPr>
              <a:t> </a:t>
            </a:r>
            <a:r>
              <a:rPr sz="2200" spc="-5" dirty="0">
                <a:latin typeface="Arial"/>
                <a:cs typeface="Arial"/>
              </a:rPr>
              <a:t>their</a:t>
            </a:r>
            <a:r>
              <a:rPr sz="2200" spc="-165" dirty="0">
                <a:latin typeface="Arial"/>
                <a:cs typeface="Arial"/>
              </a:rPr>
              <a:t> </a:t>
            </a:r>
            <a:r>
              <a:rPr sz="2200" spc="-55" dirty="0">
                <a:latin typeface="Arial"/>
                <a:cs typeface="Arial"/>
              </a:rPr>
              <a:t>friendship.</a:t>
            </a:r>
            <a:endParaRPr sz="2200">
              <a:latin typeface="Arial"/>
              <a:cs typeface="Arial"/>
            </a:endParaRPr>
          </a:p>
          <a:p>
            <a:pPr marL="469900" marR="10160" indent="-457834">
              <a:lnSpc>
                <a:spcPts val="3960"/>
              </a:lnSpc>
              <a:spcBef>
                <a:spcPts val="5"/>
              </a:spcBef>
              <a:buAutoNum type="arabicPeriod" startAt="2"/>
              <a:tabLst>
                <a:tab pos="469900" algn="l"/>
                <a:tab pos="470534" algn="l"/>
              </a:tabLst>
            </a:pPr>
            <a:r>
              <a:rPr sz="2200" spc="-210" dirty="0">
                <a:latin typeface="Arial"/>
                <a:cs typeface="Arial"/>
              </a:rPr>
              <a:t>Each </a:t>
            </a:r>
            <a:r>
              <a:rPr sz="2200" spc="-40" dirty="0">
                <a:latin typeface="Arial"/>
                <a:cs typeface="Arial"/>
              </a:rPr>
              <a:t>party </a:t>
            </a:r>
            <a:r>
              <a:rPr sz="2200" spc="-105" dirty="0">
                <a:latin typeface="Arial"/>
                <a:cs typeface="Arial"/>
              </a:rPr>
              <a:t>knows </a:t>
            </a:r>
            <a:r>
              <a:rPr sz="2200" spc="-5" dirty="0">
                <a:latin typeface="Arial"/>
                <a:cs typeface="Arial"/>
              </a:rPr>
              <a:t>that </a:t>
            </a:r>
            <a:r>
              <a:rPr sz="2200" spc="-155" dirty="0">
                <a:latin typeface="Arial"/>
                <a:cs typeface="Arial"/>
              </a:rPr>
              <a:t>she </a:t>
            </a:r>
            <a:r>
              <a:rPr sz="2200" spc="-85" dirty="0">
                <a:latin typeface="Arial"/>
                <a:cs typeface="Arial"/>
              </a:rPr>
              <a:t>should </a:t>
            </a:r>
            <a:r>
              <a:rPr sz="2200" spc="-45" dirty="0">
                <a:latin typeface="Arial"/>
                <a:cs typeface="Arial"/>
              </a:rPr>
              <a:t>refrain </a:t>
            </a:r>
            <a:r>
              <a:rPr sz="2200" spc="-25" dirty="0">
                <a:latin typeface="Arial"/>
                <a:cs typeface="Arial"/>
              </a:rPr>
              <a:t>from </a:t>
            </a:r>
            <a:r>
              <a:rPr sz="2200" spc="-120" dirty="0">
                <a:latin typeface="Arial"/>
                <a:cs typeface="Arial"/>
              </a:rPr>
              <a:t>speaking </a:t>
            </a:r>
            <a:r>
              <a:rPr sz="2200" spc="-75" dirty="0">
                <a:latin typeface="Arial"/>
                <a:cs typeface="Arial"/>
              </a:rPr>
              <a:t>when </a:t>
            </a:r>
            <a:r>
              <a:rPr sz="2200" spc="-30" dirty="0">
                <a:latin typeface="Arial"/>
                <a:cs typeface="Arial"/>
              </a:rPr>
              <a:t>the  </a:t>
            </a:r>
            <a:r>
              <a:rPr sz="2200" spc="-15" dirty="0">
                <a:latin typeface="Arial"/>
                <a:cs typeface="Arial"/>
              </a:rPr>
              <a:t>other </a:t>
            </a:r>
            <a:r>
              <a:rPr sz="2200" spc="-35" dirty="0">
                <a:latin typeface="Arial"/>
                <a:cs typeface="Arial"/>
              </a:rPr>
              <a:t>party </a:t>
            </a:r>
            <a:r>
              <a:rPr sz="2200" spc="-114" dirty="0">
                <a:latin typeface="Arial"/>
                <a:cs typeface="Arial"/>
              </a:rPr>
              <a:t>is</a:t>
            </a:r>
            <a:r>
              <a:rPr sz="2200" spc="-375" dirty="0">
                <a:latin typeface="Arial"/>
                <a:cs typeface="Arial"/>
              </a:rPr>
              <a:t> </a:t>
            </a:r>
            <a:r>
              <a:rPr sz="2200" spc="-114" dirty="0">
                <a:latin typeface="Arial"/>
                <a:cs typeface="Arial"/>
              </a:rPr>
              <a:t>speaking.</a:t>
            </a:r>
            <a:endParaRPr sz="2200">
              <a:latin typeface="Arial"/>
              <a:cs typeface="Arial"/>
            </a:endParaRPr>
          </a:p>
          <a:p>
            <a:pPr marL="469900" marR="6350" indent="-457834">
              <a:lnSpc>
                <a:spcPts val="3960"/>
              </a:lnSpc>
              <a:buAutoNum type="arabicPeriod" startAt="2"/>
              <a:tabLst>
                <a:tab pos="469900" algn="l"/>
                <a:tab pos="470534" algn="l"/>
              </a:tabLst>
            </a:pPr>
            <a:r>
              <a:rPr sz="2200" spc="-210" dirty="0">
                <a:latin typeface="Arial"/>
                <a:cs typeface="Arial"/>
              </a:rPr>
              <a:t>Each </a:t>
            </a:r>
            <a:r>
              <a:rPr sz="2200" spc="-45" dirty="0">
                <a:latin typeface="Arial"/>
                <a:cs typeface="Arial"/>
              </a:rPr>
              <a:t>party </a:t>
            </a:r>
            <a:r>
              <a:rPr sz="2200" spc="-105" dirty="0">
                <a:latin typeface="Arial"/>
                <a:cs typeface="Arial"/>
              </a:rPr>
              <a:t>knows </a:t>
            </a:r>
            <a:r>
              <a:rPr sz="2200" spc="-10" dirty="0">
                <a:latin typeface="Arial"/>
                <a:cs typeface="Arial"/>
              </a:rPr>
              <a:t>that </a:t>
            </a:r>
            <a:r>
              <a:rPr sz="2200" spc="-30" dirty="0">
                <a:latin typeface="Arial"/>
                <a:cs typeface="Arial"/>
              </a:rPr>
              <a:t>the </a:t>
            </a:r>
            <a:r>
              <a:rPr sz="2200" spc="-90" dirty="0">
                <a:latin typeface="Arial"/>
                <a:cs typeface="Arial"/>
              </a:rPr>
              <a:t>conversation </a:t>
            </a:r>
            <a:r>
              <a:rPr sz="2200" spc="-85" dirty="0">
                <a:latin typeface="Arial"/>
                <a:cs typeface="Arial"/>
              </a:rPr>
              <a:t>should </a:t>
            </a:r>
            <a:r>
              <a:rPr sz="2200" spc="-100" dirty="0">
                <a:latin typeface="Arial"/>
                <a:cs typeface="Arial"/>
              </a:rPr>
              <a:t>be </a:t>
            </a:r>
            <a:r>
              <a:rPr sz="2200" spc="-170" dirty="0">
                <a:latin typeface="Arial"/>
                <a:cs typeface="Arial"/>
              </a:rPr>
              <a:t>a </a:t>
            </a:r>
            <a:r>
              <a:rPr sz="2200" spc="-75" dirty="0">
                <a:latin typeface="Arial"/>
                <a:cs typeface="Arial"/>
              </a:rPr>
              <a:t>dialog, </a:t>
            </a:r>
            <a:r>
              <a:rPr sz="2200" spc="-10" dirty="0">
                <a:latin typeface="Arial"/>
                <a:cs typeface="Arial"/>
              </a:rPr>
              <a:t>not </a:t>
            </a:r>
            <a:r>
              <a:rPr sz="2200" spc="-170" dirty="0">
                <a:latin typeface="Arial"/>
                <a:cs typeface="Arial"/>
              </a:rPr>
              <a:t>a  </a:t>
            </a:r>
            <a:r>
              <a:rPr sz="2200" spc="-60" dirty="0">
                <a:latin typeface="Arial"/>
                <a:cs typeface="Arial"/>
              </a:rPr>
              <a:t>monolog:</a:t>
            </a:r>
            <a:r>
              <a:rPr sz="2200" spc="-195" dirty="0">
                <a:latin typeface="Arial"/>
                <a:cs typeface="Arial"/>
              </a:rPr>
              <a:t> </a:t>
            </a:r>
            <a:r>
              <a:rPr sz="2200" spc="-15" dirty="0">
                <a:latin typeface="Arial"/>
                <a:cs typeface="Arial"/>
              </a:rPr>
              <a:t>both</a:t>
            </a:r>
            <a:r>
              <a:rPr sz="2200" spc="-135" dirty="0">
                <a:latin typeface="Arial"/>
                <a:cs typeface="Arial"/>
              </a:rPr>
              <a:t> </a:t>
            </a:r>
            <a:r>
              <a:rPr sz="2200" spc="-85" dirty="0">
                <a:latin typeface="Arial"/>
                <a:cs typeface="Arial"/>
              </a:rPr>
              <a:t>should</a:t>
            </a:r>
            <a:r>
              <a:rPr sz="2200" spc="-145" dirty="0">
                <a:latin typeface="Arial"/>
                <a:cs typeface="Arial"/>
              </a:rPr>
              <a:t> </a:t>
            </a:r>
            <a:r>
              <a:rPr sz="2200" spc="-135" dirty="0">
                <a:latin typeface="Arial"/>
                <a:cs typeface="Arial"/>
              </a:rPr>
              <a:t>have</a:t>
            </a:r>
            <a:r>
              <a:rPr sz="2200" spc="-130" dirty="0">
                <a:latin typeface="Arial"/>
                <a:cs typeface="Arial"/>
              </a:rPr>
              <a:t> </a:t>
            </a:r>
            <a:r>
              <a:rPr sz="2200" spc="-20" dirty="0">
                <a:latin typeface="Arial"/>
                <a:cs typeface="Arial"/>
              </a:rPr>
              <a:t>the</a:t>
            </a:r>
            <a:r>
              <a:rPr sz="2200" spc="-125" dirty="0">
                <a:latin typeface="Arial"/>
                <a:cs typeface="Arial"/>
              </a:rPr>
              <a:t> </a:t>
            </a:r>
            <a:r>
              <a:rPr sz="2200" spc="-20" dirty="0">
                <a:latin typeface="Arial"/>
                <a:cs typeface="Arial"/>
              </a:rPr>
              <a:t>opportunity</a:t>
            </a:r>
            <a:r>
              <a:rPr sz="2200" spc="-175" dirty="0">
                <a:latin typeface="Arial"/>
                <a:cs typeface="Arial"/>
              </a:rPr>
              <a:t> </a:t>
            </a:r>
            <a:r>
              <a:rPr sz="2200" spc="20" dirty="0">
                <a:latin typeface="Arial"/>
                <a:cs typeface="Arial"/>
              </a:rPr>
              <a:t>to</a:t>
            </a:r>
            <a:r>
              <a:rPr sz="2200" spc="-120" dirty="0">
                <a:latin typeface="Arial"/>
                <a:cs typeface="Arial"/>
              </a:rPr>
              <a:t> </a:t>
            </a:r>
            <a:r>
              <a:rPr sz="2200" spc="-35" dirty="0">
                <a:latin typeface="Arial"/>
                <a:cs typeface="Arial"/>
              </a:rPr>
              <a:t>talk</a:t>
            </a:r>
            <a:r>
              <a:rPr sz="2200" spc="-130" dirty="0">
                <a:latin typeface="Arial"/>
                <a:cs typeface="Arial"/>
              </a:rPr>
              <a:t> </a:t>
            </a:r>
            <a:r>
              <a:rPr sz="2200" spc="-50" dirty="0">
                <a:latin typeface="Arial"/>
                <a:cs typeface="Arial"/>
              </a:rPr>
              <a:t>about</a:t>
            </a:r>
            <a:r>
              <a:rPr sz="2200" spc="-120" dirty="0">
                <a:latin typeface="Arial"/>
                <a:cs typeface="Arial"/>
              </a:rPr>
              <a:t> </a:t>
            </a:r>
            <a:r>
              <a:rPr sz="2200" spc="-20" dirty="0">
                <a:latin typeface="Arial"/>
                <a:cs typeface="Arial"/>
              </a:rPr>
              <a:t>the</a:t>
            </a:r>
            <a:r>
              <a:rPr sz="2200" spc="-130" dirty="0">
                <a:latin typeface="Arial"/>
                <a:cs typeface="Arial"/>
              </a:rPr>
              <a:t> </a:t>
            </a:r>
            <a:r>
              <a:rPr sz="2200" spc="-120" dirty="0">
                <a:latin typeface="Arial"/>
                <a:cs typeface="Arial"/>
              </a:rPr>
              <a:t>issue.</a:t>
            </a:r>
            <a:endParaRPr sz="2200">
              <a:latin typeface="Arial"/>
              <a:cs typeface="Arial"/>
            </a:endParaRPr>
          </a:p>
          <a:p>
            <a:pPr marL="469900" indent="-457834">
              <a:lnSpc>
                <a:spcPct val="100000"/>
              </a:lnSpc>
              <a:spcBef>
                <a:spcPts val="975"/>
              </a:spcBef>
              <a:buAutoNum type="arabicPeriod" startAt="2"/>
              <a:tabLst>
                <a:tab pos="469900" algn="l"/>
                <a:tab pos="470534" algn="l"/>
              </a:tabLst>
            </a:pPr>
            <a:r>
              <a:rPr sz="2200" spc="-150" dirty="0">
                <a:latin typeface="Arial"/>
                <a:cs typeface="Arial"/>
              </a:rPr>
              <a:t>They </a:t>
            </a:r>
            <a:r>
              <a:rPr sz="2200" spc="-85" dirty="0">
                <a:latin typeface="Arial"/>
                <a:cs typeface="Arial"/>
              </a:rPr>
              <a:t>should </a:t>
            </a:r>
            <a:r>
              <a:rPr sz="2200" spc="-145" dirty="0">
                <a:latin typeface="Arial"/>
                <a:cs typeface="Arial"/>
              </a:rPr>
              <a:t>exchange </a:t>
            </a:r>
            <a:r>
              <a:rPr sz="2200" spc="-120" dirty="0">
                <a:latin typeface="Arial"/>
                <a:cs typeface="Arial"/>
              </a:rPr>
              <a:t>some </a:t>
            </a:r>
            <a:r>
              <a:rPr sz="2200" spc="-90" dirty="0">
                <a:latin typeface="Arial"/>
                <a:cs typeface="Arial"/>
              </a:rPr>
              <a:t>nice </a:t>
            </a:r>
            <a:r>
              <a:rPr sz="2200" spc="-80" dirty="0">
                <a:latin typeface="Arial"/>
                <a:cs typeface="Arial"/>
              </a:rPr>
              <a:t>words </a:t>
            </a:r>
            <a:r>
              <a:rPr sz="2200" spc="-65" dirty="0">
                <a:latin typeface="Arial"/>
                <a:cs typeface="Arial"/>
              </a:rPr>
              <a:t>when </a:t>
            </a:r>
            <a:r>
              <a:rPr sz="2200" spc="-50" dirty="0">
                <a:latin typeface="Arial"/>
                <a:cs typeface="Arial"/>
              </a:rPr>
              <a:t>they</a:t>
            </a:r>
            <a:r>
              <a:rPr sz="2200" spc="-365" dirty="0">
                <a:latin typeface="Arial"/>
                <a:cs typeface="Arial"/>
              </a:rPr>
              <a:t> </a:t>
            </a:r>
            <a:r>
              <a:rPr sz="2200" spc="-105" dirty="0">
                <a:latin typeface="Arial"/>
                <a:cs typeface="Arial"/>
              </a:rPr>
              <a:t>leave.</a:t>
            </a:r>
            <a:endParaRPr sz="2200">
              <a:latin typeface="Arial"/>
              <a:cs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7340" y="243281"/>
            <a:ext cx="4180840" cy="391795"/>
          </a:xfrm>
          <a:prstGeom prst="rect">
            <a:avLst/>
          </a:prstGeom>
        </p:spPr>
        <p:txBody>
          <a:bodyPr vert="horz" wrap="square" lIns="0" tIns="12700" rIns="0" bIns="0" rtlCol="0">
            <a:spAutoFit/>
          </a:bodyPr>
          <a:lstStyle/>
          <a:p>
            <a:pPr marL="12700">
              <a:lnSpc>
                <a:spcPct val="100000"/>
              </a:lnSpc>
              <a:spcBef>
                <a:spcPts val="100"/>
              </a:spcBef>
            </a:pPr>
            <a:r>
              <a:rPr sz="2400" b="1" spc="-195" dirty="0">
                <a:solidFill>
                  <a:srgbClr val="00AF50"/>
                </a:solidFill>
                <a:latin typeface="Arial"/>
                <a:cs typeface="Arial"/>
              </a:rPr>
              <a:t>Encapsulation </a:t>
            </a:r>
            <a:r>
              <a:rPr sz="2400" b="1" spc="-80" dirty="0">
                <a:solidFill>
                  <a:srgbClr val="00AF50"/>
                </a:solidFill>
                <a:latin typeface="Arial"/>
                <a:cs typeface="Arial"/>
              </a:rPr>
              <a:t>at </a:t>
            </a:r>
            <a:r>
              <a:rPr sz="2400" b="1" spc="-90" dirty="0">
                <a:solidFill>
                  <a:srgbClr val="00AF50"/>
                </a:solidFill>
                <a:latin typeface="Arial"/>
                <a:cs typeface="Arial"/>
              </a:rPr>
              <a:t>the </a:t>
            </a:r>
            <a:r>
              <a:rPr sz="2400" b="1" spc="-229" dirty="0">
                <a:solidFill>
                  <a:srgbClr val="00AF50"/>
                </a:solidFill>
                <a:latin typeface="Arial"/>
                <a:cs typeface="Arial"/>
              </a:rPr>
              <a:t>Source</a:t>
            </a:r>
            <a:r>
              <a:rPr sz="2400" b="1" spc="-245" dirty="0">
                <a:solidFill>
                  <a:srgbClr val="00AF50"/>
                </a:solidFill>
                <a:latin typeface="Arial"/>
                <a:cs typeface="Arial"/>
              </a:rPr>
              <a:t> </a:t>
            </a:r>
            <a:r>
              <a:rPr sz="2400" b="1" spc="-190" dirty="0">
                <a:solidFill>
                  <a:srgbClr val="00AF50"/>
                </a:solidFill>
                <a:latin typeface="Arial"/>
                <a:cs typeface="Arial"/>
              </a:rPr>
              <a:t>Host</a:t>
            </a:r>
            <a:endParaRPr sz="2400">
              <a:latin typeface="Arial"/>
              <a:cs typeface="Arial"/>
            </a:endParaRPr>
          </a:p>
        </p:txBody>
      </p:sp>
      <p:sp>
        <p:nvSpPr>
          <p:cNvPr id="3" name="object 3"/>
          <p:cNvSpPr txBox="1"/>
          <p:nvPr/>
        </p:nvSpPr>
        <p:spPr>
          <a:xfrm>
            <a:off x="307340" y="975182"/>
            <a:ext cx="8155305" cy="5105244"/>
          </a:xfrm>
          <a:prstGeom prst="rect">
            <a:avLst/>
          </a:prstGeom>
        </p:spPr>
        <p:txBody>
          <a:bodyPr vert="horz" wrap="square" lIns="0" tIns="13970" rIns="0" bIns="0" rtlCol="0">
            <a:spAutoFit/>
          </a:bodyPr>
          <a:lstStyle/>
          <a:p>
            <a:pPr marL="12066" marR="5080" algn="just">
              <a:lnSpc>
                <a:spcPct val="100000"/>
              </a:lnSpc>
              <a:spcBef>
                <a:spcPts val="110"/>
              </a:spcBef>
              <a:tabLst>
                <a:tab pos="470534" algn="l"/>
              </a:tabLst>
            </a:pPr>
            <a:r>
              <a:rPr lang="en-US" sz="2200" spc="-60" dirty="0">
                <a:latin typeface="Arial"/>
                <a:cs typeface="Arial"/>
              </a:rPr>
              <a:t>1.  </a:t>
            </a:r>
            <a:r>
              <a:rPr sz="2200" spc="-60" dirty="0">
                <a:latin typeface="Arial"/>
                <a:cs typeface="Arial"/>
              </a:rPr>
              <a:t>At </a:t>
            </a:r>
            <a:r>
              <a:rPr sz="2200" spc="-20" dirty="0">
                <a:latin typeface="Arial"/>
                <a:cs typeface="Arial"/>
              </a:rPr>
              <a:t>the </a:t>
            </a:r>
            <a:r>
              <a:rPr sz="2200" spc="-65" dirty="0">
                <a:latin typeface="Arial"/>
                <a:cs typeface="Arial"/>
              </a:rPr>
              <a:t>application </a:t>
            </a:r>
            <a:r>
              <a:rPr sz="2200" spc="-114" dirty="0">
                <a:latin typeface="Arial"/>
                <a:cs typeface="Arial"/>
              </a:rPr>
              <a:t>layer, </a:t>
            </a:r>
            <a:r>
              <a:rPr sz="2200" spc="-30" dirty="0">
                <a:latin typeface="Arial"/>
                <a:cs typeface="Arial"/>
              </a:rPr>
              <a:t>the </a:t>
            </a:r>
            <a:r>
              <a:rPr sz="2200" spc="-85" dirty="0">
                <a:latin typeface="Arial"/>
                <a:cs typeface="Arial"/>
              </a:rPr>
              <a:t>data </a:t>
            </a:r>
            <a:r>
              <a:rPr sz="2200" spc="10" dirty="0">
                <a:latin typeface="Arial"/>
                <a:cs typeface="Arial"/>
              </a:rPr>
              <a:t>to </a:t>
            </a:r>
            <a:r>
              <a:rPr sz="2200" spc="-100" dirty="0">
                <a:latin typeface="Arial"/>
                <a:cs typeface="Arial"/>
              </a:rPr>
              <a:t>be </a:t>
            </a:r>
            <a:r>
              <a:rPr sz="2200" spc="-145" dirty="0">
                <a:latin typeface="Arial"/>
                <a:cs typeface="Arial"/>
              </a:rPr>
              <a:t>exchanged </a:t>
            </a:r>
            <a:r>
              <a:rPr sz="2200" spc="-114" dirty="0">
                <a:latin typeface="Arial"/>
                <a:cs typeface="Arial"/>
              </a:rPr>
              <a:t>is </a:t>
            </a:r>
            <a:r>
              <a:rPr sz="2200" spc="-55" dirty="0">
                <a:latin typeface="Arial"/>
                <a:cs typeface="Arial"/>
              </a:rPr>
              <a:t>referred </a:t>
            </a:r>
            <a:r>
              <a:rPr sz="2200" spc="20" dirty="0">
                <a:latin typeface="Arial"/>
                <a:cs typeface="Arial"/>
              </a:rPr>
              <a:t>to </a:t>
            </a:r>
            <a:r>
              <a:rPr sz="2200" spc="-220" dirty="0">
                <a:latin typeface="Arial"/>
                <a:cs typeface="Arial"/>
              </a:rPr>
              <a:t>as</a:t>
            </a:r>
            <a:r>
              <a:rPr sz="2200" spc="-340" dirty="0">
                <a:latin typeface="Arial"/>
                <a:cs typeface="Arial"/>
              </a:rPr>
              <a:t> </a:t>
            </a:r>
            <a:r>
              <a:rPr sz="2200" spc="-165" dirty="0">
                <a:latin typeface="Arial"/>
                <a:cs typeface="Arial"/>
              </a:rPr>
              <a:t>a </a:t>
            </a:r>
            <a:r>
              <a:rPr sz="2200" spc="-165" dirty="0">
                <a:solidFill>
                  <a:srgbClr val="00AF50"/>
                </a:solidFill>
                <a:latin typeface="Arial"/>
                <a:cs typeface="Arial"/>
              </a:rPr>
              <a:t> </a:t>
            </a:r>
            <a:r>
              <a:rPr sz="2200" i="1" spc="-150" dirty="0">
                <a:solidFill>
                  <a:srgbClr val="00AF50"/>
                </a:solidFill>
                <a:latin typeface="Arial"/>
                <a:cs typeface="Arial"/>
              </a:rPr>
              <a:t>message</a:t>
            </a:r>
            <a:r>
              <a:rPr sz="2200" spc="-150" dirty="0">
                <a:latin typeface="Arial"/>
                <a:cs typeface="Arial"/>
              </a:rPr>
              <a:t>. </a:t>
            </a:r>
            <a:r>
              <a:rPr sz="2200" spc="30" dirty="0">
                <a:latin typeface="Arial"/>
                <a:cs typeface="Arial"/>
              </a:rPr>
              <a:t>It </a:t>
            </a:r>
            <a:r>
              <a:rPr sz="2200" spc="-130" dirty="0">
                <a:latin typeface="Arial"/>
                <a:cs typeface="Arial"/>
              </a:rPr>
              <a:t>does </a:t>
            </a:r>
            <a:r>
              <a:rPr sz="2200" spc="-10" dirty="0">
                <a:latin typeface="Arial"/>
                <a:cs typeface="Arial"/>
              </a:rPr>
              <a:t>not </a:t>
            </a:r>
            <a:r>
              <a:rPr sz="2200" spc="-75" dirty="0">
                <a:latin typeface="Arial"/>
                <a:cs typeface="Arial"/>
              </a:rPr>
              <a:t>contain </a:t>
            </a:r>
            <a:r>
              <a:rPr sz="2200" spc="-95" dirty="0">
                <a:latin typeface="Arial"/>
                <a:cs typeface="Arial"/>
              </a:rPr>
              <a:t>header </a:t>
            </a:r>
            <a:r>
              <a:rPr sz="2200" spc="-10" dirty="0">
                <a:latin typeface="Arial"/>
                <a:cs typeface="Arial"/>
              </a:rPr>
              <a:t>or </a:t>
            </a:r>
            <a:r>
              <a:rPr sz="2200" spc="-20" dirty="0">
                <a:latin typeface="Arial"/>
                <a:cs typeface="Arial"/>
              </a:rPr>
              <a:t>trailer </a:t>
            </a:r>
            <a:r>
              <a:rPr sz="2200" spc="-110" dirty="0">
                <a:latin typeface="Arial"/>
                <a:cs typeface="Arial"/>
              </a:rPr>
              <a:t>and </a:t>
            </a:r>
            <a:r>
              <a:rPr sz="2200" spc="-170" dirty="0">
                <a:latin typeface="Arial"/>
                <a:cs typeface="Arial"/>
              </a:rPr>
              <a:t>message </a:t>
            </a:r>
            <a:r>
              <a:rPr sz="2200" spc="-114" dirty="0">
                <a:latin typeface="Arial"/>
                <a:cs typeface="Arial"/>
              </a:rPr>
              <a:t>is  </a:t>
            </a:r>
            <a:r>
              <a:rPr sz="2200" spc="-150" dirty="0">
                <a:latin typeface="Arial"/>
                <a:cs typeface="Arial"/>
              </a:rPr>
              <a:t>passed </a:t>
            </a:r>
            <a:r>
              <a:rPr sz="2200" spc="20" dirty="0">
                <a:latin typeface="Arial"/>
                <a:cs typeface="Arial"/>
              </a:rPr>
              <a:t>to </a:t>
            </a:r>
            <a:r>
              <a:rPr sz="2200" spc="-40" dirty="0">
                <a:latin typeface="Arial"/>
                <a:cs typeface="Arial"/>
              </a:rPr>
              <a:t>transport</a:t>
            </a:r>
            <a:r>
              <a:rPr sz="2200" spc="-320" dirty="0">
                <a:latin typeface="Arial"/>
                <a:cs typeface="Arial"/>
              </a:rPr>
              <a:t> </a:t>
            </a:r>
            <a:r>
              <a:rPr sz="2200" spc="-114" dirty="0">
                <a:latin typeface="Arial"/>
                <a:cs typeface="Arial"/>
              </a:rPr>
              <a:t>layer.</a:t>
            </a:r>
            <a:endParaRPr lang="en-US" sz="2200" spc="-114" dirty="0">
              <a:latin typeface="Arial"/>
              <a:cs typeface="Arial"/>
            </a:endParaRPr>
          </a:p>
          <a:p>
            <a:pPr marL="12066" marR="5080" algn="just">
              <a:lnSpc>
                <a:spcPct val="100000"/>
              </a:lnSpc>
              <a:spcBef>
                <a:spcPts val="110"/>
              </a:spcBef>
              <a:tabLst>
                <a:tab pos="470534" algn="l"/>
              </a:tabLst>
            </a:pPr>
            <a:endParaRPr sz="2200" dirty="0">
              <a:latin typeface="Arial"/>
              <a:cs typeface="Arial"/>
            </a:endParaRPr>
          </a:p>
          <a:p>
            <a:pPr marL="12066" marR="5080" algn="just">
              <a:lnSpc>
                <a:spcPct val="100000"/>
              </a:lnSpc>
              <a:tabLst>
                <a:tab pos="470534" algn="l"/>
              </a:tabLst>
            </a:pPr>
            <a:r>
              <a:rPr lang="en-US" sz="2200" spc="-160" dirty="0">
                <a:latin typeface="Arial"/>
                <a:cs typeface="Arial"/>
              </a:rPr>
              <a:t>2.    </a:t>
            </a:r>
            <a:r>
              <a:rPr sz="2200" spc="-160" dirty="0">
                <a:latin typeface="Arial"/>
                <a:cs typeface="Arial"/>
              </a:rPr>
              <a:t>The </a:t>
            </a:r>
            <a:r>
              <a:rPr sz="2200" spc="-45" dirty="0">
                <a:latin typeface="Arial"/>
                <a:cs typeface="Arial"/>
              </a:rPr>
              <a:t>transport </a:t>
            </a:r>
            <a:r>
              <a:rPr sz="2200" spc="-90" dirty="0">
                <a:latin typeface="Arial"/>
                <a:cs typeface="Arial"/>
              </a:rPr>
              <a:t>layer </a:t>
            </a:r>
            <a:r>
              <a:rPr sz="2200" spc="-125" dirty="0">
                <a:latin typeface="Arial"/>
                <a:cs typeface="Arial"/>
              </a:rPr>
              <a:t>takes </a:t>
            </a:r>
            <a:r>
              <a:rPr sz="2200" spc="-30" dirty="0">
                <a:latin typeface="Arial"/>
                <a:cs typeface="Arial"/>
              </a:rPr>
              <a:t>the </a:t>
            </a:r>
            <a:r>
              <a:rPr sz="2200" spc="-170" dirty="0">
                <a:latin typeface="Arial"/>
                <a:cs typeface="Arial"/>
              </a:rPr>
              <a:t>message </a:t>
            </a:r>
            <a:r>
              <a:rPr sz="2200" spc="-204" dirty="0">
                <a:latin typeface="Arial"/>
                <a:cs typeface="Arial"/>
              </a:rPr>
              <a:t>as </a:t>
            </a:r>
            <a:r>
              <a:rPr sz="2200" spc="-20" dirty="0">
                <a:latin typeface="Arial"/>
                <a:cs typeface="Arial"/>
              </a:rPr>
              <a:t>the </a:t>
            </a:r>
            <a:r>
              <a:rPr sz="2200" spc="-100" dirty="0">
                <a:latin typeface="Arial"/>
                <a:cs typeface="Arial"/>
              </a:rPr>
              <a:t>payload, </a:t>
            </a:r>
            <a:r>
              <a:rPr sz="2200" spc="-20" dirty="0">
                <a:latin typeface="Arial"/>
                <a:cs typeface="Arial"/>
              </a:rPr>
              <a:t>the </a:t>
            </a:r>
            <a:r>
              <a:rPr sz="2200" spc="-75" dirty="0">
                <a:latin typeface="Arial"/>
                <a:cs typeface="Arial"/>
              </a:rPr>
              <a:t>load </a:t>
            </a:r>
            <a:r>
              <a:rPr sz="2200" spc="-5" dirty="0">
                <a:latin typeface="Arial"/>
                <a:cs typeface="Arial"/>
              </a:rPr>
              <a:t>that  </a:t>
            </a:r>
            <a:r>
              <a:rPr lang="en-US" sz="2200" spc="-5" dirty="0">
                <a:latin typeface="Arial"/>
                <a:cs typeface="Arial"/>
              </a:rPr>
              <a:t>  </a:t>
            </a:r>
            <a:r>
              <a:rPr sz="2200" spc="-20" dirty="0">
                <a:latin typeface="Arial"/>
                <a:cs typeface="Arial"/>
              </a:rPr>
              <a:t>the </a:t>
            </a:r>
            <a:r>
              <a:rPr sz="2200" spc="-40" dirty="0">
                <a:latin typeface="Arial"/>
                <a:cs typeface="Arial"/>
              </a:rPr>
              <a:t>transport </a:t>
            </a:r>
            <a:r>
              <a:rPr sz="2200" spc="-90" dirty="0">
                <a:latin typeface="Arial"/>
                <a:cs typeface="Arial"/>
              </a:rPr>
              <a:t>layer </a:t>
            </a:r>
            <a:r>
              <a:rPr sz="2200" spc="-85" dirty="0">
                <a:latin typeface="Arial"/>
                <a:cs typeface="Arial"/>
              </a:rPr>
              <a:t>should </a:t>
            </a:r>
            <a:r>
              <a:rPr sz="2200" spc="-90" dirty="0">
                <a:latin typeface="Arial"/>
                <a:cs typeface="Arial"/>
              </a:rPr>
              <a:t>take </a:t>
            </a:r>
            <a:r>
              <a:rPr sz="2200" spc="-130" dirty="0">
                <a:latin typeface="Arial"/>
                <a:cs typeface="Arial"/>
              </a:rPr>
              <a:t>care </a:t>
            </a:r>
            <a:r>
              <a:rPr sz="2200" spc="-65" dirty="0">
                <a:latin typeface="Arial"/>
                <a:cs typeface="Arial"/>
              </a:rPr>
              <a:t>of.</a:t>
            </a:r>
            <a:endParaRPr lang="en-US" sz="2200" spc="-65" dirty="0">
              <a:latin typeface="Arial"/>
              <a:cs typeface="Arial"/>
            </a:endParaRPr>
          </a:p>
          <a:p>
            <a:pPr marL="12066" marR="5080" algn="just">
              <a:lnSpc>
                <a:spcPct val="100000"/>
              </a:lnSpc>
              <a:tabLst>
                <a:tab pos="470534" algn="l"/>
              </a:tabLst>
            </a:pPr>
            <a:endParaRPr lang="en-US" sz="2200" spc="-65" dirty="0">
              <a:latin typeface="Arial"/>
              <a:cs typeface="Arial"/>
            </a:endParaRPr>
          </a:p>
          <a:p>
            <a:pPr marL="12066" marR="5080" algn="just">
              <a:lnSpc>
                <a:spcPct val="100000"/>
              </a:lnSpc>
              <a:tabLst>
                <a:tab pos="470534" algn="l"/>
              </a:tabLst>
            </a:pPr>
            <a:r>
              <a:rPr lang="en-US" sz="2200" spc="-65" dirty="0">
                <a:latin typeface="Arial"/>
                <a:cs typeface="Arial"/>
              </a:rPr>
              <a:t>a. </a:t>
            </a:r>
            <a:r>
              <a:rPr sz="2200" spc="-65" dirty="0">
                <a:latin typeface="Arial"/>
                <a:cs typeface="Arial"/>
              </a:rPr>
              <a:t> </a:t>
            </a:r>
            <a:r>
              <a:rPr sz="2200" spc="30" dirty="0">
                <a:latin typeface="Arial"/>
                <a:cs typeface="Arial"/>
              </a:rPr>
              <a:t>It </a:t>
            </a:r>
            <a:r>
              <a:rPr sz="2200" spc="-140" dirty="0">
                <a:latin typeface="Arial"/>
                <a:cs typeface="Arial"/>
              </a:rPr>
              <a:t>adds </a:t>
            </a:r>
            <a:r>
              <a:rPr sz="2200" spc="-30" dirty="0">
                <a:latin typeface="Arial"/>
                <a:cs typeface="Arial"/>
              </a:rPr>
              <a:t>the </a:t>
            </a:r>
            <a:r>
              <a:rPr sz="2200" spc="-45" dirty="0">
                <a:latin typeface="Arial"/>
                <a:cs typeface="Arial"/>
              </a:rPr>
              <a:t>transport </a:t>
            </a:r>
            <a:r>
              <a:rPr sz="2200" spc="-85" dirty="0">
                <a:latin typeface="Arial"/>
                <a:cs typeface="Arial"/>
              </a:rPr>
              <a:t>layer  </a:t>
            </a:r>
            <a:r>
              <a:rPr sz="2200" spc="-90" dirty="0">
                <a:latin typeface="Arial"/>
                <a:cs typeface="Arial"/>
              </a:rPr>
              <a:t>header </a:t>
            </a:r>
            <a:r>
              <a:rPr sz="2200" spc="20" dirty="0">
                <a:latin typeface="Arial"/>
                <a:cs typeface="Arial"/>
              </a:rPr>
              <a:t>to </a:t>
            </a:r>
            <a:r>
              <a:rPr sz="2200" spc="-20" dirty="0">
                <a:latin typeface="Arial"/>
                <a:cs typeface="Arial"/>
              </a:rPr>
              <a:t>the </a:t>
            </a:r>
            <a:r>
              <a:rPr sz="2200" spc="-95" dirty="0">
                <a:latin typeface="Arial"/>
                <a:cs typeface="Arial"/>
              </a:rPr>
              <a:t>payload, </a:t>
            </a:r>
            <a:r>
              <a:rPr sz="2200" spc="-75" dirty="0">
                <a:latin typeface="Arial"/>
                <a:cs typeface="Arial"/>
              </a:rPr>
              <a:t>which </a:t>
            </a:r>
            <a:r>
              <a:rPr sz="2200" spc="-95" dirty="0">
                <a:latin typeface="Arial"/>
                <a:cs typeface="Arial"/>
              </a:rPr>
              <a:t>contains </a:t>
            </a:r>
            <a:r>
              <a:rPr sz="2200" spc="-20" dirty="0">
                <a:latin typeface="Arial"/>
                <a:cs typeface="Arial"/>
              </a:rPr>
              <a:t>the </a:t>
            </a:r>
            <a:r>
              <a:rPr sz="2200" spc="-40" dirty="0">
                <a:latin typeface="Arial"/>
                <a:cs typeface="Arial"/>
              </a:rPr>
              <a:t>identifiers </a:t>
            </a:r>
            <a:r>
              <a:rPr sz="2200" spc="5" dirty="0">
                <a:latin typeface="Arial"/>
                <a:cs typeface="Arial"/>
              </a:rPr>
              <a:t>of </a:t>
            </a:r>
            <a:r>
              <a:rPr sz="2200" spc="-20" dirty="0">
                <a:latin typeface="Arial"/>
                <a:cs typeface="Arial"/>
              </a:rPr>
              <a:t>the </a:t>
            </a:r>
            <a:r>
              <a:rPr sz="2200" spc="-114" dirty="0">
                <a:latin typeface="Arial"/>
                <a:cs typeface="Arial"/>
              </a:rPr>
              <a:t>source  </a:t>
            </a:r>
            <a:r>
              <a:rPr sz="2200" spc="-105" dirty="0">
                <a:latin typeface="Arial"/>
                <a:cs typeface="Arial"/>
              </a:rPr>
              <a:t>and </a:t>
            </a:r>
            <a:r>
              <a:rPr sz="2200" spc="-55" dirty="0">
                <a:latin typeface="Arial"/>
                <a:cs typeface="Arial"/>
              </a:rPr>
              <a:t>destination </a:t>
            </a:r>
            <a:r>
              <a:rPr sz="2200" spc="-65" dirty="0">
                <a:latin typeface="Arial"/>
                <a:cs typeface="Arial"/>
              </a:rPr>
              <a:t>application </a:t>
            </a:r>
            <a:r>
              <a:rPr sz="2200" spc="-105" dirty="0">
                <a:latin typeface="Arial"/>
                <a:cs typeface="Arial"/>
              </a:rPr>
              <a:t>programs </a:t>
            </a:r>
            <a:r>
              <a:rPr sz="2200" spc="-95" dirty="0">
                <a:latin typeface="Arial"/>
                <a:cs typeface="Arial"/>
              </a:rPr>
              <a:t>plus </a:t>
            </a:r>
            <a:r>
              <a:rPr sz="2200" spc="-125" dirty="0">
                <a:latin typeface="Arial"/>
                <a:cs typeface="Arial"/>
              </a:rPr>
              <a:t>some </a:t>
            </a:r>
            <a:r>
              <a:rPr sz="2200" spc="-70" dirty="0">
                <a:latin typeface="Arial"/>
                <a:cs typeface="Arial"/>
              </a:rPr>
              <a:t>more </a:t>
            </a:r>
            <a:r>
              <a:rPr sz="2200" spc="-35" dirty="0">
                <a:latin typeface="Arial"/>
                <a:cs typeface="Arial"/>
              </a:rPr>
              <a:t>information  </a:t>
            </a:r>
            <a:r>
              <a:rPr sz="2200" spc="-5" dirty="0">
                <a:latin typeface="Arial"/>
                <a:cs typeface="Arial"/>
              </a:rPr>
              <a:t>that </a:t>
            </a:r>
            <a:r>
              <a:rPr sz="2200" spc="-114" dirty="0">
                <a:latin typeface="Arial"/>
                <a:cs typeface="Arial"/>
              </a:rPr>
              <a:t>is </a:t>
            </a:r>
            <a:r>
              <a:rPr sz="2200" spc="-100" dirty="0">
                <a:latin typeface="Arial"/>
                <a:cs typeface="Arial"/>
              </a:rPr>
              <a:t>needed </a:t>
            </a:r>
            <a:r>
              <a:rPr sz="2200" spc="-10" dirty="0">
                <a:latin typeface="Arial"/>
                <a:cs typeface="Arial"/>
              </a:rPr>
              <a:t>for </a:t>
            </a:r>
            <a:r>
              <a:rPr sz="2200" spc="-20" dirty="0">
                <a:latin typeface="Arial"/>
                <a:cs typeface="Arial"/>
              </a:rPr>
              <a:t>the </a:t>
            </a:r>
            <a:r>
              <a:rPr sz="2200" spc="-55" dirty="0">
                <a:latin typeface="Arial"/>
                <a:cs typeface="Arial"/>
              </a:rPr>
              <a:t>end-to </a:t>
            </a:r>
            <a:r>
              <a:rPr sz="2200" spc="-85" dirty="0">
                <a:latin typeface="Arial"/>
                <a:cs typeface="Arial"/>
              </a:rPr>
              <a:t>end </a:t>
            </a:r>
            <a:r>
              <a:rPr sz="2200" spc="-65" dirty="0">
                <a:latin typeface="Arial"/>
                <a:cs typeface="Arial"/>
              </a:rPr>
              <a:t>delivery </a:t>
            </a:r>
            <a:r>
              <a:rPr sz="2200" spc="5" dirty="0">
                <a:latin typeface="Arial"/>
                <a:cs typeface="Arial"/>
              </a:rPr>
              <a:t>of </a:t>
            </a:r>
            <a:r>
              <a:rPr sz="2200" spc="-20" dirty="0">
                <a:latin typeface="Arial"/>
                <a:cs typeface="Arial"/>
              </a:rPr>
              <a:t>the </a:t>
            </a:r>
            <a:r>
              <a:rPr sz="2200" spc="-160" dirty="0">
                <a:latin typeface="Arial"/>
                <a:cs typeface="Arial"/>
              </a:rPr>
              <a:t>message, </a:t>
            </a:r>
            <a:r>
              <a:rPr sz="2200" spc="-140" dirty="0">
                <a:latin typeface="Arial"/>
                <a:cs typeface="Arial"/>
              </a:rPr>
              <a:t>such </a:t>
            </a:r>
            <a:r>
              <a:rPr sz="2200" spc="-210" dirty="0">
                <a:latin typeface="Arial"/>
                <a:cs typeface="Arial"/>
              </a:rPr>
              <a:t>as  </a:t>
            </a:r>
            <a:r>
              <a:rPr sz="2200" spc="-35" dirty="0">
                <a:latin typeface="Arial"/>
                <a:cs typeface="Arial"/>
              </a:rPr>
              <a:t>information </a:t>
            </a:r>
            <a:r>
              <a:rPr sz="2200" spc="-100" dirty="0">
                <a:latin typeface="Arial"/>
                <a:cs typeface="Arial"/>
              </a:rPr>
              <a:t>needed </a:t>
            </a:r>
            <a:r>
              <a:rPr sz="2200" spc="-10" dirty="0">
                <a:latin typeface="Arial"/>
                <a:cs typeface="Arial"/>
              </a:rPr>
              <a:t>for </a:t>
            </a:r>
            <a:r>
              <a:rPr sz="2200" spc="-55" dirty="0">
                <a:latin typeface="Arial"/>
                <a:cs typeface="Arial"/>
              </a:rPr>
              <a:t>flow, </a:t>
            </a:r>
            <a:r>
              <a:rPr sz="2200" spc="-25" dirty="0">
                <a:latin typeface="Arial"/>
                <a:cs typeface="Arial"/>
              </a:rPr>
              <a:t>error </a:t>
            </a:r>
            <a:r>
              <a:rPr sz="2200" spc="-50" dirty="0">
                <a:latin typeface="Arial"/>
                <a:cs typeface="Arial"/>
              </a:rPr>
              <a:t>control, </a:t>
            </a:r>
            <a:r>
              <a:rPr sz="2200" spc="-20" dirty="0">
                <a:latin typeface="Arial"/>
                <a:cs typeface="Arial"/>
              </a:rPr>
              <a:t>or </a:t>
            </a:r>
            <a:r>
              <a:rPr sz="2200" spc="-95" dirty="0">
                <a:latin typeface="Arial"/>
                <a:cs typeface="Arial"/>
              </a:rPr>
              <a:t>congestion </a:t>
            </a:r>
            <a:r>
              <a:rPr sz="2200" spc="-45" dirty="0">
                <a:latin typeface="Arial"/>
                <a:cs typeface="Arial"/>
              </a:rPr>
              <a:t>control. </a:t>
            </a:r>
            <a:endParaRPr lang="en-US" sz="2200" spc="-45" dirty="0">
              <a:latin typeface="Arial"/>
              <a:cs typeface="Arial"/>
            </a:endParaRPr>
          </a:p>
          <a:p>
            <a:pPr marL="12066" marR="5080" algn="just">
              <a:lnSpc>
                <a:spcPct val="100000"/>
              </a:lnSpc>
              <a:tabLst>
                <a:tab pos="470534" algn="l"/>
              </a:tabLst>
            </a:pPr>
            <a:r>
              <a:rPr lang="en-US" sz="2200" spc="-45" dirty="0">
                <a:latin typeface="Arial"/>
                <a:cs typeface="Arial"/>
              </a:rPr>
              <a:t>b. </a:t>
            </a:r>
            <a:r>
              <a:rPr sz="2200" spc="-45" dirty="0">
                <a:latin typeface="Arial"/>
                <a:cs typeface="Arial"/>
              </a:rPr>
              <a:t> </a:t>
            </a:r>
            <a:r>
              <a:rPr sz="2200" spc="-160" dirty="0">
                <a:latin typeface="Arial"/>
                <a:cs typeface="Arial"/>
              </a:rPr>
              <a:t>The </a:t>
            </a:r>
            <a:r>
              <a:rPr sz="2200" spc="-55" dirty="0">
                <a:latin typeface="Arial"/>
                <a:cs typeface="Arial"/>
              </a:rPr>
              <a:t>result </a:t>
            </a:r>
            <a:r>
              <a:rPr sz="2200" spc="-114" dirty="0">
                <a:latin typeface="Arial"/>
                <a:cs typeface="Arial"/>
              </a:rPr>
              <a:t>is </a:t>
            </a:r>
            <a:r>
              <a:rPr sz="2200" spc="-20" dirty="0">
                <a:latin typeface="Arial"/>
                <a:cs typeface="Arial"/>
              </a:rPr>
              <a:t>the </a:t>
            </a:r>
            <a:r>
              <a:rPr sz="2200" spc="-60" dirty="0">
                <a:latin typeface="Arial"/>
                <a:cs typeface="Arial"/>
              </a:rPr>
              <a:t>transport-layer </a:t>
            </a:r>
            <a:r>
              <a:rPr sz="2200" spc="-100" dirty="0">
                <a:latin typeface="Arial"/>
                <a:cs typeface="Arial"/>
              </a:rPr>
              <a:t>packet, </a:t>
            </a:r>
            <a:r>
              <a:rPr sz="2200" spc="-65" dirty="0">
                <a:latin typeface="Arial"/>
                <a:cs typeface="Arial"/>
              </a:rPr>
              <a:t>which</a:t>
            </a:r>
            <a:r>
              <a:rPr sz="2200" spc="480" dirty="0">
                <a:latin typeface="Arial"/>
                <a:cs typeface="Arial"/>
              </a:rPr>
              <a:t> </a:t>
            </a:r>
            <a:r>
              <a:rPr sz="2200" spc="-125" dirty="0">
                <a:latin typeface="Arial"/>
                <a:cs typeface="Arial"/>
              </a:rPr>
              <a:t>is </a:t>
            </a:r>
            <a:r>
              <a:rPr sz="2200" spc="-90" dirty="0">
                <a:latin typeface="Arial"/>
                <a:cs typeface="Arial"/>
              </a:rPr>
              <a:t>called </a:t>
            </a:r>
            <a:r>
              <a:rPr sz="2200" spc="-30" dirty="0">
                <a:latin typeface="Arial"/>
                <a:cs typeface="Arial"/>
              </a:rPr>
              <a:t>the  </a:t>
            </a:r>
            <a:r>
              <a:rPr sz="2200" i="1" spc="-95" dirty="0">
                <a:solidFill>
                  <a:srgbClr val="FF0000"/>
                </a:solidFill>
                <a:latin typeface="Arial"/>
                <a:cs typeface="Arial"/>
              </a:rPr>
              <a:t>segment</a:t>
            </a:r>
            <a:r>
              <a:rPr sz="2200" spc="-95" dirty="0">
                <a:solidFill>
                  <a:srgbClr val="FF0000"/>
                </a:solidFill>
                <a:latin typeface="Arial"/>
                <a:cs typeface="Arial"/>
              </a:rPr>
              <a:t>(in </a:t>
            </a:r>
            <a:r>
              <a:rPr sz="2200" spc="-285" dirty="0">
                <a:solidFill>
                  <a:srgbClr val="FF0000"/>
                </a:solidFill>
                <a:latin typeface="Arial"/>
                <a:cs typeface="Arial"/>
              </a:rPr>
              <a:t>TCP) </a:t>
            </a:r>
            <a:r>
              <a:rPr sz="2200" spc="-110" dirty="0">
                <a:solidFill>
                  <a:srgbClr val="FF0000"/>
                </a:solidFill>
                <a:latin typeface="Arial"/>
                <a:cs typeface="Arial"/>
              </a:rPr>
              <a:t>and </a:t>
            </a:r>
            <a:r>
              <a:rPr sz="2200" spc="-20" dirty="0">
                <a:solidFill>
                  <a:srgbClr val="FF0000"/>
                </a:solidFill>
                <a:latin typeface="Arial"/>
                <a:cs typeface="Arial"/>
              </a:rPr>
              <a:t>the </a:t>
            </a:r>
            <a:r>
              <a:rPr sz="2200" i="1" spc="-130" dirty="0">
                <a:solidFill>
                  <a:srgbClr val="FF0000"/>
                </a:solidFill>
                <a:latin typeface="Arial"/>
                <a:cs typeface="Arial"/>
              </a:rPr>
              <a:t>user </a:t>
            </a:r>
            <a:r>
              <a:rPr sz="2200" i="1" spc="-60" dirty="0">
                <a:solidFill>
                  <a:srgbClr val="FF0000"/>
                </a:solidFill>
                <a:latin typeface="Arial"/>
                <a:cs typeface="Arial"/>
              </a:rPr>
              <a:t>datagram </a:t>
            </a:r>
            <a:r>
              <a:rPr sz="2200" i="1" spc="-50" dirty="0">
                <a:solidFill>
                  <a:srgbClr val="FF0000"/>
                </a:solidFill>
                <a:latin typeface="Arial"/>
                <a:cs typeface="Arial"/>
              </a:rPr>
              <a:t>(in </a:t>
            </a:r>
            <a:r>
              <a:rPr sz="2200" i="1" spc="-180" dirty="0">
                <a:solidFill>
                  <a:srgbClr val="FF0000"/>
                </a:solidFill>
                <a:latin typeface="Arial"/>
                <a:cs typeface="Arial"/>
              </a:rPr>
              <a:t>UDP). </a:t>
            </a:r>
            <a:r>
              <a:rPr sz="2200" spc="-155" dirty="0">
                <a:latin typeface="Arial"/>
                <a:cs typeface="Arial"/>
              </a:rPr>
              <a:t>The </a:t>
            </a:r>
            <a:r>
              <a:rPr sz="2200" spc="-45" dirty="0">
                <a:latin typeface="Arial"/>
                <a:cs typeface="Arial"/>
              </a:rPr>
              <a:t>transport  </a:t>
            </a:r>
            <a:r>
              <a:rPr sz="2200" spc="-85" dirty="0">
                <a:latin typeface="Arial"/>
                <a:cs typeface="Arial"/>
              </a:rPr>
              <a:t>layer</a:t>
            </a:r>
            <a:r>
              <a:rPr sz="2200" spc="-160" dirty="0">
                <a:latin typeface="Arial"/>
                <a:cs typeface="Arial"/>
              </a:rPr>
              <a:t> </a:t>
            </a:r>
            <a:r>
              <a:rPr sz="2200" spc="-35" dirty="0">
                <a:latin typeface="Arial"/>
                <a:cs typeface="Arial"/>
              </a:rPr>
              <a:t>then</a:t>
            </a:r>
            <a:r>
              <a:rPr sz="2200" spc="-140" dirty="0">
                <a:latin typeface="Arial"/>
                <a:cs typeface="Arial"/>
              </a:rPr>
              <a:t> </a:t>
            </a:r>
            <a:r>
              <a:rPr sz="2200" spc="-180" dirty="0">
                <a:latin typeface="Arial"/>
                <a:cs typeface="Arial"/>
              </a:rPr>
              <a:t>passes</a:t>
            </a:r>
            <a:r>
              <a:rPr sz="2200" spc="-125" dirty="0">
                <a:latin typeface="Arial"/>
                <a:cs typeface="Arial"/>
              </a:rPr>
              <a:t> </a:t>
            </a:r>
            <a:r>
              <a:rPr sz="2200" spc="-20" dirty="0">
                <a:latin typeface="Arial"/>
                <a:cs typeface="Arial"/>
              </a:rPr>
              <a:t>the</a:t>
            </a:r>
            <a:r>
              <a:rPr sz="2200" spc="-110" dirty="0">
                <a:latin typeface="Arial"/>
                <a:cs typeface="Arial"/>
              </a:rPr>
              <a:t> </a:t>
            </a:r>
            <a:r>
              <a:rPr sz="2200" spc="-100" dirty="0">
                <a:latin typeface="Arial"/>
                <a:cs typeface="Arial"/>
              </a:rPr>
              <a:t>packet</a:t>
            </a:r>
            <a:r>
              <a:rPr sz="2200" spc="-150" dirty="0">
                <a:latin typeface="Arial"/>
                <a:cs typeface="Arial"/>
              </a:rPr>
              <a:t> </a:t>
            </a:r>
            <a:r>
              <a:rPr sz="2200" spc="20" dirty="0">
                <a:latin typeface="Arial"/>
                <a:cs typeface="Arial"/>
              </a:rPr>
              <a:t>to</a:t>
            </a:r>
            <a:r>
              <a:rPr sz="2200" spc="-120" dirty="0">
                <a:latin typeface="Arial"/>
                <a:cs typeface="Arial"/>
              </a:rPr>
              <a:t> </a:t>
            </a:r>
            <a:r>
              <a:rPr sz="2200" spc="-20" dirty="0">
                <a:latin typeface="Arial"/>
                <a:cs typeface="Arial"/>
              </a:rPr>
              <a:t>the</a:t>
            </a:r>
            <a:r>
              <a:rPr sz="2200" spc="-110" dirty="0">
                <a:latin typeface="Arial"/>
                <a:cs typeface="Arial"/>
              </a:rPr>
              <a:t> </a:t>
            </a:r>
            <a:r>
              <a:rPr sz="2200" spc="-35" dirty="0">
                <a:latin typeface="Arial"/>
                <a:cs typeface="Arial"/>
              </a:rPr>
              <a:t>network</a:t>
            </a:r>
            <a:r>
              <a:rPr sz="2200" spc="-155" dirty="0">
                <a:latin typeface="Arial"/>
                <a:cs typeface="Arial"/>
              </a:rPr>
              <a:t> </a:t>
            </a:r>
            <a:r>
              <a:rPr sz="2200" spc="-114" dirty="0">
                <a:latin typeface="Arial"/>
                <a:cs typeface="Arial"/>
              </a:rPr>
              <a:t>layer.</a:t>
            </a:r>
            <a:endParaRPr sz="2200" dirty="0">
              <a:latin typeface="Arial"/>
              <a:cs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36244" y="319785"/>
            <a:ext cx="8079105" cy="5686172"/>
          </a:xfrm>
          <a:prstGeom prst="rect">
            <a:avLst/>
          </a:prstGeom>
        </p:spPr>
        <p:txBody>
          <a:bodyPr vert="horz" wrap="square" lIns="0" tIns="12700" rIns="0" bIns="0" rtlCol="0">
            <a:spAutoFit/>
          </a:bodyPr>
          <a:lstStyle/>
          <a:p>
            <a:pPr marL="356870" marR="5080" indent="-344805" algn="just">
              <a:lnSpc>
                <a:spcPct val="100000"/>
              </a:lnSpc>
              <a:spcBef>
                <a:spcPts val="100"/>
              </a:spcBef>
              <a:buSzPct val="109090"/>
              <a:buFont typeface="Arial"/>
              <a:buAutoNum type="arabicPeriod" startAt="3"/>
              <a:tabLst>
                <a:tab pos="406400" algn="l"/>
              </a:tabLst>
            </a:pPr>
            <a:r>
              <a:rPr dirty="0"/>
              <a:t>	</a:t>
            </a:r>
            <a:r>
              <a:rPr sz="2200" spc="-160" dirty="0">
                <a:latin typeface="Arial"/>
                <a:cs typeface="Arial"/>
              </a:rPr>
              <a:t>The </a:t>
            </a:r>
            <a:r>
              <a:rPr sz="2200" spc="-40" dirty="0">
                <a:latin typeface="Arial"/>
                <a:cs typeface="Arial"/>
              </a:rPr>
              <a:t>network </a:t>
            </a:r>
            <a:r>
              <a:rPr sz="2200" spc="-90" dirty="0">
                <a:latin typeface="Arial"/>
                <a:cs typeface="Arial"/>
              </a:rPr>
              <a:t>layer </a:t>
            </a:r>
            <a:r>
              <a:rPr sz="2200" spc="-130" dirty="0">
                <a:latin typeface="Arial"/>
                <a:cs typeface="Arial"/>
              </a:rPr>
              <a:t>takes </a:t>
            </a:r>
            <a:r>
              <a:rPr sz="2200" spc="-20" dirty="0">
                <a:latin typeface="Arial"/>
                <a:cs typeface="Arial"/>
              </a:rPr>
              <a:t>the </a:t>
            </a:r>
            <a:r>
              <a:rPr sz="2200" spc="-60" dirty="0">
                <a:latin typeface="Arial"/>
                <a:cs typeface="Arial"/>
              </a:rPr>
              <a:t>transport-layer </a:t>
            </a:r>
            <a:r>
              <a:rPr sz="2200" spc="-105" dirty="0">
                <a:latin typeface="Arial"/>
                <a:cs typeface="Arial"/>
              </a:rPr>
              <a:t>packet </a:t>
            </a:r>
            <a:r>
              <a:rPr sz="2200" spc="-204" dirty="0">
                <a:latin typeface="Arial"/>
                <a:cs typeface="Arial"/>
              </a:rPr>
              <a:t>as </a:t>
            </a:r>
            <a:r>
              <a:rPr sz="2200" spc="-90" dirty="0">
                <a:latin typeface="Arial"/>
                <a:cs typeface="Arial"/>
              </a:rPr>
              <a:t>data </a:t>
            </a:r>
            <a:r>
              <a:rPr sz="2200" spc="-5" dirty="0">
                <a:latin typeface="Arial"/>
                <a:cs typeface="Arial"/>
              </a:rPr>
              <a:t>or  </a:t>
            </a:r>
            <a:r>
              <a:rPr sz="2200" spc="-95" dirty="0">
                <a:latin typeface="Arial"/>
                <a:cs typeface="Arial"/>
              </a:rPr>
              <a:t>payload </a:t>
            </a:r>
            <a:r>
              <a:rPr sz="2200" spc="-105" dirty="0">
                <a:latin typeface="Arial"/>
                <a:cs typeface="Arial"/>
              </a:rPr>
              <a:t>and </a:t>
            </a:r>
            <a:r>
              <a:rPr sz="2200" spc="-140" dirty="0">
                <a:latin typeface="Arial"/>
                <a:cs typeface="Arial"/>
              </a:rPr>
              <a:t>adds </a:t>
            </a:r>
            <a:r>
              <a:rPr sz="2200" spc="-40" dirty="0">
                <a:latin typeface="Arial"/>
                <a:cs typeface="Arial"/>
              </a:rPr>
              <a:t>its </a:t>
            </a:r>
            <a:r>
              <a:rPr sz="2200" spc="-50" dirty="0">
                <a:latin typeface="Arial"/>
                <a:cs typeface="Arial"/>
              </a:rPr>
              <a:t>own </a:t>
            </a:r>
            <a:r>
              <a:rPr sz="2200" spc="-90" dirty="0">
                <a:latin typeface="Arial"/>
                <a:cs typeface="Arial"/>
              </a:rPr>
              <a:t>header </a:t>
            </a:r>
            <a:r>
              <a:rPr sz="2200" spc="20" dirty="0">
                <a:latin typeface="Arial"/>
                <a:cs typeface="Arial"/>
              </a:rPr>
              <a:t>to </a:t>
            </a:r>
            <a:r>
              <a:rPr sz="2200" spc="-20" dirty="0">
                <a:latin typeface="Arial"/>
                <a:cs typeface="Arial"/>
              </a:rPr>
              <a:t>the </a:t>
            </a:r>
            <a:r>
              <a:rPr sz="2200" spc="-100" dirty="0">
                <a:latin typeface="Arial"/>
                <a:cs typeface="Arial"/>
              </a:rPr>
              <a:t>payload. </a:t>
            </a:r>
            <a:endParaRPr lang="en-US" sz="2200" spc="-100" dirty="0">
              <a:latin typeface="Arial"/>
              <a:cs typeface="Arial"/>
            </a:endParaRPr>
          </a:p>
          <a:p>
            <a:pPr marL="12065" marR="5080" algn="just">
              <a:lnSpc>
                <a:spcPct val="100000"/>
              </a:lnSpc>
              <a:spcBef>
                <a:spcPts val="100"/>
              </a:spcBef>
              <a:buSzPct val="109090"/>
              <a:tabLst>
                <a:tab pos="406400" algn="l"/>
              </a:tabLst>
            </a:pPr>
            <a:endParaRPr lang="en-US" sz="2200" spc="-100" dirty="0">
              <a:latin typeface="Arial"/>
              <a:cs typeface="Arial"/>
            </a:endParaRPr>
          </a:p>
          <a:p>
            <a:pPr marL="12065" marR="5080" algn="just">
              <a:lnSpc>
                <a:spcPct val="100000"/>
              </a:lnSpc>
              <a:spcBef>
                <a:spcPts val="100"/>
              </a:spcBef>
              <a:buSzPct val="109090"/>
              <a:tabLst>
                <a:tab pos="406400" algn="l"/>
              </a:tabLst>
            </a:pPr>
            <a:r>
              <a:rPr lang="en-IN" sz="2200" spc="-100" dirty="0">
                <a:latin typeface="Arial"/>
                <a:cs typeface="Arial"/>
              </a:rPr>
              <a:t> a. </a:t>
            </a:r>
            <a:r>
              <a:rPr sz="2200" spc="-160" dirty="0">
                <a:latin typeface="Arial"/>
                <a:cs typeface="Arial"/>
              </a:rPr>
              <a:t>The </a:t>
            </a:r>
            <a:r>
              <a:rPr sz="2200" spc="-95" dirty="0">
                <a:latin typeface="Arial"/>
                <a:cs typeface="Arial"/>
              </a:rPr>
              <a:t>header  </a:t>
            </a:r>
            <a:r>
              <a:rPr sz="2200" spc="-90" dirty="0">
                <a:latin typeface="Arial"/>
                <a:cs typeface="Arial"/>
              </a:rPr>
              <a:t>contains </a:t>
            </a:r>
            <a:r>
              <a:rPr sz="2200" spc="-20" dirty="0">
                <a:latin typeface="Arial"/>
                <a:cs typeface="Arial"/>
              </a:rPr>
              <a:t>the </a:t>
            </a:r>
            <a:r>
              <a:rPr sz="2200" spc="-145" dirty="0">
                <a:latin typeface="Arial"/>
                <a:cs typeface="Arial"/>
              </a:rPr>
              <a:t>addresses </a:t>
            </a:r>
            <a:r>
              <a:rPr sz="2200" spc="5" dirty="0">
                <a:latin typeface="Arial"/>
                <a:cs typeface="Arial"/>
              </a:rPr>
              <a:t>of </a:t>
            </a:r>
            <a:r>
              <a:rPr sz="2200" spc="-20" dirty="0">
                <a:latin typeface="Arial"/>
                <a:cs typeface="Arial"/>
              </a:rPr>
              <a:t>the </a:t>
            </a:r>
            <a:r>
              <a:rPr sz="2200" spc="-120" dirty="0">
                <a:latin typeface="Arial"/>
                <a:cs typeface="Arial"/>
              </a:rPr>
              <a:t>source </a:t>
            </a:r>
            <a:r>
              <a:rPr sz="2200" spc="-105" dirty="0">
                <a:latin typeface="Arial"/>
                <a:cs typeface="Arial"/>
              </a:rPr>
              <a:t>and </a:t>
            </a:r>
            <a:r>
              <a:rPr sz="2200" spc="-55" dirty="0">
                <a:latin typeface="Arial"/>
                <a:cs typeface="Arial"/>
              </a:rPr>
              <a:t>destination </a:t>
            </a:r>
            <a:r>
              <a:rPr sz="2200" spc="-105" dirty="0">
                <a:latin typeface="Arial"/>
                <a:cs typeface="Arial"/>
              </a:rPr>
              <a:t>hosts </a:t>
            </a:r>
            <a:r>
              <a:rPr sz="2200" spc="-110" dirty="0">
                <a:latin typeface="Arial"/>
                <a:cs typeface="Arial"/>
              </a:rPr>
              <a:t>and  </a:t>
            </a:r>
            <a:r>
              <a:rPr sz="2200" spc="-120" dirty="0">
                <a:latin typeface="Arial"/>
                <a:cs typeface="Arial"/>
              </a:rPr>
              <a:t>some </a:t>
            </a:r>
            <a:r>
              <a:rPr sz="2200" spc="-65" dirty="0">
                <a:latin typeface="Arial"/>
                <a:cs typeface="Arial"/>
              </a:rPr>
              <a:t>more </a:t>
            </a:r>
            <a:r>
              <a:rPr sz="2200" spc="-35" dirty="0">
                <a:latin typeface="Arial"/>
                <a:cs typeface="Arial"/>
              </a:rPr>
              <a:t>information </a:t>
            </a:r>
            <a:r>
              <a:rPr sz="2200" spc="-130" dirty="0">
                <a:latin typeface="Arial"/>
                <a:cs typeface="Arial"/>
              </a:rPr>
              <a:t>used </a:t>
            </a:r>
            <a:r>
              <a:rPr sz="2200" dirty="0">
                <a:latin typeface="Arial"/>
                <a:cs typeface="Arial"/>
              </a:rPr>
              <a:t>for </a:t>
            </a:r>
            <a:r>
              <a:rPr sz="2200" spc="-30" dirty="0">
                <a:latin typeface="Arial"/>
                <a:cs typeface="Arial"/>
              </a:rPr>
              <a:t>error </a:t>
            </a:r>
            <a:r>
              <a:rPr sz="2200" spc="-114" dirty="0">
                <a:latin typeface="Arial"/>
                <a:cs typeface="Arial"/>
              </a:rPr>
              <a:t>checking </a:t>
            </a:r>
            <a:r>
              <a:rPr sz="2200" spc="5" dirty="0">
                <a:latin typeface="Arial"/>
                <a:cs typeface="Arial"/>
              </a:rPr>
              <a:t>of </a:t>
            </a:r>
            <a:r>
              <a:rPr sz="2200" spc="-20" dirty="0">
                <a:latin typeface="Arial"/>
                <a:cs typeface="Arial"/>
              </a:rPr>
              <a:t>the </a:t>
            </a:r>
            <a:r>
              <a:rPr sz="2200" spc="-114" dirty="0">
                <a:latin typeface="Arial"/>
                <a:cs typeface="Arial"/>
              </a:rPr>
              <a:t>header,  </a:t>
            </a:r>
            <a:r>
              <a:rPr sz="2200" spc="-55" dirty="0">
                <a:latin typeface="Arial"/>
                <a:cs typeface="Arial"/>
              </a:rPr>
              <a:t>fragmentation </a:t>
            </a:r>
            <a:r>
              <a:rPr sz="2200" spc="-40" dirty="0">
                <a:latin typeface="Arial"/>
                <a:cs typeface="Arial"/>
              </a:rPr>
              <a:t>information, </a:t>
            </a:r>
            <a:r>
              <a:rPr sz="2200" spc="-105" dirty="0">
                <a:latin typeface="Arial"/>
                <a:cs typeface="Arial"/>
              </a:rPr>
              <a:t>and </a:t>
            </a:r>
            <a:r>
              <a:rPr sz="2200" spc="-160" dirty="0">
                <a:latin typeface="Arial"/>
                <a:cs typeface="Arial"/>
              </a:rPr>
              <a:t>so </a:t>
            </a:r>
            <a:r>
              <a:rPr sz="2200" spc="-60" dirty="0">
                <a:latin typeface="Arial"/>
                <a:cs typeface="Arial"/>
              </a:rPr>
              <a:t>on. </a:t>
            </a:r>
            <a:endParaRPr lang="en-US" sz="2200" spc="-60" dirty="0">
              <a:latin typeface="Arial"/>
              <a:cs typeface="Arial"/>
            </a:endParaRPr>
          </a:p>
          <a:p>
            <a:pPr marL="12065" marR="5080" algn="just">
              <a:lnSpc>
                <a:spcPct val="100000"/>
              </a:lnSpc>
              <a:spcBef>
                <a:spcPts val="100"/>
              </a:spcBef>
              <a:buSzPct val="109090"/>
              <a:tabLst>
                <a:tab pos="406400" algn="l"/>
              </a:tabLst>
            </a:pPr>
            <a:r>
              <a:rPr lang="en-IN" sz="2200" spc="-60" dirty="0">
                <a:latin typeface="Arial"/>
                <a:cs typeface="Arial"/>
              </a:rPr>
              <a:t>b. </a:t>
            </a:r>
            <a:r>
              <a:rPr sz="2200" spc="-155" dirty="0">
                <a:latin typeface="Arial"/>
                <a:cs typeface="Arial"/>
              </a:rPr>
              <a:t>The </a:t>
            </a:r>
            <a:r>
              <a:rPr sz="2200" spc="-55" dirty="0">
                <a:latin typeface="Arial"/>
                <a:cs typeface="Arial"/>
              </a:rPr>
              <a:t>result </a:t>
            </a:r>
            <a:r>
              <a:rPr sz="2200" spc="-114" dirty="0">
                <a:latin typeface="Arial"/>
                <a:cs typeface="Arial"/>
              </a:rPr>
              <a:t>is </a:t>
            </a:r>
            <a:r>
              <a:rPr sz="2200" spc="-20" dirty="0">
                <a:latin typeface="Arial"/>
                <a:cs typeface="Arial"/>
              </a:rPr>
              <a:t>the </a:t>
            </a:r>
            <a:r>
              <a:rPr sz="2200" spc="-40" dirty="0">
                <a:latin typeface="Arial"/>
                <a:cs typeface="Arial"/>
              </a:rPr>
              <a:t>network-  </a:t>
            </a:r>
            <a:r>
              <a:rPr sz="2200" spc="-85" dirty="0">
                <a:latin typeface="Arial"/>
                <a:cs typeface="Arial"/>
              </a:rPr>
              <a:t>layer </a:t>
            </a:r>
            <a:r>
              <a:rPr sz="2200" spc="-100" dirty="0">
                <a:latin typeface="Arial"/>
                <a:cs typeface="Arial"/>
              </a:rPr>
              <a:t>packet</a:t>
            </a:r>
            <a:r>
              <a:rPr sz="2200" spc="-100" dirty="0">
                <a:solidFill>
                  <a:srgbClr val="FF0000"/>
                </a:solidFill>
                <a:latin typeface="Arial"/>
                <a:cs typeface="Arial"/>
              </a:rPr>
              <a:t>, </a:t>
            </a:r>
            <a:r>
              <a:rPr sz="2200" spc="-90" dirty="0">
                <a:solidFill>
                  <a:srgbClr val="FF0000"/>
                </a:solidFill>
                <a:latin typeface="Arial"/>
                <a:cs typeface="Arial"/>
              </a:rPr>
              <a:t>called </a:t>
            </a:r>
            <a:r>
              <a:rPr sz="2200" spc="-170" dirty="0">
                <a:solidFill>
                  <a:srgbClr val="FF0000"/>
                </a:solidFill>
                <a:latin typeface="Arial"/>
                <a:cs typeface="Arial"/>
              </a:rPr>
              <a:t>a </a:t>
            </a:r>
            <a:r>
              <a:rPr sz="2200" i="1" spc="-65" dirty="0">
                <a:solidFill>
                  <a:srgbClr val="FF0000"/>
                </a:solidFill>
                <a:latin typeface="Arial"/>
                <a:cs typeface="Arial"/>
              </a:rPr>
              <a:t>datagram. </a:t>
            </a:r>
            <a:r>
              <a:rPr sz="2200" i="1" spc="-180" dirty="0">
                <a:latin typeface="Arial"/>
                <a:cs typeface="Arial"/>
              </a:rPr>
              <a:t>The </a:t>
            </a:r>
            <a:r>
              <a:rPr sz="2200" i="1" spc="-55" dirty="0">
                <a:latin typeface="Arial"/>
                <a:cs typeface="Arial"/>
              </a:rPr>
              <a:t>network </a:t>
            </a:r>
            <a:r>
              <a:rPr sz="2200" i="1" spc="-75" dirty="0">
                <a:latin typeface="Arial"/>
                <a:cs typeface="Arial"/>
              </a:rPr>
              <a:t>layer </a:t>
            </a:r>
            <a:r>
              <a:rPr sz="2200" i="1" spc="-65" dirty="0">
                <a:latin typeface="Arial"/>
                <a:cs typeface="Arial"/>
              </a:rPr>
              <a:t>then </a:t>
            </a:r>
            <a:r>
              <a:rPr sz="2200" i="1" spc="-190" dirty="0">
                <a:latin typeface="Arial"/>
                <a:cs typeface="Arial"/>
              </a:rPr>
              <a:t>passes </a:t>
            </a:r>
            <a:r>
              <a:rPr sz="2200" i="1" spc="-55" dirty="0">
                <a:latin typeface="Arial"/>
                <a:cs typeface="Arial"/>
              </a:rPr>
              <a:t>the  </a:t>
            </a:r>
            <a:r>
              <a:rPr sz="2200" i="1" spc="-105" dirty="0">
                <a:latin typeface="Arial"/>
                <a:cs typeface="Arial"/>
              </a:rPr>
              <a:t>packet </a:t>
            </a:r>
            <a:r>
              <a:rPr sz="2200" i="1" spc="5" dirty="0">
                <a:latin typeface="Arial"/>
                <a:cs typeface="Arial"/>
              </a:rPr>
              <a:t>to </a:t>
            </a:r>
            <a:r>
              <a:rPr sz="2200" i="1" spc="-45" dirty="0">
                <a:latin typeface="Arial"/>
                <a:cs typeface="Arial"/>
              </a:rPr>
              <a:t>the </a:t>
            </a:r>
            <a:r>
              <a:rPr sz="2200" i="1" spc="-50" dirty="0">
                <a:latin typeface="Arial"/>
                <a:cs typeface="Arial"/>
              </a:rPr>
              <a:t>data-link</a:t>
            </a:r>
            <a:r>
              <a:rPr sz="2200" i="1" spc="-409" dirty="0">
                <a:latin typeface="Arial"/>
                <a:cs typeface="Arial"/>
              </a:rPr>
              <a:t> </a:t>
            </a:r>
            <a:r>
              <a:rPr sz="2200" i="1" spc="-100" dirty="0">
                <a:latin typeface="Arial"/>
                <a:cs typeface="Arial"/>
              </a:rPr>
              <a:t>layer.</a:t>
            </a:r>
            <a:endParaRPr lang="en-US" sz="2200" i="1" spc="-100" dirty="0">
              <a:latin typeface="Arial"/>
              <a:cs typeface="Arial"/>
            </a:endParaRPr>
          </a:p>
          <a:p>
            <a:pPr marL="12065" marR="5080" algn="just">
              <a:lnSpc>
                <a:spcPct val="100000"/>
              </a:lnSpc>
              <a:spcBef>
                <a:spcPts val="100"/>
              </a:spcBef>
              <a:buSzPct val="109090"/>
              <a:tabLst>
                <a:tab pos="406400" algn="l"/>
              </a:tabLst>
            </a:pPr>
            <a:endParaRPr lang="en-US" sz="2200" dirty="0">
              <a:latin typeface="Arial"/>
              <a:cs typeface="Arial"/>
            </a:endParaRPr>
          </a:p>
          <a:p>
            <a:pPr marL="12065" marR="5080" algn="just">
              <a:lnSpc>
                <a:spcPct val="100000"/>
              </a:lnSpc>
              <a:spcBef>
                <a:spcPts val="100"/>
              </a:spcBef>
              <a:buSzPct val="109090"/>
              <a:tabLst>
                <a:tab pos="406400" algn="l"/>
              </a:tabLst>
            </a:pPr>
            <a:endParaRPr sz="2200" dirty="0">
              <a:latin typeface="Arial"/>
              <a:cs typeface="Arial"/>
            </a:endParaRPr>
          </a:p>
          <a:p>
            <a:pPr marL="469265" marR="5715" indent="-457200" algn="just">
              <a:lnSpc>
                <a:spcPct val="100000"/>
              </a:lnSpc>
              <a:spcBef>
                <a:spcPts val="545"/>
              </a:spcBef>
              <a:buAutoNum type="arabicPeriod" startAt="4"/>
              <a:tabLst>
                <a:tab pos="384810" algn="l"/>
              </a:tabLst>
            </a:pPr>
            <a:r>
              <a:rPr sz="2200" spc="-160" dirty="0">
                <a:latin typeface="Arial"/>
                <a:cs typeface="Arial"/>
              </a:rPr>
              <a:t>The </a:t>
            </a:r>
            <a:r>
              <a:rPr sz="2200" spc="-65" dirty="0">
                <a:latin typeface="Arial"/>
                <a:cs typeface="Arial"/>
              </a:rPr>
              <a:t>data-link </a:t>
            </a:r>
            <a:r>
              <a:rPr sz="2200" spc="-90" dirty="0">
                <a:latin typeface="Arial"/>
                <a:cs typeface="Arial"/>
              </a:rPr>
              <a:t>layer </a:t>
            </a:r>
            <a:r>
              <a:rPr sz="2200" spc="-125" dirty="0">
                <a:latin typeface="Arial"/>
                <a:cs typeface="Arial"/>
              </a:rPr>
              <a:t>takes </a:t>
            </a:r>
            <a:r>
              <a:rPr sz="2200" spc="-20" dirty="0">
                <a:latin typeface="Arial"/>
                <a:cs typeface="Arial"/>
              </a:rPr>
              <a:t>the </a:t>
            </a:r>
            <a:r>
              <a:rPr sz="2200" spc="-60" dirty="0">
                <a:latin typeface="Arial"/>
                <a:cs typeface="Arial"/>
              </a:rPr>
              <a:t>network-layer </a:t>
            </a:r>
            <a:r>
              <a:rPr sz="2200" spc="-110" dirty="0">
                <a:latin typeface="Arial"/>
                <a:cs typeface="Arial"/>
              </a:rPr>
              <a:t>packet </a:t>
            </a:r>
            <a:r>
              <a:rPr sz="2200" spc="-204" dirty="0">
                <a:latin typeface="Arial"/>
                <a:cs typeface="Arial"/>
              </a:rPr>
              <a:t>as </a:t>
            </a:r>
            <a:r>
              <a:rPr sz="2200" spc="-90" dirty="0">
                <a:latin typeface="Arial"/>
                <a:cs typeface="Arial"/>
              </a:rPr>
              <a:t>data </a:t>
            </a:r>
            <a:r>
              <a:rPr sz="2200" spc="-30" dirty="0">
                <a:latin typeface="Arial"/>
                <a:cs typeface="Arial"/>
              </a:rPr>
              <a:t>or  </a:t>
            </a:r>
            <a:r>
              <a:rPr sz="2200" spc="-95" dirty="0">
                <a:latin typeface="Arial"/>
                <a:cs typeface="Arial"/>
              </a:rPr>
              <a:t>payload </a:t>
            </a:r>
            <a:r>
              <a:rPr sz="2200" spc="-105" dirty="0">
                <a:latin typeface="Arial"/>
                <a:cs typeface="Arial"/>
              </a:rPr>
              <a:t>and </a:t>
            </a:r>
            <a:r>
              <a:rPr sz="2200" spc="-145" dirty="0">
                <a:latin typeface="Arial"/>
                <a:cs typeface="Arial"/>
              </a:rPr>
              <a:t>adds </a:t>
            </a:r>
            <a:r>
              <a:rPr sz="2200" spc="-30" dirty="0">
                <a:latin typeface="Arial"/>
                <a:cs typeface="Arial"/>
              </a:rPr>
              <a:t>its </a:t>
            </a:r>
            <a:r>
              <a:rPr sz="2200" spc="-50" dirty="0">
                <a:latin typeface="Arial"/>
                <a:cs typeface="Arial"/>
              </a:rPr>
              <a:t>own </a:t>
            </a:r>
            <a:r>
              <a:rPr sz="2200" spc="-114" dirty="0">
                <a:latin typeface="Arial"/>
                <a:cs typeface="Arial"/>
              </a:rPr>
              <a:t>header, </a:t>
            </a:r>
            <a:r>
              <a:rPr sz="2200" spc="-60" dirty="0">
                <a:latin typeface="Arial"/>
                <a:cs typeface="Arial"/>
              </a:rPr>
              <a:t>which </a:t>
            </a:r>
            <a:r>
              <a:rPr sz="2200" spc="-90" dirty="0">
                <a:latin typeface="Arial"/>
                <a:cs typeface="Arial"/>
              </a:rPr>
              <a:t>contains </a:t>
            </a:r>
            <a:r>
              <a:rPr sz="2200" spc="-20" dirty="0">
                <a:latin typeface="Arial"/>
                <a:cs typeface="Arial"/>
              </a:rPr>
              <a:t>the </a:t>
            </a:r>
            <a:r>
              <a:rPr sz="2200" spc="-70" dirty="0">
                <a:latin typeface="Arial"/>
                <a:cs typeface="Arial"/>
              </a:rPr>
              <a:t>link-layer  </a:t>
            </a:r>
            <a:r>
              <a:rPr sz="2200" spc="-140" dirty="0">
                <a:latin typeface="Arial"/>
                <a:cs typeface="Arial"/>
              </a:rPr>
              <a:t>addresses </a:t>
            </a:r>
            <a:r>
              <a:rPr sz="2200" spc="5" dirty="0">
                <a:latin typeface="Arial"/>
                <a:cs typeface="Arial"/>
              </a:rPr>
              <a:t>of </a:t>
            </a:r>
            <a:r>
              <a:rPr sz="2200" spc="-20" dirty="0">
                <a:latin typeface="Arial"/>
                <a:cs typeface="Arial"/>
              </a:rPr>
              <a:t>the </a:t>
            </a:r>
            <a:r>
              <a:rPr sz="2200" spc="-75" dirty="0">
                <a:latin typeface="Arial"/>
                <a:cs typeface="Arial"/>
              </a:rPr>
              <a:t>host </a:t>
            </a:r>
            <a:r>
              <a:rPr sz="2200" spc="-10" dirty="0">
                <a:latin typeface="Arial"/>
                <a:cs typeface="Arial"/>
              </a:rPr>
              <a:t>or </a:t>
            </a:r>
            <a:r>
              <a:rPr sz="2200" spc="-30" dirty="0">
                <a:latin typeface="Arial"/>
                <a:cs typeface="Arial"/>
              </a:rPr>
              <a:t>the </a:t>
            </a:r>
            <a:r>
              <a:rPr sz="2200" spc="-60" dirty="0">
                <a:latin typeface="Arial"/>
                <a:cs typeface="Arial"/>
              </a:rPr>
              <a:t>next </a:t>
            </a:r>
            <a:r>
              <a:rPr sz="2200" spc="-75" dirty="0">
                <a:latin typeface="Arial"/>
                <a:cs typeface="Arial"/>
              </a:rPr>
              <a:t>hop </a:t>
            </a:r>
            <a:r>
              <a:rPr sz="2200" spc="-35" dirty="0">
                <a:latin typeface="Arial"/>
                <a:cs typeface="Arial"/>
              </a:rPr>
              <a:t>(the router).</a:t>
            </a:r>
            <a:endParaRPr lang="en-US" sz="2200" spc="-35" dirty="0">
              <a:latin typeface="Arial"/>
              <a:cs typeface="Arial"/>
            </a:endParaRPr>
          </a:p>
          <a:p>
            <a:pPr marL="12065" marR="5715" algn="just">
              <a:lnSpc>
                <a:spcPct val="100000"/>
              </a:lnSpc>
              <a:spcBef>
                <a:spcPts val="545"/>
              </a:spcBef>
              <a:tabLst>
                <a:tab pos="384810" algn="l"/>
              </a:tabLst>
            </a:pPr>
            <a:endParaRPr lang="en-US" sz="2200" spc="-35" dirty="0">
              <a:latin typeface="Arial"/>
              <a:cs typeface="Arial"/>
            </a:endParaRPr>
          </a:p>
          <a:p>
            <a:pPr marL="12065" marR="5715" algn="just">
              <a:lnSpc>
                <a:spcPct val="100000"/>
              </a:lnSpc>
              <a:spcBef>
                <a:spcPts val="545"/>
              </a:spcBef>
              <a:tabLst>
                <a:tab pos="384810" algn="l"/>
              </a:tabLst>
            </a:pPr>
            <a:r>
              <a:rPr lang="en-IN" sz="2200" spc="-35" dirty="0">
                <a:latin typeface="Arial"/>
                <a:cs typeface="Arial"/>
              </a:rPr>
              <a:t>a. </a:t>
            </a:r>
            <a:r>
              <a:rPr sz="2200" spc="-35" dirty="0">
                <a:latin typeface="Arial"/>
                <a:cs typeface="Arial"/>
              </a:rPr>
              <a:t> </a:t>
            </a:r>
            <a:r>
              <a:rPr sz="2200" spc="-165" dirty="0">
                <a:latin typeface="Arial"/>
                <a:cs typeface="Arial"/>
              </a:rPr>
              <a:t>The </a:t>
            </a:r>
            <a:r>
              <a:rPr sz="2200" spc="-50" dirty="0">
                <a:latin typeface="Arial"/>
                <a:cs typeface="Arial"/>
              </a:rPr>
              <a:t>result </a:t>
            </a:r>
            <a:r>
              <a:rPr sz="2200" spc="-114" dirty="0">
                <a:latin typeface="Arial"/>
                <a:cs typeface="Arial"/>
              </a:rPr>
              <a:t>is </a:t>
            </a:r>
            <a:r>
              <a:rPr sz="2200" spc="-30" dirty="0">
                <a:latin typeface="Arial"/>
                <a:cs typeface="Arial"/>
              </a:rPr>
              <a:t>the  </a:t>
            </a:r>
            <a:r>
              <a:rPr sz="2200" spc="-65" dirty="0">
                <a:latin typeface="Arial"/>
                <a:cs typeface="Arial"/>
              </a:rPr>
              <a:t>link-layer </a:t>
            </a:r>
            <a:r>
              <a:rPr sz="2200" spc="-100" dirty="0">
                <a:latin typeface="Arial"/>
                <a:cs typeface="Arial"/>
              </a:rPr>
              <a:t>packet, </a:t>
            </a:r>
            <a:r>
              <a:rPr sz="2200" spc="-60" dirty="0">
                <a:latin typeface="Arial"/>
                <a:cs typeface="Arial"/>
              </a:rPr>
              <a:t>which </a:t>
            </a:r>
            <a:r>
              <a:rPr sz="2200" spc="-114" dirty="0">
                <a:latin typeface="Arial"/>
                <a:cs typeface="Arial"/>
              </a:rPr>
              <a:t>is </a:t>
            </a:r>
            <a:r>
              <a:rPr sz="2200" spc="-90" dirty="0">
                <a:latin typeface="Arial"/>
                <a:cs typeface="Arial"/>
              </a:rPr>
              <a:t>called </a:t>
            </a:r>
            <a:r>
              <a:rPr sz="2200" spc="-165" dirty="0">
                <a:solidFill>
                  <a:srgbClr val="FF0000"/>
                </a:solidFill>
                <a:latin typeface="Arial"/>
                <a:cs typeface="Arial"/>
              </a:rPr>
              <a:t>a </a:t>
            </a:r>
            <a:r>
              <a:rPr sz="2200" i="1" spc="-60" dirty="0">
                <a:solidFill>
                  <a:srgbClr val="FF0000"/>
                </a:solidFill>
                <a:latin typeface="Arial"/>
                <a:cs typeface="Arial"/>
              </a:rPr>
              <a:t>frame. </a:t>
            </a:r>
            <a:r>
              <a:rPr sz="2200" i="1" spc="-180" dirty="0">
                <a:solidFill>
                  <a:srgbClr val="FF0000"/>
                </a:solidFill>
                <a:latin typeface="Arial"/>
                <a:cs typeface="Arial"/>
              </a:rPr>
              <a:t>The </a:t>
            </a:r>
            <a:r>
              <a:rPr sz="2200" i="1" spc="-65" dirty="0">
                <a:latin typeface="Arial"/>
                <a:cs typeface="Arial"/>
              </a:rPr>
              <a:t>frame </a:t>
            </a:r>
            <a:r>
              <a:rPr sz="2200" i="1" spc="-130" dirty="0">
                <a:latin typeface="Arial"/>
                <a:cs typeface="Arial"/>
              </a:rPr>
              <a:t>is </a:t>
            </a:r>
            <a:r>
              <a:rPr sz="2200" spc="-150" dirty="0">
                <a:latin typeface="Arial"/>
                <a:cs typeface="Arial"/>
              </a:rPr>
              <a:t>passed </a:t>
            </a:r>
            <a:r>
              <a:rPr sz="2200" spc="10" dirty="0">
                <a:latin typeface="Arial"/>
                <a:cs typeface="Arial"/>
              </a:rPr>
              <a:t>to </a:t>
            </a:r>
            <a:r>
              <a:rPr sz="2200" spc="-30" dirty="0">
                <a:latin typeface="Arial"/>
                <a:cs typeface="Arial"/>
              </a:rPr>
              <a:t>the  </a:t>
            </a:r>
            <a:r>
              <a:rPr sz="2200" spc="-110" dirty="0">
                <a:latin typeface="Arial"/>
                <a:cs typeface="Arial"/>
              </a:rPr>
              <a:t>physical </a:t>
            </a:r>
            <a:r>
              <a:rPr sz="2200" spc="-85" dirty="0">
                <a:latin typeface="Arial"/>
                <a:cs typeface="Arial"/>
              </a:rPr>
              <a:t>layer </a:t>
            </a:r>
            <a:r>
              <a:rPr sz="2200" dirty="0">
                <a:latin typeface="Arial"/>
                <a:cs typeface="Arial"/>
              </a:rPr>
              <a:t>for</a:t>
            </a:r>
            <a:r>
              <a:rPr sz="2200" spc="-235" dirty="0">
                <a:latin typeface="Arial"/>
                <a:cs typeface="Arial"/>
              </a:rPr>
              <a:t> </a:t>
            </a:r>
            <a:r>
              <a:rPr sz="2200" spc="-80" dirty="0">
                <a:latin typeface="Arial"/>
                <a:cs typeface="Arial"/>
              </a:rPr>
              <a:t>transmission.</a:t>
            </a:r>
            <a:endParaRPr sz="2200" dirty="0">
              <a:latin typeface="Arial"/>
              <a:cs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6244" y="100025"/>
            <a:ext cx="5945505" cy="391795"/>
          </a:xfrm>
          <a:prstGeom prst="rect">
            <a:avLst/>
          </a:prstGeom>
        </p:spPr>
        <p:txBody>
          <a:bodyPr vert="horz" wrap="square" lIns="0" tIns="12700" rIns="0" bIns="0" rtlCol="0">
            <a:spAutoFit/>
          </a:bodyPr>
          <a:lstStyle/>
          <a:p>
            <a:pPr marL="12700">
              <a:lnSpc>
                <a:spcPct val="100000"/>
              </a:lnSpc>
              <a:spcBef>
                <a:spcPts val="100"/>
              </a:spcBef>
            </a:pPr>
            <a:r>
              <a:rPr sz="2400" b="1" spc="-175" dirty="0">
                <a:solidFill>
                  <a:srgbClr val="00AF50"/>
                </a:solidFill>
                <a:latin typeface="Arial"/>
                <a:cs typeface="Arial"/>
              </a:rPr>
              <a:t>Decapsulation </a:t>
            </a:r>
            <a:r>
              <a:rPr sz="2400" b="1" spc="-80" dirty="0">
                <a:solidFill>
                  <a:srgbClr val="00AF50"/>
                </a:solidFill>
                <a:latin typeface="Arial"/>
                <a:cs typeface="Arial"/>
              </a:rPr>
              <a:t>at </a:t>
            </a:r>
            <a:r>
              <a:rPr sz="2400" b="1" spc="-90" dirty="0">
                <a:solidFill>
                  <a:srgbClr val="00AF50"/>
                </a:solidFill>
                <a:latin typeface="Arial"/>
                <a:cs typeface="Arial"/>
              </a:rPr>
              <a:t>the</a:t>
            </a:r>
            <a:r>
              <a:rPr sz="2400" b="1" spc="-65" dirty="0">
                <a:solidFill>
                  <a:srgbClr val="00AF50"/>
                </a:solidFill>
                <a:latin typeface="Arial"/>
                <a:cs typeface="Arial"/>
              </a:rPr>
              <a:t> </a:t>
            </a:r>
            <a:r>
              <a:rPr sz="2400" b="1" spc="-165" dirty="0">
                <a:solidFill>
                  <a:srgbClr val="00AF50"/>
                </a:solidFill>
                <a:latin typeface="Arial"/>
                <a:cs typeface="Arial"/>
              </a:rPr>
              <a:t>Router</a:t>
            </a:r>
            <a:endParaRPr sz="2400" dirty="0">
              <a:latin typeface="Arial"/>
              <a:cs typeface="Arial"/>
            </a:endParaRPr>
          </a:p>
        </p:txBody>
      </p:sp>
      <p:sp>
        <p:nvSpPr>
          <p:cNvPr id="3" name="object 3"/>
          <p:cNvSpPr txBox="1"/>
          <p:nvPr/>
        </p:nvSpPr>
        <p:spPr>
          <a:xfrm>
            <a:off x="536244" y="801446"/>
            <a:ext cx="8078470" cy="5348900"/>
          </a:xfrm>
          <a:prstGeom prst="rect">
            <a:avLst/>
          </a:prstGeom>
        </p:spPr>
        <p:txBody>
          <a:bodyPr vert="horz" wrap="square" lIns="0" tIns="13970" rIns="0" bIns="0" rtlCol="0">
            <a:spAutoFit/>
          </a:bodyPr>
          <a:lstStyle/>
          <a:p>
            <a:pPr marL="356870" indent="-344805" algn="just">
              <a:lnSpc>
                <a:spcPct val="100000"/>
              </a:lnSpc>
              <a:spcBef>
                <a:spcPts val="110"/>
              </a:spcBef>
              <a:buFont typeface="Wingdings"/>
              <a:buChar char=""/>
              <a:tabLst>
                <a:tab pos="357505" algn="l"/>
              </a:tabLst>
            </a:pPr>
            <a:r>
              <a:rPr sz="2200" spc="-60" dirty="0">
                <a:latin typeface="Arial"/>
                <a:cs typeface="Arial"/>
              </a:rPr>
              <a:t>At </a:t>
            </a:r>
            <a:r>
              <a:rPr sz="2200" spc="-20" dirty="0">
                <a:latin typeface="Arial"/>
                <a:cs typeface="Arial"/>
              </a:rPr>
              <a:t>the </a:t>
            </a:r>
            <a:r>
              <a:rPr sz="2200" spc="-55" dirty="0">
                <a:latin typeface="Arial"/>
                <a:cs typeface="Arial"/>
              </a:rPr>
              <a:t>router, </a:t>
            </a:r>
            <a:r>
              <a:rPr sz="2200" spc="-80" dirty="0">
                <a:latin typeface="Arial"/>
                <a:cs typeface="Arial"/>
              </a:rPr>
              <a:t>we </a:t>
            </a:r>
            <a:r>
              <a:rPr sz="2200" spc="-140" dirty="0">
                <a:latin typeface="Arial"/>
                <a:cs typeface="Arial"/>
              </a:rPr>
              <a:t>have </a:t>
            </a:r>
            <a:r>
              <a:rPr sz="2200" spc="-15" dirty="0">
                <a:latin typeface="Arial"/>
                <a:cs typeface="Arial"/>
              </a:rPr>
              <a:t>both </a:t>
            </a:r>
            <a:r>
              <a:rPr sz="2200" spc="-90" dirty="0">
                <a:latin typeface="Arial"/>
                <a:cs typeface="Arial"/>
              </a:rPr>
              <a:t>decapsulation </a:t>
            </a:r>
            <a:r>
              <a:rPr sz="2200" spc="-110" dirty="0">
                <a:latin typeface="Arial"/>
                <a:cs typeface="Arial"/>
              </a:rPr>
              <a:t>and</a:t>
            </a:r>
            <a:r>
              <a:rPr sz="2200" spc="15" dirty="0">
                <a:latin typeface="Arial"/>
                <a:cs typeface="Arial"/>
              </a:rPr>
              <a:t> </a:t>
            </a:r>
            <a:r>
              <a:rPr sz="2200" spc="-90" dirty="0">
                <a:latin typeface="Arial"/>
                <a:cs typeface="Arial"/>
              </a:rPr>
              <a:t>encapsulation</a:t>
            </a:r>
            <a:endParaRPr sz="2200" dirty="0">
              <a:latin typeface="Arial"/>
              <a:cs typeface="Arial"/>
            </a:endParaRPr>
          </a:p>
          <a:p>
            <a:pPr marL="356870" algn="just">
              <a:lnSpc>
                <a:spcPct val="100000"/>
              </a:lnSpc>
            </a:pPr>
            <a:r>
              <a:rPr sz="2200" spc="-145" dirty="0">
                <a:latin typeface="Arial"/>
                <a:cs typeface="Arial"/>
              </a:rPr>
              <a:t>because</a:t>
            </a:r>
            <a:r>
              <a:rPr sz="2200" spc="-150" dirty="0">
                <a:latin typeface="Arial"/>
                <a:cs typeface="Arial"/>
              </a:rPr>
              <a:t> </a:t>
            </a:r>
            <a:r>
              <a:rPr sz="2200" spc="-20" dirty="0">
                <a:latin typeface="Arial"/>
                <a:cs typeface="Arial"/>
              </a:rPr>
              <a:t>the</a:t>
            </a:r>
            <a:r>
              <a:rPr sz="2200" spc="-130" dirty="0">
                <a:latin typeface="Arial"/>
                <a:cs typeface="Arial"/>
              </a:rPr>
              <a:t> </a:t>
            </a:r>
            <a:r>
              <a:rPr sz="2200" spc="-20" dirty="0">
                <a:latin typeface="Arial"/>
                <a:cs typeface="Arial"/>
              </a:rPr>
              <a:t>router</a:t>
            </a:r>
            <a:r>
              <a:rPr sz="2200" spc="-150" dirty="0">
                <a:latin typeface="Arial"/>
                <a:cs typeface="Arial"/>
              </a:rPr>
              <a:t> </a:t>
            </a:r>
            <a:r>
              <a:rPr sz="2200" spc="-114" dirty="0">
                <a:latin typeface="Arial"/>
                <a:cs typeface="Arial"/>
              </a:rPr>
              <a:t>is</a:t>
            </a:r>
            <a:r>
              <a:rPr sz="2200" spc="-105" dirty="0">
                <a:latin typeface="Arial"/>
                <a:cs typeface="Arial"/>
              </a:rPr>
              <a:t> </a:t>
            </a:r>
            <a:r>
              <a:rPr sz="2200" spc="-85" dirty="0">
                <a:latin typeface="Arial"/>
                <a:cs typeface="Arial"/>
              </a:rPr>
              <a:t>connected</a:t>
            </a:r>
            <a:r>
              <a:rPr sz="2200" spc="-185" dirty="0">
                <a:latin typeface="Arial"/>
                <a:cs typeface="Arial"/>
              </a:rPr>
              <a:t> </a:t>
            </a:r>
            <a:r>
              <a:rPr sz="2200" spc="20" dirty="0">
                <a:latin typeface="Arial"/>
                <a:cs typeface="Arial"/>
              </a:rPr>
              <a:t>to</a:t>
            </a:r>
            <a:r>
              <a:rPr sz="2200" spc="-120" dirty="0">
                <a:latin typeface="Arial"/>
                <a:cs typeface="Arial"/>
              </a:rPr>
              <a:t> </a:t>
            </a:r>
            <a:r>
              <a:rPr sz="2200" spc="10" dirty="0">
                <a:latin typeface="Arial"/>
                <a:cs typeface="Arial"/>
              </a:rPr>
              <a:t>two</a:t>
            </a:r>
            <a:r>
              <a:rPr sz="2200" spc="-120" dirty="0">
                <a:latin typeface="Arial"/>
                <a:cs typeface="Arial"/>
              </a:rPr>
              <a:t> </a:t>
            </a:r>
            <a:r>
              <a:rPr sz="2200" spc="-10" dirty="0">
                <a:latin typeface="Arial"/>
                <a:cs typeface="Arial"/>
              </a:rPr>
              <a:t>or</a:t>
            </a:r>
            <a:r>
              <a:rPr sz="2200" spc="-130" dirty="0">
                <a:latin typeface="Arial"/>
                <a:cs typeface="Arial"/>
              </a:rPr>
              <a:t> </a:t>
            </a:r>
            <a:r>
              <a:rPr sz="2200" spc="-60" dirty="0">
                <a:latin typeface="Arial"/>
                <a:cs typeface="Arial"/>
              </a:rPr>
              <a:t>more</a:t>
            </a:r>
            <a:r>
              <a:rPr sz="2200" spc="-145" dirty="0">
                <a:latin typeface="Arial"/>
                <a:cs typeface="Arial"/>
              </a:rPr>
              <a:t> </a:t>
            </a:r>
            <a:r>
              <a:rPr sz="2200" spc="-80" dirty="0">
                <a:latin typeface="Arial"/>
                <a:cs typeface="Arial"/>
              </a:rPr>
              <a:t>links.</a:t>
            </a:r>
            <a:endParaRPr sz="2200" dirty="0">
              <a:latin typeface="Arial"/>
              <a:cs typeface="Arial"/>
            </a:endParaRPr>
          </a:p>
          <a:p>
            <a:pPr marL="327025" marR="5715" indent="-327025" algn="just">
              <a:lnSpc>
                <a:spcPct val="100000"/>
              </a:lnSpc>
              <a:spcBef>
                <a:spcPts val="530"/>
              </a:spcBef>
              <a:buAutoNum type="arabicPeriod"/>
              <a:tabLst>
                <a:tab pos="327025" algn="l"/>
              </a:tabLst>
            </a:pPr>
            <a:r>
              <a:rPr sz="2200" spc="-25" dirty="0">
                <a:latin typeface="Arial"/>
                <a:cs typeface="Arial"/>
              </a:rPr>
              <a:t>After </a:t>
            </a:r>
            <a:r>
              <a:rPr sz="2200" spc="-30" dirty="0">
                <a:latin typeface="Arial"/>
                <a:cs typeface="Arial"/>
              </a:rPr>
              <a:t>the </a:t>
            </a:r>
            <a:r>
              <a:rPr sz="2200" spc="-90" dirty="0">
                <a:latin typeface="Arial"/>
                <a:cs typeface="Arial"/>
              </a:rPr>
              <a:t>set </a:t>
            </a:r>
            <a:r>
              <a:rPr sz="2200" spc="5" dirty="0">
                <a:latin typeface="Arial"/>
                <a:cs typeface="Arial"/>
              </a:rPr>
              <a:t>of </a:t>
            </a:r>
            <a:r>
              <a:rPr sz="2200" spc="-50" dirty="0">
                <a:latin typeface="Arial"/>
                <a:cs typeface="Arial"/>
              </a:rPr>
              <a:t>bits </a:t>
            </a:r>
            <a:r>
              <a:rPr sz="2200" spc="-114" dirty="0">
                <a:latin typeface="Arial"/>
                <a:cs typeface="Arial"/>
              </a:rPr>
              <a:t>are </a:t>
            </a:r>
            <a:r>
              <a:rPr sz="2200" spc="-70" dirty="0">
                <a:latin typeface="Arial"/>
                <a:cs typeface="Arial"/>
              </a:rPr>
              <a:t>delivered </a:t>
            </a:r>
            <a:r>
              <a:rPr sz="2200" spc="20" dirty="0">
                <a:latin typeface="Arial"/>
                <a:cs typeface="Arial"/>
              </a:rPr>
              <a:t>to </a:t>
            </a:r>
            <a:r>
              <a:rPr sz="2200" spc="-30" dirty="0">
                <a:latin typeface="Arial"/>
                <a:cs typeface="Arial"/>
              </a:rPr>
              <a:t>the </a:t>
            </a:r>
            <a:r>
              <a:rPr sz="2200" spc="-65" dirty="0">
                <a:latin typeface="Arial"/>
                <a:cs typeface="Arial"/>
              </a:rPr>
              <a:t>data-link </a:t>
            </a:r>
            <a:r>
              <a:rPr sz="2200" spc="-114" dirty="0">
                <a:latin typeface="Arial"/>
                <a:cs typeface="Arial"/>
              </a:rPr>
              <a:t>layer, </a:t>
            </a:r>
            <a:r>
              <a:rPr sz="2200" spc="-40" dirty="0">
                <a:latin typeface="Arial"/>
                <a:cs typeface="Arial"/>
              </a:rPr>
              <a:t>this </a:t>
            </a:r>
            <a:r>
              <a:rPr sz="2200" spc="-90" dirty="0">
                <a:latin typeface="Arial"/>
                <a:cs typeface="Arial"/>
              </a:rPr>
              <a:t>layer  </a:t>
            </a:r>
            <a:r>
              <a:rPr sz="2200" spc="-120" dirty="0">
                <a:latin typeface="Arial"/>
                <a:cs typeface="Arial"/>
              </a:rPr>
              <a:t>decapsulates </a:t>
            </a:r>
            <a:r>
              <a:rPr sz="2200" spc="-30" dirty="0">
                <a:latin typeface="Arial"/>
                <a:cs typeface="Arial"/>
              </a:rPr>
              <a:t>the </a:t>
            </a:r>
            <a:r>
              <a:rPr sz="2200" spc="-100" dirty="0">
                <a:latin typeface="Arial"/>
                <a:cs typeface="Arial"/>
              </a:rPr>
              <a:t>datagram </a:t>
            </a:r>
            <a:r>
              <a:rPr sz="2200" spc="-20" dirty="0">
                <a:latin typeface="Arial"/>
                <a:cs typeface="Arial"/>
              </a:rPr>
              <a:t>from </a:t>
            </a:r>
            <a:r>
              <a:rPr sz="2200" spc="-30" dirty="0">
                <a:latin typeface="Arial"/>
                <a:cs typeface="Arial"/>
              </a:rPr>
              <a:t>the </a:t>
            </a:r>
            <a:r>
              <a:rPr sz="2200" spc="-65" dirty="0">
                <a:latin typeface="Arial"/>
                <a:cs typeface="Arial"/>
              </a:rPr>
              <a:t>frame </a:t>
            </a:r>
            <a:r>
              <a:rPr sz="2200" spc="-105" dirty="0">
                <a:latin typeface="Arial"/>
                <a:cs typeface="Arial"/>
              </a:rPr>
              <a:t>and </a:t>
            </a:r>
            <a:r>
              <a:rPr sz="2200" spc="-190" dirty="0">
                <a:latin typeface="Arial"/>
                <a:cs typeface="Arial"/>
              </a:rPr>
              <a:t>passes </a:t>
            </a:r>
            <a:r>
              <a:rPr sz="2200" spc="70" dirty="0">
                <a:latin typeface="Arial"/>
                <a:cs typeface="Arial"/>
              </a:rPr>
              <a:t>it </a:t>
            </a:r>
            <a:r>
              <a:rPr sz="2200" spc="20" dirty="0">
                <a:latin typeface="Arial"/>
                <a:cs typeface="Arial"/>
              </a:rPr>
              <a:t>to </a:t>
            </a:r>
            <a:r>
              <a:rPr sz="2200" spc="-20" dirty="0">
                <a:latin typeface="Arial"/>
                <a:cs typeface="Arial"/>
              </a:rPr>
              <a:t>the  </a:t>
            </a:r>
            <a:r>
              <a:rPr sz="2200" spc="-35" dirty="0">
                <a:latin typeface="Arial"/>
                <a:cs typeface="Arial"/>
              </a:rPr>
              <a:t>network</a:t>
            </a:r>
            <a:r>
              <a:rPr sz="2200" spc="-180" dirty="0">
                <a:latin typeface="Arial"/>
                <a:cs typeface="Arial"/>
              </a:rPr>
              <a:t> </a:t>
            </a:r>
            <a:r>
              <a:rPr sz="2200" spc="-114" dirty="0">
                <a:latin typeface="Arial"/>
                <a:cs typeface="Arial"/>
              </a:rPr>
              <a:t>layer.</a:t>
            </a:r>
            <a:endParaRPr sz="2200" dirty="0">
              <a:latin typeface="Arial"/>
              <a:cs typeface="Arial"/>
            </a:endParaRPr>
          </a:p>
          <a:p>
            <a:pPr marL="417830" marR="5715" indent="-405765" algn="just">
              <a:lnSpc>
                <a:spcPct val="100000"/>
              </a:lnSpc>
              <a:spcBef>
                <a:spcPts val="530"/>
              </a:spcBef>
              <a:buAutoNum type="arabicPeriod"/>
              <a:tabLst>
                <a:tab pos="412115" algn="l"/>
              </a:tabLst>
            </a:pPr>
            <a:r>
              <a:rPr sz="2200" spc="-160" dirty="0">
                <a:latin typeface="Arial"/>
                <a:cs typeface="Arial"/>
              </a:rPr>
              <a:t>The </a:t>
            </a:r>
            <a:r>
              <a:rPr sz="2200" spc="-40" dirty="0">
                <a:latin typeface="Arial"/>
                <a:cs typeface="Arial"/>
              </a:rPr>
              <a:t>network </a:t>
            </a:r>
            <a:r>
              <a:rPr sz="2200" spc="-90" dirty="0">
                <a:latin typeface="Arial"/>
                <a:cs typeface="Arial"/>
              </a:rPr>
              <a:t>layer </a:t>
            </a:r>
            <a:r>
              <a:rPr sz="2200" spc="-60" dirty="0">
                <a:latin typeface="Arial"/>
                <a:cs typeface="Arial"/>
              </a:rPr>
              <a:t>only </a:t>
            </a:r>
            <a:r>
              <a:rPr sz="2200" spc="-100" dirty="0">
                <a:latin typeface="Arial"/>
                <a:cs typeface="Arial"/>
              </a:rPr>
              <a:t>inspects </a:t>
            </a:r>
            <a:r>
              <a:rPr sz="2200" spc="-20" dirty="0">
                <a:latin typeface="Arial"/>
                <a:cs typeface="Arial"/>
              </a:rPr>
              <a:t>the </a:t>
            </a:r>
            <a:r>
              <a:rPr sz="2200" spc="-114" dirty="0">
                <a:latin typeface="Arial"/>
                <a:cs typeface="Arial"/>
              </a:rPr>
              <a:t>source </a:t>
            </a:r>
            <a:r>
              <a:rPr sz="2200" spc="-105" dirty="0">
                <a:latin typeface="Arial"/>
                <a:cs typeface="Arial"/>
              </a:rPr>
              <a:t>and </a:t>
            </a:r>
            <a:r>
              <a:rPr sz="2200" spc="-55" dirty="0">
                <a:latin typeface="Arial"/>
                <a:cs typeface="Arial"/>
              </a:rPr>
              <a:t>destination  </a:t>
            </a:r>
            <a:r>
              <a:rPr sz="2200" spc="-140" dirty="0">
                <a:latin typeface="Arial"/>
                <a:cs typeface="Arial"/>
              </a:rPr>
              <a:t>addresses </a:t>
            </a:r>
            <a:r>
              <a:rPr sz="2200" spc="-25" dirty="0">
                <a:latin typeface="Arial"/>
                <a:cs typeface="Arial"/>
              </a:rPr>
              <a:t>in </a:t>
            </a:r>
            <a:r>
              <a:rPr sz="2200" spc="-30" dirty="0">
                <a:latin typeface="Arial"/>
                <a:cs typeface="Arial"/>
              </a:rPr>
              <a:t>the </a:t>
            </a:r>
            <a:r>
              <a:rPr sz="2200" spc="-100" dirty="0">
                <a:latin typeface="Arial"/>
                <a:cs typeface="Arial"/>
              </a:rPr>
              <a:t>datagram </a:t>
            </a:r>
            <a:r>
              <a:rPr sz="2200" spc="-90" dirty="0">
                <a:latin typeface="Arial"/>
                <a:cs typeface="Arial"/>
              </a:rPr>
              <a:t>header </a:t>
            </a:r>
            <a:r>
              <a:rPr sz="2200" spc="-105" dirty="0">
                <a:latin typeface="Arial"/>
                <a:cs typeface="Arial"/>
              </a:rPr>
              <a:t>and </a:t>
            </a:r>
            <a:r>
              <a:rPr sz="2200" spc="-95" dirty="0">
                <a:latin typeface="Arial"/>
                <a:cs typeface="Arial"/>
              </a:rPr>
              <a:t>consults </a:t>
            </a:r>
            <a:r>
              <a:rPr sz="2200" spc="-40" dirty="0">
                <a:latin typeface="Arial"/>
                <a:cs typeface="Arial"/>
              </a:rPr>
              <a:t>its </a:t>
            </a:r>
            <a:r>
              <a:rPr sz="2200" spc="-55" dirty="0">
                <a:latin typeface="Arial"/>
                <a:cs typeface="Arial"/>
              </a:rPr>
              <a:t>forwarding table  </a:t>
            </a:r>
            <a:r>
              <a:rPr sz="2200" spc="20" dirty="0">
                <a:latin typeface="Arial"/>
                <a:cs typeface="Arial"/>
              </a:rPr>
              <a:t>to </a:t>
            </a:r>
            <a:r>
              <a:rPr sz="2200" spc="-20" dirty="0">
                <a:latin typeface="Arial"/>
                <a:cs typeface="Arial"/>
              </a:rPr>
              <a:t>find the </a:t>
            </a:r>
            <a:r>
              <a:rPr sz="2200" spc="-65" dirty="0">
                <a:latin typeface="Arial"/>
                <a:cs typeface="Arial"/>
              </a:rPr>
              <a:t>next hop </a:t>
            </a:r>
            <a:r>
              <a:rPr sz="2200" spc="20" dirty="0">
                <a:latin typeface="Arial"/>
                <a:cs typeface="Arial"/>
              </a:rPr>
              <a:t>to </a:t>
            </a:r>
            <a:r>
              <a:rPr sz="2200" spc="-70" dirty="0">
                <a:latin typeface="Arial"/>
                <a:cs typeface="Arial"/>
              </a:rPr>
              <a:t>which </a:t>
            </a:r>
            <a:r>
              <a:rPr sz="2200" spc="-20" dirty="0">
                <a:latin typeface="Arial"/>
                <a:cs typeface="Arial"/>
              </a:rPr>
              <a:t>the </a:t>
            </a:r>
            <a:r>
              <a:rPr sz="2200" spc="-105" dirty="0">
                <a:latin typeface="Arial"/>
                <a:cs typeface="Arial"/>
              </a:rPr>
              <a:t>datagram </a:t>
            </a:r>
            <a:r>
              <a:rPr sz="2200" spc="-114" dirty="0">
                <a:latin typeface="Arial"/>
                <a:cs typeface="Arial"/>
              </a:rPr>
              <a:t>is </a:t>
            </a:r>
            <a:r>
              <a:rPr sz="2200" spc="10" dirty="0">
                <a:latin typeface="Arial"/>
                <a:cs typeface="Arial"/>
              </a:rPr>
              <a:t>to </a:t>
            </a:r>
            <a:r>
              <a:rPr sz="2200" spc="-100" dirty="0">
                <a:latin typeface="Arial"/>
                <a:cs typeface="Arial"/>
              </a:rPr>
              <a:t>be </a:t>
            </a:r>
            <a:r>
              <a:rPr sz="2200" spc="-70" dirty="0">
                <a:latin typeface="Arial"/>
                <a:cs typeface="Arial"/>
              </a:rPr>
              <a:t>delivered. </a:t>
            </a:r>
            <a:r>
              <a:rPr sz="2200" spc="-165" dirty="0">
                <a:latin typeface="Arial"/>
                <a:cs typeface="Arial"/>
              </a:rPr>
              <a:t>The  </a:t>
            </a:r>
            <a:r>
              <a:rPr sz="2200" spc="-70" dirty="0">
                <a:latin typeface="Arial"/>
                <a:cs typeface="Arial"/>
              </a:rPr>
              <a:t>contents </a:t>
            </a:r>
            <a:r>
              <a:rPr sz="2200" spc="5" dirty="0">
                <a:latin typeface="Arial"/>
                <a:cs typeface="Arial"/>
              </a:rPr>
              <a:t>of </a:t>
            </a:r>
            <a:r>
              <a:rPr sz="2200" spc="-20" dirty="0">
                <a:latin typeface="Arial"/>
                <a:cs typeface="Arial"/>
              </a:rPr>
              <a:t>the </a:t>
            </a:r>
            <a:r>
              <a:rPr sz="2200" spc="-105" dirty="0">
                <a:latin typeface="Arial"/>
                <a:cs typeface="Arial"/>
              </a:rPr>
              <a:t>datagram </a:t>
            </a:r>
            <a:r>
              <a:rPr sz="2200" spc="-85" dirty="0">
                <a:latin typeface="Arial"/>
                <a:cs typeface="Arial"/>
              </a:rPr>
              <a:t>should </a:t>
            </a:r>
            <a:r>
              <a:rPr sz="2200" spc="-10" dirty="0">
                <a:latin typeface="Arial"/>
                <a:cs typeface="Arial"/>
              </a:rPr>
              <a:t>not </a:t>
            </a:r>
            <a:r>
              <a:rPr sz="2200" spc="-100" dirty="0">
                <a:latin typeface="Arial"/>
                <a:cs typeface="Arial"/>
              </a:rPr>
              <a:t>be </a:t>
            </a:r>
            <a:r>
              <a:rPr sz="2200" spc="-130" dirty="0">
                <a:latin typeface="Arial"/>
                <a:cs typeface="Arial"/>
              </a:rPr>
              <a:t>changed </a:t>
            </a:r>
            <a:r>
              <a:rPr sz="2200" spc="-100" dirty="0">
                <a:latin typeface="Arial"/>
                <a:cs typeface="Arial"/>
              </a:rPr>
              <a:t>by </a:t>
            </a:r>
            <a:r>
              <a:rPr sz="2200" spc="-20" dirty="0">
                <a:latin typeface="Arial"/>
                <a:cs typeface="Arial"/>
              </a:rPr>
              <a:t>the </a:t>
            </a:r>
            <a:r>
              <a:rPr sz="2200" spc="-40" dirty="0">
                <a:latin typeface="Arial"/>
                <a:cs typeface="Arial"/>
              </a:rPr>
              <a:t>network </a:t>
            </a:r>
            <a:r>
              <a:rPr sz="2200" spc="530" dirty="0">
                <a:latin typeface="Arial"/>
                <a:cs typeface="Arial"/>
              </a:rPr>
              <a:t> </a:t>
            </a:r>
            <a:r>
              <a:rPr sz="2200" spc="-85" dirty="0">
                <a:latin typeface="Arial"/>
                <a:cs typeface="Arial"/>
              </a:rPr>
              <a:t>layer </a:t>
            </a:r>
            <a:r>
              <a:rPr sz="2200" spc="-30" dirty="0">
                <a:latin typeface="Arial"/>
                <a:cs typeface="Arial"/>
              </a:rPr>
              <a:t>in </a:t>
            </a:r>
            <a:r>
              <a:rPr sz="2200" spc="-20" dirty="0">
                <a:latin typeface="Arial"/>
                <a:cs typeface="Arial"/>
              </a:rPr>
              <a:t>the router </a:t>
            </a:r>
            <a:r>
              <a:rPr sz="2200" spc="-125" dirty="0">
                <a:latin typeface="Arial"/>
                <a:cs typeface="Arial"/>
              </a:rPr>
              <a:t>unless </a:t>
            </a:r>
            <a:r>
              <a:rPr sz="2200" spc="-45" dirty="0">
                <a:latin typeface="Arial"/>
                <a:cs typeface="Arial"/>
              </a:rPr>
              <a:t>there </a:t>
            </a:r>
            <a:r>
              <a:rPr sz="2200" spc="-114" dirty="0">
                <a:latin typeface="Arial"/>
                <a:cs typeface="Arial"/>
              </a:rPr>
              <a:t>is </a:t>
            </a:r>
            <a:r>
              <a:rPr sz="2200" spc="-170" dirty="0">
                <a:latin typeface="Arial"/>
                <a:cs typeface="Arial"/>
              </a:rPr>
              <a:t>a </a:t>
            </a:r>
            <a:r>
              <a:rPr sz="2200" spc="-105" dirty="0">
                <a:latin typeface="Arial"/>
                <a:cs typeface="Arial"/>
              </a:rPr>
              <a:t>need </a:t>
            </a:r>
            <a:r>
              <a:rPr sz="2200" spc="10" dirty="0">
                <a:latin typeface="Arial"/>
                <a:cs typeface="Arial"/>
              </a:rPr>
              <a:t>to </a:t>
            </a:r>
            <a:r>
              <a:rPr sz="2200" spc="-65" dirty="0">
                <a:latin typeface="Arial"/>
                <a:cs typeface="Arial"/>
              </a:rPr>
              <a:t>fragment </a:t>
            </a:r>
            <a:r>
              <a:rPr sz="2200" spc="-20" dirty="0">
                <a:latin typeface="Arial"/>
                <a:cs typeface="Arial"/>
              </a:rPr>
              <a:t>the </a:t>
            </a:r>
            <a:r>
              <a:rPr sz="2200" spc="-100" dirty="0">
                <a:latin typeface="Arial"/>
                <a:cs typeface="Arial"/>
              </a:rPr>
              <a:t>datagram  </a:t>
            </a:r>
            <a:r>
              <a:rPr sz="2200" spc="35" dirty="0">
                <a:latin typeface="Arial"/>
                <a:cs typeface="Arial"/>
              </a:rPr>
              <a:t>if </a:t>
            </a:r>
            <a:r>
              <a:rPr sz="2200" spc="70" dirty="0">
                <a:latin typeface="Arial"/>
                <a:cs typeface="Arial"/>
              </a:rPr>
              <a:t>it </a:t>
            </a:r>
            <a:r>
              <a:rPr sz="2200" spc="-114" dirty="0">
                <a:latin typeface="Arial"/>
                <a:cs typeface="Arial"/>
              </a:rPr>
              <a:t>is </a:t>
            </a:r>
            <a:r>
              <a:rPr sz="2200" spc="-10" dirty="0">
                <a:latin typeface="Arial"/>
                <a:cs typeface="Arial"/>
              </a:rPr>
              <a:t>too </a:t>
            </a:r>
            <a:r>
              <a:rPr sz="2200" spc="-80" dirty="0">
                <a:latin typeface="Arial"/>
                <a:cs typeface="Arial"/>
              </a:rPr>
              <a:t>big </a:t>
            </a:r>
            <a:r>
              <a:rPr sz="2200" spc="20" dirty="0">
                <a:latin typeface="Arial"/>
                <a:cs typeface="Arial"/>
              </a:rPr>
              <a:t>to </a:t>
            </a:r>
            <a:r>
              <a:rPr sz="2200" spc="-100" dirty="0">
                <a:latin typeface="Arial"/>
                <a:cs typeface="Arial"/>
              </a:rPr>
              <a:t>be </a:t>
            </a:r>
            <a:r>
              <a:rPr sz="2200" spc="-155" dirty="0">
                <a:latin typeface="Arial"/>
                <a:cs typeface="Arial"/>
              </a:rPr>
              <a:t>passed </a:t>
            </a:r>
            <a:r>
              <a:rPr sz="2200" spc="-50" dirty="0">
                <a:latin typeface="Arial"/>
                <a:cs typeface="Arial"/>
              </a:rPr>
              <a:t>through </a:t>
            </a:r>
            <a:r>
              <a:rPr sz="2200" spc="-20" dirty="0">
                <a:latin typeface="Arial"/>
                <a:cs typeface="Arial"/>
              </a:rPr>
              <a:t>the </a:t>
            </a:r>
            <a:r>
              <a:rPr sz="2200" spc="-65" dirty="0">
                <a:latin typeface="Arial"/>
                <a:cs typeface="Arial"/>
              </a:rPr>
              <a:t>next </a:t>
            </a:r>
            <a:r>
              <a:rPr sz="2200" spc="-45" dirty="0">
                <a:latin typeface="Arial"/>
                <a:cs typeface="Arial"/>
              </a:rPr>
              <a:t>link. </a:t>
            </a:r>
            <a:r>
              <a:rPr sz="2200" spc="-155" dirty="0">
                <a:latin typeface="Arial"/>
                <a:cs typeface="Arial"/>
              </a:rPr>
              <a:t>The </a:t>
            </a:r>
            <a:r>
              <a:rPr sz="2200" spc="-100" dirty="0">
                <a:latin typeface="Arial"/>
                <a:cs typeface="Arial"/>
              </a:rPr>
              <a:t>datagram </a:t>
            </a:r>
            <a:r>
              <a:rPr sz="2200" spc="-114" dirty="0">
                <a:latin typeface="Arial"/>
                <a:cs typeface="Arial"/>
              </a:rPr>
              <a:t>is  </a:t>
            </a:r>
            <a:r>
              <a:rPr sz="2200" spc="-35" dirty="0">
                <a:latin typeface="Arial"/>
                <a:cs typeface="Arial"/>
              </a:rPr>
              <a:t>then</a:t>
            </a:r>
            <a:r>
              <a:rPr sz="2200" spc="-165" dirty="0">
                <a:latin typeface="Arial"/>
                <a:cs typeface="Arial"/>
              </a:rPr>
              <a:t> </a:t>
            </a:r>
            <a:r>
              <a:rPr sz="2200" spc="-155" dirty="0">
                <a:latin typeface="Arial"/>
                <a:cs typeface="Arial"/>
              </a:rPr>
              <a:t>passed</a:t>
            </a:r>
            <a:r>
              <a:rPr sz="2200" spc="-135" dirty="0">
                <a:latin typeface="Arial"/>
                <a:cs typeface="Arial"/>
              </a:rPr>
              <a:t> </a:t>
            </a:r>
            <a:r>
              <a:rPr sz="2200" spc="20" dirty="0">
                <a:latin typeface="Arial"/>
                <a:cs typeface="Arial"/>
              </a:rPr>
              <a:t>to</a:t>
            </a:r>
            <a:r>
              <a:rPr sz="2200" spc="-120" dirty="0">
                <a:latin typeface="Arial"/>
                <a:cs typeface="Arial"/>
              </a:rPr>
              <a:t> </a:t>
            </a:r>
            <a:r>
              <a:rPr sz="2200" spc="-20" dirty="0">
                <a:latin typeface="Arial"/>
                <a:cs typeface="Arial"/>
              </a:rPr>
              <a:t>the</a:t>
            </a:r>
            <a:r>
              <a:rPr sz="2200" spc="-110" dirty="0">
                <a:latin typeface="Arial"/>
                <a:cs typeface="Arial"/>
              </a:rPr>
              <a:t> </a:t>
            </a:r>
            <a:r>
              <a:rPr sz="2200" spc="-60" dirty="0">
                <a:latin typeface="Arial"/>
                <a:cs typeface="Arial"/>
              </a:rPr>
              <a:t>data-link</a:t>
            </a:r>
            <a:r>
              <a:rPr sz="2200" spc="-155" dirty="0">
                <a:latin typeface="Arial"/>
                <a:cs typeface="Arial"/>
              </a:rPr>
              <a:t> </a:t>
            </a:r>
            <a:r>
              <a:rPr sz="2200" spc="-85" dirty="0">
                <a:latin typeface="Arial"/>
                <a:cs typeface="Arial"/>
              </a:rPr>
              <a:t>layer</a:t>
            </a:r>
            <a:r>
              <a:rPr sz="2200" spc="-130" dirty="0">
                <a:latin typeface="Arial"/>
                <a:cs typeface="Arial"/>
              </a:rPr>
              <a:t> </a:t>
            </a:r>
            <a:r>
              <a:rPr sz="2200" spc="5" dirty="0">
                <a:latin typeface="Arial"/>
                <a:cs typeface="Arial"/>
              </a:rPr>
              <a:t>of</a:t>
            </a:r>
            <a:r>
              <a:rPr sz="2200" spc="-135" dirty="0">
                <a:latin typeface="Arial"/>
                <a:cs typeface="Arial"/>
              </a:rPr>
              <a:t> </a:t>
            </a:r>
            <a:r>
              <a:rPr sz="2200" spc="-20" dirty="0">
                <a:latin typeface="Arial"/>
                <a:cs typeface="Arial"/>
              </a:rPr>
              <a:t>the</a:t>
            </a:r>
            <a:r>
              <a:rPr sz="2200" spc="-105" dirty="0">
                <a:latin typeface="Arial"/>
                <a:cs typeface="Arial"/>
              </a:rPr>
              <a:t> </a:t>
            </a:r>
            <a:r>
              <a:rPr sz="2200" spc="-60" dirty="0">
                <a:latin typeface="Arial"/>
                <a:cs typeface="Arial"/>
              </a:rPr>
              <a:t>next</a:t>
            </a:r>
            <a:r>
              <a:rPr sz="2200" spc="-150" dirty="0">
                <a:latin typeface="Arial"/>
                <a:cs typeface="Arial"/>
              </a:rPr>
              <a:t> </a:t>
            </a:r>
            <a:r>
              <a:rPr sz="2200" spc="-40" dirty="0">
                <a:latin typeface="Arial"/>
                <a:cs typeface="Arial"/>
              </a:rPr>
              <a:t>link.</a:t>
            </a:r>
            <a:endParaRPr lang="en-US" sz="2200" spc="-40" dirty="0">
              <a:latin typeface="Arial"/>
              <a:cs typeface="Arial"/>
            </a:endParaRPr>
          </a:p>
          <a:p>
            <a:pPr marL="12700" algn="just">
              <a:lnSpc>
                <a:spcPct val="100000"/>
              </a:lnSpc>
              <a:spcBef>
                <a:spcPts val="535"/>
              </a:spcBef>
              <a:tabLst>
                <a:tab pos="317500" algn="l"/>
              </a:tabLst>
            </a:pPr>
            <a:endParaRPr lang="en-US" sz="2200" dirty="0">
              <a:latin typeface="Arial"/>
              <a:cs typeface="Arial"/>
            </a:endParaRPr>
          </a:p>
          <a:p>
            <a:pPr marL="12700" algn="just">
              <a:lnSpc>
                <a:spcPct val="100000"/>
              </a:lnSpc>
              <a:spcBef>
                <a:spcPts val="535"/>
              </a:spcBef>
              <a:tabLst>
                <a:tab pos="317500" algn="l"/>
              </a:tabLst>
            </a:pPr>
            <a:r>
              <a:rPr lang="en-IN" sz="2200" spc="-155" dirty="0">
                <a:latin typeface="Arial"/>
                <a:cs typeface="Arial"/>
              </a:rPr>
              <a:t>3. </a:t>
            </a:r>
            <a:r>
              <a:rPr sz="2200" spc="-155" dirty="0">
                <a:latin typeface="Arial"/>
                <a:cs typeface="Arial"/>
              </a:rPr>
              <a:t>The </a:t>
            </a:r>
            <a:r>
              <a:rPr sz="2200" spc="-65" dirty="0">
                <a:latin typeface="Arial"/>
                <a:cs typeface="Arial"/>
              </a:rPr>
              <a:t>data-link </a:t>
            </a:r>
            <a:r>
              <a:rPr sz="2200" spc="-90" dirty="0">
                <a:latin typeface="Arial"/>
                <a:cs typeface="Arial"/>
              </a:rPr>
              <a:t>layer </a:t>
            </a:r>
            <a:r>
              <a:rPr sz="2200" spc="5" dirty="0">
                <a:latin typeface="Arial"/>
                <a:cs typeface="Arial"/>
              </a:rPr>
              <a:t>of </a:t>
            </a:r>
            <a:r>
              <a:rPr sz="2200" spc="-30" dirty="0">
                <a:latin typeface="Arial"/>
                <a:cs typeface="Arial"/>
              </a:rPr>
              <a:t>the </a:t>
            </a:r>
            <a:r>
              <a:rPr sz="2200" spc="-60" dirty="0">
                <a:latin typeface="Arial"/>
                <a:cs typeface="Arial"/>
              </a:rPr>
              <a:t>next </a:t>
            </a:r>
            <a:r>
              <a:rPr sz="2200" spc="-40" dirty="0">
                <a:latin typeface="Arial"/>
                <a:cs typeface="Arial"/>
              </a:rPr>
              <a:t>link </a:t>
            </a:r>
            <a:r>
              <a:rPr sz="2200" spc="-120" dirty="0">
                <a:latin typeface="Arial"/>
                <a:cs typeface="Arial"/>
              </a:rPr>
              <a:t>encapsulates </a:t>
            </a:r>
            <a:r>
              <a:rPr sz="2200" spc="-30" dirty="0">
                <a:latin typeface="Arial"/>
                <a:cs typeface="Arial"/>
              </a:rPr>
              <a:t>the </a:t>
            </a:r>
            <a:r>
              <a:rPr sz="2200" spc="-100" dirty="0">
                <a:latin typeface="Arial"/>
                <a:cs typeface="Arial"/>
              </a:rPr>
              <a:t>datagram </a:t>
            </a:r>
            <a:r>
              <a:rPr sz="2200" spc="-25" dirty="0">
                <a:latin typeface="Arial"/>
                <a:cs typeface="Arial"/>
              </a:rPr>
              <a:t>in</a:t>
            </a:r>
            <a:r>
              <a:rPr sz="2200" spc="345" dirty="0">
                <a:latin typeface="Arial"/>
                <a:cs typeface="Arial"/>
              </a:rPr>
              <a:t> </a:t>
            </a:r>
            <a:r>
              <a:rPr sz="2200" spc="-165" dirty="0">
                <a:latin typeface="Arial"/>
                <a:cs typeface="Arial"/>
              </a:rPr>
              <a:t>a</a:t>
            </a:r>
            <a:endParaRPr sz="2200" dirty="0">
              <a:latin typeface="Arial"/>
              <a:cs typeface="Arial"/>
            </a:endParaRPr>
          </a:p>
          <a:p>
            <a:pPr marL="356870" algn="just">
              <a:lnSpc>
                <a:spcPct val="100000"/>
              </a:lnSpc>
            </a:pPr>
            <a:r>
              <a:rPr sz="2200" spc="-65" dirty="0">
                <a:latin typeface="Arial"/>
                <a:cs typeface="Arial"/>
              </a:rPr>
              <a:t>frame</a:t>
            </a:r>
            <a:r>
              <a:rPr sz="2200" spc="-150" dirty="0">
                <a:latin typeface="Arial"/>
                <a:cs typeface="Arial"/>
              </a:rPr>
              <a:t> </a:t>
            </a:r>
            <a:r>
              <a:rPr sz="2200" spc="-105" dirty="0">
                <a:latin typeface="Arial"/>
                <a:cs typeface="Arial"/>
              </a:rPr>
              <a:t>and</a:t>
            </a:r>
            <a:r>
              <a:rPr sz="2200" spc="-145" dirty="0">
                <a:latin typeface="Arial"/>
                <a:cs typeface="Arial"/>
              </a:rPr>
              <a:t> </a:t>
            </a:r>
            <a:r>
              <a:rPr sz="2200" spc="-180" dirty="0">
                <a:latin typeface="Arial"/>
                <a:cs typeface="Arial"/>
              </a:rPr>
              <a:t>passes</a:t>
            </a:r>
            <a:r>
              <a:rPr sz="2200" spc="-125" dirty="0">
                <a:latin typeface="Arial"/>
                <a:cs typeface="Arial"/>
              </a:rPr>
              <a:t> </a:t>
            </a:r>
            <a:r>
              <a:rPr sz="2200" spc="70" dirty="0">
                <a:latin typeface="Arial"/>
                <a:cs typeface="Arial"/>
              </a:rPr>
              <a:t>it</a:t>
            </a:r>
            <a:r>
              <a:rPr sz="2200" spc="-110" dirty="0">
                <a:latin typeface="Arial"/>
                <a:cs typeface="Arial"/>
              </a:rPr>
              <a:t> </a:t>
            </a:r>
            <a:r>
              <a:rPr sz="2200" spc="20" dirty="0">
                <a:latin typeface="Arial"/>
                <a:cs typeface="Arial"/>
              </a:rPr>
              <a:t>to</a:t>
            </a:r>
            <a:r>
              <a:rPr sz="2200" spc="-120" dirty="0">
                <a:latin typeface="Arial"/>
                <a:cs typeface="Arial"/>
              </a:rPr>
              <a:t> </a:t>
            </a:r>
            <a:r>
              <a:rPr sz="2200" spc="-20" dirty="0">
                <a:latin typeface="Arial"/>
                <a:cs typeface="Arial"/>
              </a:rPr>
              <a:t>the</a:t>
            </a:r>
            <a:r>
              <a:rPr sz="2200" spc="-130" dirty="0">
                <a:latin typeface="Arial"/>
                <a:cs typeface="Arial"/>
              </a:rPr>
              <a:t> </a:t>
            </a:r>
            <a:r>
              <a:rPr sz="2200" spc="-110" dirty="0">
                <a:latin typeface="Arial"/>
                <a:cs typeface="Arial"/>
              </a:rPr>
              <a:t>physical</a:t>
            </a:r>
            <a:r>
              <a:rPr sz="2200" spc="-135" dirty="0">
                <a:latin typeface="Arial"/>
                <a:cs typeface="Arial"/>
              </a:rPr>
              <a:t> </a:t>
            </a:r>
            <a:r>
              <a:rPr sz="2200" spc="-85" dirty="0">
                <a:latin typeface="Arial"/>
                <a:cs typeface="Arial"/>
              </a:rPr>
              <a:t>layer</a:t>
            </a:r>
            <a:r>
              <a:rPr sz="2200" spc="-135" dirty="0">
                <a:latin typeface="Arial"/>
                <a:cs typeface="Arial"/>
              </a:rPr>
              <a:t> </a:t>
            </a:r>
            <a:r>
              <a:rPr sz="2200" dirty="0">
                <a:latin typeface="Arial"/>
                <a:cs typeface="Arial"/>
              </a:rPr>
              <a:t>for</a:t>
            </a:r>
            <a:r>
              <a:rPr sz="2200" spc="-135" dirty="0">
                <a:latin typeface="Arial"/>
                <a:cs typeface="Arial"/>
              </a:rPr>
              <a:t> </a:t>
            </a:r>
            <a:r>
              <a:rPr sz="2200" spc="-80" dirty="0">
                <a:latin typeface="Arial"/>
                <a:cs typeface="Arial"/>
              </a:rPr>
              <a:t>transmission.</a:t>
            </a:r>
            <a:endParaRPr sz="2200" dirty="0">
              <a:latin typeface="Arial"/>
              <a:cs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 y="395985"/>
            <a:ext cx="4824095" cy="391160"/>
          </a:xfrm>
          <a:prstGeom prst="rect">
            <a:avLst/>
          </a:prstGeom>
        </p:spPr>
        <p:txBody>
          <a:bodyPr vert="horz" wrap="square" lIns="0" tIns="12700" rIns="0" bIns="0" rtlCol="0">
            <a:spAutoFit/>
          </a:bodyPr>
          <a:lstStyle/>
          <a:p>
            <a:pPr marL="12700">
              <a:lnSpc>
                <a:spcPct val="100000"/>
              </a:lnSpc>
              <a:spcBef>
                <a:spcPts val="100"/>
              </a:spcBef>
            </a:pPr>
            <a:r>
              <a:rPr sz="2400" b="1" spc="-175" dirty="0">
                <a:solidFill>
                  <a:srgbClr val="00AF50"/>
                </a:solidFill>
                <a:latin typeface="Arial"/>
                <a:cs typeface="Arial"/>
              </a:rPr>
              <a:t>Decapsulation </a:t>
            </a:r>
            <a:r>
              <a:rPr sz="2400" b="1" spc="-80" dirty="0">
                <a:solidFill>
                  <a:srgbClr val="00AF50"/>
                </a:solidFill>
                <a:latin typeface="Arial"/>
                <a:cs typeface="Arial"/>
              </a:rPr>
              <a:t>at </a:t>
            </a:r>
            <a:r>
              <a:rPr sz="2400" b="1" spc="-85" dirty="0">
                <a:solidFill>
                  <a:srgbClr val="00AF50"/>
                </a:solidFill>
                <a:latin typeface="Arial"/>
                <a:cs typeface="Arial"/>
              </a:rPr>
              <a:t>the </a:t>
            </a:r>
            <a:r>
              <a:rPr sz="2400" b="1" spc="-140" dirty="0">
                <a:solidFill>
                  <a:srgbClr val="00AF50"/>
                </a:solidFill>
                <a:latin typeface="Arial"/>
                <a:cs typeface="Arial"/>
              </a:rPr>
              <a:t>Destination</a:t>
            </a:r>
            <a:r>
              <a:rPr sz="2400" b="1" spc="-260" dirty="0">
                <a:solidFill>
                  <a:srgbClr val="00AF50"/>
                </a:solidFill>
                <a:latin typeface="Arial"/>
                <a:cs typeface="Arial"/>
              </a:rPr>
              <a:t> </a:t>
            </a:r>
            <a:r>
              <a:rPr sz="2400" b="1" spc="-190" dirty="0">
                <a:solidFill>
                  <a:srgbClr val="00AF50"/>
                </a:solidFill>
                <a:latin typeface="Arial"/>
                <a:cs typeface="Arial"/>
              </a:rPr>
              <a:t>Host</a:t>
            </a:r>
            <a:endParaRPr sz="2400">
              <a:latin typeface="Arial"/>
              <a:cs typeface="Arial"/>
            </a:endParaRPr>
          </a:p>
        </p:txBody>
      </p:sp>
      <p:sp>
        <p:nvSpPr>
          <p:cNvPr id="3" name="object 3"/>
          <p:cNvSpPr txBox="1"/>
          <p:nvPr/>
        </p:nvSpPr>
        <p:spPr>
          <a:xfrm>
            <a:off x="383540" y="828878"/>
            <a:ext cx="8460105" cy="4936490"/>
          </a:xfrm>
          <a:prstGeom prst="rect">
            <a:avLst/>
          </a:prstGeom>
        </p:spPr>
        <p:txBody>
          <a:bodyPr vert="horz" wrap="square" lIns="0" tIns="13970" rIns="0" bIns="0" rtlCol="0">
            <a:spAutoFit/>
          </a:bodyPr>
          <a:lstStyle/>
          <a:p>
            <a:pPr marL="356870" marR="5080" indent="-344805" algn="just">
              <a:lnSpc>
                <a:spcPct val="100000"/>
              </a:lnSpc>
              <a:spcBef>
                <a:spcPts val="110"/>
              </a:spcBef>
              <a:buFont typeface="Wingdings"/>
              <a:buChar char=""/>
              <a:tabLst>
                <a:tab pos="357505" algn="l"/>
              </a:tabLst>
            </a:pPr>
            <a:r>
              <a:rPr sz="2200" spc="-60" dirty="0">
                <a:latin typeface="Arial"/>
                <a:cs typeface="Arial"/>
              </a:rPr>
              <a:t>At </a:t>
            </a:r>
            <a:r>
              <a:rPr sz="2200" spc="-20" dirty="0">
                <a:latin typeface="Arial"/>
                <a:cs typeface="Arial"/>
              </a:rPr>
              <a:t>the </a:t>
            </a:r>
            <a:r>
              <a:rPr sz="2200" spc="-55" dirty="0">
                <a:latin typeface="Arial"/>
                <a:cs typeface="Arial"/>
              </a:rPr>
              <a:t>destination </a:t>
            </a:r>
            <a:r>
              <a:rPr sz="2200" spc="-70" dirty="0">
                <a:latin typeface="Arial"/>
                <a:cs typeface="Arial"/>
              </a:rPr>
              <a:t>host, </a:t>
            </a:r>
            <a:r>
              <a:rPr sz="2200" spc="-130" dirty="0">
                <a:solidFill>
                  <a:srgbClr val="FF0000"/>
                </a:solidFill>
                <a:latin typeface="Arial"/>
                <a:cs typeface="Arial"/>
              </a:rPr>
              <a:t>each </a:t>
            </a:r>
            <a:r>
              <a:rPr sz="2200" spc="-85" dirty="0">
                <a:solidFill>
                  <a:srgbClr val="FF0000"/>
                </a:solidFill>
                <a:latin typeface="Arial"/>
                <a:cs typeface="Arial"/>
              </a:rPr>
              <a:t>layer </a:t>
            </a:r>
            <a:r>
              <a:rPr sz="2200" spc="-60" dirty="0">
                <a:solidFill>
                  <a:srgbClr val="FF0000"/>
                </a:solidFill>
                <a:latin typeface="Arial"/>
                <a:cs typeface="Arial"/>
              </a:rPr>
              <a:t>only </a:t>
            </a:r>
            <a:r>
              <a:rPr sz="2200" spc="-120" dirty="0">
                <a:solidFill>
                  <a:srgbClr val="FF0000"/>
                </a:solidFill>
                <a:latin typeface="Arial"/>
                <a:cs typeface="Arial"/>
              </a:rPr>
              <a:t>decapsulates </a:t>
            </a:r>
            <a:r>
              <a:rPr sz="2200" spc="-20" dirty="0">
                <a:solidFill>
                  <a:srgbClr val="FF0000"/>
                </a:solidFill>
                <a:latin typeface="Arial"/>
                <a:cs typeface="Arial"/>
              </a:rPr>
              <a:t>the </a:t>
            </a:r>
            <a:r>
              <a:rPr sz="2200" spc="-105" dirty="0">
                <a:solidFill>
                  <a:srgbClr val="FF0000"/>
                </a:solidFill>
                <a:latin typeface="Arial"/>
                <a:cs typeface="Arial"/>
              </a:rPr>
              <a:t>packet  </a:t>
            </a:r>
            <a:r>
              <a:rPr sz="2200" spc="-90" dirty="0">
                <a:solidFill>
                  <a:srgbClr val="FF0000"/>
                </a:solidFill>
                <a:latin typeface="Arial"/>
                <a:cs typeface="Arial"/>
              </a:rPr>
              <a:t>received, </a:t>
            </a:r>
            <a:r>
              <a:rPr sz="2200" spc="-110" dirty="0">
                <a:solidFill>
                  <a:srgbClr val="FF0000"/>
                </a:solidFill>
                <a:latin typeface="Arial"/>
                <a:cs typeface="Arial"/>
              </a:rPr>
              <a:t>removes </a:t>
            </a:r>
            <a:r>
              <a:rPr sz="2200" spc="-25" dirty="0">
                <a:solidFill>
                  <a:srgbClr val="FF0000"/>
                </a:solidFill>
                <a:latin typeface="Arial"/>
                <a:cs typeface="Arial"/>
              </a:rPr>
              <a:t>the </a:t>
            </a:r>
            <a:r>
              <a:rPr sz="2200" spc="-95" dirty="0">
                <a:solidFill>
                  <a:srgbClr val="FF0000"/>
                </a:solidFill>
                <a:latin typeface="Arial"/>
                <a:cs typeface="Arial"/>
              </a:rPr>
              <a:t>payload, </a:t>
            </a:r>
            <a:r>
              <a:rPr sz="2200" spc="-100" dirty="0">
                <a:solidFill>
                  <a:srgbClr val="FF0000"/>
                </a:solidFill>
                <a:latin typeface="Arial"/>
                <a:cs typeface="Arial"/>
              </a:rPr>
              <a:t>and </a:t>
            </a:r>
            <a:r>
              <a:rPr sz="2200" spc="-90" dirty="0">
                <a:solidFill>
                  <a:srgbClr val="FF0000"/>
                </a:solidFill>
                <a:latin typeface="Arial"/>
                <a:cs typeface="Arial"/>
              </a:rPr>
              <a:t>delivers </a:t>
            </a:r>
            <a:r>
              <a:rPr sz="2200" spc="-30" dirty="0">
                <a:solidFill>
                  <a:srgbClr val="FF0000"/>
                </a:solidFill>
                <a:latin typeface="Arial"/>
                <a:cs typeface="Arial"/>
              </a:rPr>
              <a:t>the </a:t>
            </a:r>
            <a:r>
              <a:rPr sz="2200" spc="-105" dirty="0">
                <a:solidFill>
                  <a:srgbClr val="FF0000"/>
                </a:solidFill>
                <a:latin typeface="Arial"/>
                <a:cs typeface="Arial"/>
              </a:rPr>
              <a:t>payload </a:t>
            </a:r>
            <a:r>
              <a:rPr sz="2200" spc="10" dirty="0">
                <a:solidFill>
                  <a:srgbClr val="FF0000"/>
                </a:solidFill>
                <a:latin typeface="Arial"/>
                <a:cs typeface="Arial"/>
              </a:rPr>
              <a:t>to </a:t>
            </a:r>
            <a:r>
              <a:rPr sz="2200" spc="-25" dirty="0">
                <a:solidFill>
                  <a:srgbClr val="FF0000"/>
                </a:solidFill>
                <a:latin typeface="Arial"/>
                <a:cs typeface="Arial"/>
              </a:rPr>
              <a:t>the </a:t>
            </a:r>
            <a:r>
              <a:rPr sz="2200" spc="-65" dirty="0">
                <a:solidFill>
                  <a:srgbClr val="FF0000"/>
                </a:solidFill>
                <a:latin typeface="Arial"/>
                <a:cs typeface="Arial"/>
              </a:rPr>
              <a:t>next- </a:t>
            </a:r>
            <a:r>
              <a:rPr sz="2200" spc="480" dirty="0">
                <a:solidFill>
                  <a:srgbClr val="FF0000"/>
                </a:solidFill>
                <a:latin typeface="Arial"/>
                <a:cs typeface="Arial"/>
              </a:rPr>
              <a:t> </a:t>
            </a:r>
            <a:r>
              <a:rPr sz="2200" spc="-70" dirty="0">
                <a:solidFill>
                  <a:srgbClr val="FF0000"/>
                </a:solidFill>
                <a:latin typeface="Arial"/>
                <a:cs typeface="Arial"/>
              </a:rPr>
              <a:t>higher</a:t>
            </a:r>
            <a:r>
              <a:rPr sz="2200" spc="-165" dirty="0">
                <a:solidFill>
                  <a:srgbClr val="FF0000"/>
                </a:solidFill>
                <a:latin typeface="Arial"/>
                <a:cs typeface="Arial"/>
              </a:rPr>
              <a:t> </a:t>
            </a:r>
            <a:r>
              <a:rPr sz="2200" spc="-80" dirty="0">
                <a:solidFill>
                  <a:srgbClr val="FF0000"/>
                </a:solidFill>
                <a:latin typeface="Arial"/>
                <a:cs typeface="Arial"/>
              </a:rPr>
              <a:t>layer</a:t>
            </a:r>
            <a:r>
              <a:rPr sz="2200" spc="-140" dirty="0">
                <a:solidFill>
                  <a:srgbClr val="FF0000"/>
                </a:solidFill>
                <a:latin typeface="Arial"/>
                <a:cs typeface="Arial"/>
              </a:rPr>
              <a:t> </a:t>
            </a:r>
            <a:r>
              <a:rPr sz="2200" spc="-35" dirty="0">
                <a:solidFill>
                  <a:srgbClr val="FF0000"/>
                </a:solidFill>
                <a:latin typeface="Arial"/>
                <a:cs typeface="Arial"/>
              </a:rPr>
              <a:t>protocol</a:t>
            </a:r>
            <a:r>
              <a:rPr sz="2200" spc="-190" dirty="0">
                <a:solidFill>
                  <a:srgbClr val="FF0000"/>
                </a:solidFill>
                <a:latin typeface="Arial"/>
                <a:cs typeface="Arial"/>
              </a:rPr>
              <a:t> </a:t>
            </a:r>
            <a:r>
              <a:rPr sz="2200" spc="-5" dirty="0">
                <a:latin typeface="Arial"/>
                <a:cs typeface="Arial"/>
              </a:rPr>
              <a:t>until</a:t>
            </a:r>
            <a:r>
              <a:rPr sz="2200" spc="-140" dirty="0">
                <a:latin typeface="Arial"/>
                <a:cs typeface="Arial"/>
              </a:rPr>
              <a:t> </a:t>
            </a:r>
            <a:r>
              <a:rPr sz="2200" spc="-20" dirty="0">
                <a:latin typeface="Arial"/>
                <a:cs typeface="Arial"/>
              </a:rPr>
              <a:t>the</a:t>
            </a:r>
            <a:r>
              <a:rPr sz="2200" spc="-105" dirty="0">
                <a:latin typeface="Arial"/>
                <a:cs typeface="Arial"/>
              </a:rPr>
              <a:t> </a:t>
            </a:r>
            <a:r>
              <a:rPr sz="2200" spc="-170" dirty="0">
                <a:latin typeface="Arial"/>
                <a:cs typeface="Arial"/>
              </a:rPr>
              <a:t>message</a:t>
            </a:r>
            <a:r>
              <a:rPr sz="2200" spc="-140" dirty="0">
                <a:latin typeface="Arial"/>
                <a:cs typeface="Arial"/>
              </a:rPr>
              <a:t> </a:t>
            </a:r>
            <a:r>
              <a:rPr sz="2200" spc="-125" dirty="0">
                <a:latin typeface="Arial"/>
                <a:cs typeface="Arial"/>
              </a:rPr>
              <a:t>reaches</a:t>
            </a:r>
            <a:r>
              <a:rPr sz="2200" spc="-170" dirty="0">
                <a:latin typeface="Arial"/>
                <a:cs typeface="Arial"/>
              </a:rPr>
              <a:t> </a:t>
            </a:r>
            <a:r>
              <a:rPr sz="2200" spc="-20" dirty="0">
                <a:latin typeface="Arial"/>
                <a:cs typeface="Arial"/>
              </a:rPr>
              <a:t>the</a:t>
            </a:r>
            <a:r>
              <a:rPr sz="2200" spc="-135" dirty="0">
                <a:latin typeface="Arial"/>
                <a:cs typeface="Arial"/>
              </a:rPr>
              <a:t> </a:t>
            </a:r>
            <a:r>
              <a:rPr sz="2200" spc="-55" dirty="0">
                <a:latin typeface="Arial"/>
                <a:cs typeface="Arial"/>
              </a:rPr>
              <a:t>application</a:t>
            </a:r>
            <a:r>
              <a:rPr sz="2200" spc="-185" dirty="0">
                <a:latin typeface="Arial"/>
                <a:cs typeface="Arial"/>
              </a:rPr>
              <a:t> </a:t>
            </a:r>
            <a:r>
              <a:rPr sz="2200" spc="-114" dirty="0">
                <a:latin typeface="Arial"/>
                <a:cs typeface="Arial"/>
              </a:rPr>
              <a:t>layer.</a:t>
            </a:r>
            <a:endParaRPr sz="2200" dirty="0">
              <a:latin typeface="Arial"/>
              <a:cs typeface="Arial"/>
            </a:endParaRPr>
          </a:p>
          <a:p>
            <a:pPr marL="356870" indent="-344805" algn="just">
              <a:lnSpc>
                <a:spcPct val="100000"/>
              </a:lnSpc>
              <a:spcBef>
                <a:spcPts val="530"/>
              </a:spcBef>
              <a:buFont typeface="Wingdings"/>
              <a:buChar char=""/>
              <a:tabLst>
                <a:tab pos="357505" algn="l"/>
              </a:tabLst>
            </a:pPr>
            <a:r>
              <a:rPr sz="2200" spc="-85" dirty="0">
                <a:latin typeface="Arial"/>
                <a:cs typeface="Arial"/>
              </a:rPr>
              <a:t>decapsulation</a:t>
            </a:r>
            <a:r>
              <a:rPr sz="2200" spc="-229" dirty="0">
                <a:latin typeface="Arial"/>
                <a:cs typeface="Arial"/>
              </a:rPr>
              <a:t> </a:t>
            </a:r>
            <a:r>
              <a:rPr sz="2200" spc="-30" dirty="0">
                <a:latin typeface="Arial"/>
                <a:cs typeface="Arial"/>
              </a:rPr>
              <a:t>in</a:t>
            </a:r>
            <a:r>
              <a:rPr sz="2200" spc="-120" dirty="0">
                <a:latin typeface="Arial"/>
                <a:cs typeface="Arial"/>
              </a:rPr>
              <a:t> </a:t>
            </a:r>
            <a:r>
              <a:rPr sz="2200" spc="-25" dirty="0">
                <a:latin typeface="Arial"/>
                <a:cs typeface="Arial"/>
              </a:rPr>
              <a:t>the</a:t>
            </a:r>
            <a:r>
              <a:rPr sz="2200" spc="-135" dirty="0">
                <a:latin typeface="Arial"/>
                <a:cs typeface="Arial"/>
              </a:rPr>
              <a:t> </a:t>
            </a:r>
            <a:r>
              <a:rPr sz="2200" spc="-65" dirty="0">
                <a:latin typeface="Arial"/>
                <a:cs typeface="Arial"/>
              </a:rPr>
              <a:t>host</a:t>
            </a:r>
            <a:r>
              <a:rPr sz="2200" spc="-135" dirty="0">
                <a:latin typeface="Arial"/>
                <a:cs typeface="Arial"/>
              </a:rPr>
              <a:t> </a:t>
            </a:r>
            <a:r>
              <a:rPr sz="2200" spc="-95" dirty="0">
                <a:latin typeface="Arial"/>
                <a:cs typeface="Arial"/>
              </a:rPr>
              <a:t>involves</a:t>
            </a:r>
            <a:r>
              <a:rPr sz="2200" spc="-195" dirty="0">
                <a:latin typeface="Arial"/>
                <a:cs typeface="Arial"/>
              </a:rPr>
              <a:t> </a:t>
            </a:r>
            <a:r>
              <a:rPr sz="2200" spc="-20" dirty="0">
                <a:latin typeface="Arial"/>
                <a:cs typeface="Arial"/>
              </a:rPr>
              <a:t>error</a:t>
            </a:r>
            <a:r>
              <a:rPr sz="2200" spc="-160" dirty="0">
                <a:latin typeface="Arial"/>
                <a:cs typeface="Arial"/>
              </a:rPr>
              <a:t> </a:t>
            </a:r>
            <a:r>
              <a:rPr sz="2200" spc="-105" dirty="0">
                <a:latin typeface="Arial"/>
                <a:cs typeface="Arial"/>
              </a:rPr>
              <a:t>checking.</a:t>
            </a:r>
            <a:endParaRPr sz="2200" dirty="0">
              <a:latin typeface="Arial"/>
              <a:cs typeface="Arial"/>
            </a:endParaRPr>
          </a:p>
          <a:p>
            <a:pPr>
              <a:lnSpc>
                <a:spcPct val="100000"/>
              </a:lnSpc>
            </a:pPr>
            <a:endParaRPr sz="2500" dirty="0">
              <a:latin typeface="Arial"/>
              <a:cs typeface="Arial"/>
            </a:endParaRPr>
          </a:p>
          <a:p>
            <a:pPr marL="12700">
              <a:lnSpc>
                <a:spcPct val="100000"/>
              </a:lnSpc>
              <a:spcBef>
                <a:spcPts val="1455"/>
              </a:spcBef>
            </a:pPr>
            <a:r>
              <a:rPr sz="2600" b="1" spc="-245" dirty="0">
                <a:solidFill>
                  <a:srgbClr val="1F487C"/>
                </a:solidFill>
                <a:latin typeface="Arial"/>
                <a:cs typeface="Arial"/>
              </a:rPr>
              <a:t>Addressing</a:t>
            </a:r>
            <a:endParaRPr sz="2600" dirty="0">
              <a:latin typeface="Arial"/>
              <a:cs typeface="Arial"/>
            </a:endParaRPr>
          </a:p>
          <a:p>
            <a:pPr marL="356870" indent="-344805">
              <a:lnSpc>
                <a:spcPct val="100000"/>
              </a:lnSpc>
              <a:spcBef>
                <a:spcPts val="570"/>
              </a:spcBef>
              <a:buFont typeface="Wingdings"/>
              <a:buChar char=""/>
              <a:tabLst>
                <a:tab pos="357505" algn="l"/>
              </a:tabLst>
            </a:pPr>
            <a:r>
              <a:rPr sz="2200" spc="-80" dirty="0">
                <a:latin typeface="Arial"/>
                <a:cs typeface="Arial"/>
              </a:rPr>
              <a:t>we</a:t>
            </a:r>
            <a:r>
              <a:rPr sz="2200" spc="-155" dirty="0">
                <a:latin typeface="Arial"/>
                <a:cs typeface="Arial"/>
              </a:rPr>
              <a:t> </a:t>
            </a:r>
            <a:r>
              <a:rPr sz="2200" spc="-135" dirty="0">
                <a:latin typeface="Arial"/>
                <a:cs typeface="Arial"/>
              </a:rPr>
              <a:t>have</a:t>
            </a:r>
            <a:r>
              <a:rPr sz="2200" spc="-105" dirty="0">
                <a:latin typeface="Arial"/>
                <a:cs typeface="Arial"/>
              </a:rPr>
              <a:t> </a:t>
            </a:r>
            <a:r>
              <a:rPr sz="2200" spc="-80" dirty="0">
                <a:latin typeface="Arial"/>
                <a:cs typeface="Arial"/>
              </a:rPr>
              <a:t>logical</a:t>
            </a:r>
            <a:r>
              <a:rPr sz="2200" spc="-165" dirty="0">
                <a:latin typeface="Arial"/>
                <a:cs typeface="Arial"/>
              </a:rPr>
              <a:t> </a:t>
            </a:r>
            <a:r>
              <a:rPr sz="2200" spc="-65" dirty="0">
                <a:latin typeface="Arial"/>
                <a:cs typeface="Arial"/>
              </a:rPr>
              <a:t>communication</a:t>
            </a:r>
            <a:r>
              <a:rPr sz="2200" spc="-225" dirty="0">
                <a:latin typeface="Arial"/>
                <a:cs typeface="Arial"/>
              </a:rPr>
              <a:t> </a:t>
            </a:r>
            <a:r>
              <a:rPr sz="2200" spc="-65" dirty="0">
                <a:latin typeface="Arial"/>
                <a:cs typeface="Arial"/>
              </a:rPr>
              <a:t>between</a:t>
            </a:r>
            <a:r>
              <a:rPr sz="2200" spc="-140" dirty="0">
                <a:latin typeface="Arial"/>
                <a:cs typeface="Arial"/>
              </a:rPr>
              <a:t> </a:t>
            </a:r>
            <a:r>
              <a:rPr sz="2200" spc="-100" dirty="0">
                <a:latin typeface="Arial"/>
                <a:cs typeface="Arial"/>
              </a:rPr>
              <a:t>pairs</a:t>
            </a:r>
            <a:r>
              <a:rPr sz="2200" spc="-110" dirty="0">
                <a:latin typeface="Arial"/>
                <a:cs typeface="Arial"/>
              </a:rPr>
              <a:t> </a:t>
            </a:r>
            <a:r>
              <a:rPr sz="2200" spc="5" dirty="0">
                <a:latin typeface="Arial"/>
                <a:cs typeface="Arial"/>
              </a:rPr>
              <a:t>of</a:t>
            </a:r>
            <a:r>
              <a:rPr sz="2200" spc="-135" dirty="0">
                <a:latin typeface="Arial"/>
                <a:cs typeface="Arial"/>
              </a:rPr>
              <a:t> </a:t>
            </a:r>
            <a:r>
              <a:rPr sz="2200" spc="-114" dirty="0">
                <a:latin typeface="Arial"/>
                <a:cs typeface="Arial"/>
              </a:rPr>
              <a:t>layers </a:t>
            </a:r>
            <a:r>
              <a:rPr sz="2200" spc="-30" dirty="0">
                <a:latin typeface="Arial"/>
                <a:cs typeface="Arial"/>
              </a:rPr>
              <a:t>in</a:t>
            </a:r>
            <a:r>
              <a:rPr sz="2200" spc="-135" dirty="0">
                <a:latin typeface="Arial"/>
                <a:cs typeface="Arial"/>
              </a:rPr>
              <a:t> </a:t>
            </a:r>
            <a:r>
              <a:rPr sz="2200" spc="-45" dirty="0">
                <a:latin typeface="Arial"/>
                <a:cs typeface="Arial"/>
              </a:rPr>
              <a:t>this</a:t>
            </a:r>
            <a:r>
              <a:rPr sz="2200" spc="-140" dirty="0">
                <a:latin typeface="Arial"/>
                <a:cs typeface="Arial"/>
              </a:rPr>
              <a:t> </a:t>
            </a:r>
            <a:r>
              <a:rPr sz="2200" spc="-60" dirty="0">
                <a:latin typeface="Arial"/>
                <a:cs typeface="Arial"/>
              </a:rPr>
              <a:t>model.</a:t>
            </a:r>
            <a:endParaRPr sz="2200" dirty="0">
              <a:latin typeface="Arial"/>
              <a:cs typeface="Arial"/>
            </a:endParaRPr>
          </a:p>
          <a:p>
            <a:pPr marL="356870" indent="-344805">
              <a:lnSpc>
                <a:spcPct val="100000"/>
              </a:lnSpc>
              <a:spcBef>
                <a:spcPts val="530"/>
              </a:spcBef>
              <a:buFont typeface="Wingdings"/>
              <a:buChar char=""/>
              <a:tabLst>
                <a:tab pos="357505" algn="l"/>
              </a:tabLst>
            </a:pPr>
            <a:r>
              <a:rPr sz="2200" spc="-140" dirty="0">
                <a:latin typeface="Arial"/>
                <a:cs typeface="Arial"/>
              </a:rPr>
              <a:t>Any </a:t>
            </a:r>
            <a:r>
              <a:rPr sz="2200" spc="-70" dirty="0">
                <a:latin typeface="Arial"/>
                <a:cs typeface="Arial"/>
              </a:rPr>
              <a:t>communication </a:t>
            </a:r>
            <a:r>
              <a:rPr sz="2200" spc="-5" dirty="0">
                <a:latin typeface="Arial"/>
                <a:cs typeface="Arial"/>
              </a:rPr>
              <a:t>that </a:t>
            </a:r>
            <a:r>
              <a:rPr sz="2200" spc="-100" dirty="0">
                <a:latin typeface="Arial"/>
                <a:cs typeface="Arial"/>
              </a:rPr>
              <a:t>involves </a:t>
            </a:r>
            <a:r>
              <a:rPr sz="2200" spc="5" dirty="0">
                <a:latin typeface="Arial"/>
                <a:cs typeface="Arial"/>
              </a:rPr>
              <a:t>two </a:t>
            </a:r>
            <a:r>
              <a:rPr sz="2200" spc="-65" dirty="0">
                <a:latin typeface="Arial"/>
                <a:cs typeface="Arial"/>
              </a:rPr>
              <a:t>parties </a:t>
            </a:r>
            <a:r>
              <a:rPr sz="2200" spc="-130" dirty="0">
                <a:latin typeface="Arial"/>
                <a:cs typeface="Arial"/>
              </a:rPr>
              <a:t>needs </a:t>
            </a:r>
            <a:r>
              <a:rPr sz="2200" spc="15" dirty="0">
                <a:latin typeface="Arial"/>
                <a:cs typeface="Arial"/>
              </a:rPr>
              <a:t>two</a:t>
            </a:r>
            <a:r>
              <a:rPr sz="2200" spc="40" dirty="0">
                <a:latin typeface="Arial"/>
                <a:cs typeface="Arial"/>
              </a:rPr>
              <a:t> </a:t>
            </a:r>
            <a:r>
              <a:rPr sz="2200" spc="-135" dirty="0">
                <a:latin typeface="Arial"/>
                <a:cs typeface="Arial"/>
              </a:rPr>
              <a:t>addresses:</a:t>
            </a:r>
            <a:endParaRPr sz="2200" dirty="0">
              <a:latin typeface="Arial"/>
              <a:cs typeface="Arial"/>
            </a:endParaRPr>
          </a:p>
          <a:p>
            <a:pPr marL="356870">
              <a:lnSpc>
                <a:spcPct val="100000"/>
              </a:lnSpc>
            </a:pPr>
            <a:r>
              <a:rPr sz="2200" spc="-110" dirty="0">
                <a:solidFill>
                  <a:srgbClr val="FF0000"/>
                </a:solidFill>
                <a:latin typeface="Arial"/>
                <a:cs typeface="Arial"/>
              </a:rPr>
              <a:t>source </a:t>
            </a:r>
            <a:r>
              <a:rPr sz="2200" spc="-130" dirty="0">
                <a:solidFill>
                  <a:srgbClr val="FF0000"/>
                </a:solidFill>
                <a:latin typeface="Arial"/>
                <a:cs typeface="Arial"/>
              </a:rPr>
              <a:t>address </a:t>
            </a:r>
            <a:r>
              <a:rPr sz="2200" spc="-100" dirty="0">
                <a:solidFill>
                  <a:srgbClr val="FF0000"/>
                </a:solidFill>
                <a:latin typeface="Arial"/>
                <a:cs typeface="Arial"/>
              </a:rPr>
              <a:t>and </a:t>
            </a:r>
            <a:r>
              <a:rPr sz="2200" spc="-50" dirty="0">
                <a:solidFill>
                  <a:srgbClr val="FF0000"/>
                </a:solidFill>
                <a:latin typeface="Arial"/>
                <a:cs typeface="Arial"/>
              </a:rPr>
              <a:t>destination</a:t>
            </a:r>
            <a:r>
              <a:rPr sz="2200" spc="-315" dirty="0">
                <a:solidFill>
                  <a:srgbClr val="FF0000"/>
                </a:solidFill>
                <a:latin typeface="Arial"/>
                <a:cs typeface="Arial"/>
              </a:rPr>
              <a:t> </a:t>
            </a:r>
            <a:r>
              <a:rPr sz="2200" spc="-120" dirty="0">
                <a:solidFill>
                  <a:srgbClr val="FF0000"/>
                </a:solidFill>
                <a:latin typeface="Arial"/>
                <a:cs typeface="Arial"/>
              </a:rPr>
              <a:t>address.</a:t>
            </a:r>
            <a:endParaRPr sz="2200" dirty="0">
              <a:solidFill>
                <a:srgbClr val="FF0000"/>
              </a:solidFill>
              <a:latin typeface="Arial"/>
              <a:cs typeface="Arial"/>
            </a:endParaRPr>
          </a:p>
          <a:p>
            <a:pPr marL="356870" marR="5080" indent="-344805" algn="just">
              <a:lnSpc>
                <a:spcPct val="100000"/>
              </a:lnSpc>
              <a:spcBef>
                <a:spcPts val="530"/>
              </a:spcBef>
              <a:buFont typeface="Wingdings"/>
              <a:buChar char=""/>
              <a:tabLst>
                <a:tab pos="357505" algn="l"/>
              </a:tabLst>
            </a:pPr>
            <a:r>
              <a:rPr sz="2200" spc="-65" dirty="0">
                <a:latin typeface="Arial"/>
                <a:cs typeface="Arial"/>
              </a:rPr>
              <a:t>Although </a:t>
            </a:r>
            <a:r>
              <a:rPr sz="2200" spc="70" dirty="0">
                <a:latin typeface="Arial"/>
                <a:cs typeface="Arial"/>
              </a:rPr>
              <a:t>it </a:t>
            </a:r>
            <a:r>
              <a:rPr sz="2200" spc="-100" dirty="0">
                <a:latin typeface="Arial"/>
                <a:cs typeface="Arial"/>
              </a:rPr>
              <a:t>looks </a:t>
            </a:r>
            <a:r>
              <a:rPr sz="2200" spc="-204" dirty="0">
                <a:latin typeface="Arial"/>
                <a:cs typeface="Arial"/>
              </a:rPr>
              <a:t>as </a:t>
            </a:r>
            <a:r>
              <a:rPr sz="2200" spc="35" dirty="0">
                <a:latin typeface="Arial"/>
                <a:cs typeface="Arial"/>
              </a:rPr>
              <a:t>if </a:t>
            </a:r>
            <a:r>
              <a:rPr sz="2200" spc="-80" dirty="0">
                <a:latin typeface="Arial"/>
                <a:cs typeface="Arial"/>
              </a:rPr>
              <a:t>we </a:t>
            </a:r>
            <a:r>
              <a:rPr sz="2200" spc="-100" dirty="0">
                <a:latin typeface="Arial"/>
                <a:cs typeface="Arial"/>
              </a:rPr>
              <a:t>need </a:t>
            </a:r>
            <a:r>
              <a:rPr sz="2200" spc="-45" dirty="0">
                <a:latin typeface="Arial"/>
                <a:cs typeface="Arial"/>
              </a:rPr>
              <a:t>five </a:t>
            </a:r>
            <a:r>
              <a:rPr sz="2200" spc="-100" dirty="0">
                <a:latin typeface="Arial"/>
                <a:cs typeface="Arial"/>
              </a:rPr>
              <a:t>pairs </a:t>
            </a:r>
            <a:r>
              <a:rPr sz="2200" spc="5" dirty="0">
                <a:latin typeface="Arial"/>
                <a:cs typeface="Arial"/>
              </a:rPr>
              <a:t>of </a:t>
            </a:r>
            <a:r>
              <a:rPr sz="2200" spc="-135" dirty="0">
                <a:latin typeface="Arial"/>
                <a:cs typeface="Arial"/>
              </a:rPr>
              <a:t>addresses, </a:t>
            </a:r>
            <a:r>
              <a:rPr sz="2200" spc="-80" dirty="0">
                <a:latin typeface="Arial"/>
                <a:cs typeface="Arial"/>
              </a:rPr>
              <a:t>one </a:t>
            </a:r>
            <a:r>
              <a:rPr sz="2200" spc="-55" dirty="0">
                <a:latin typeface="Arial"/>
                <a:cs typeface="Arial"/>
              </a:rPr>
              <a:t>pair per  </a:t>
            </a:r>
            <a:r>
              <a:rPr sz="2200" spc="-110" dirty="0">
                <a:latin typeface="Arial"/>
                <a:cs typeface="Arial"/>
              </a:rPr>
              <a:t>layer, </a:t>
            </a:r>
            <a:r>
              <a:rPr sz="2200" spc="-80" dirty="0">
                <a:latin typeface="Arial"/>
                <a:cs typeface="Arial"/>
              </a:rPr>
              <a:t>we </a:t>
            </a:r>
            <a:r>
              <a:rPr sz="2200" spc="-60" dirty="0">
                <a:latin typeface="Arial"/>
                <a:cs typeface="Arial"/>
              </a:rPr>
              <a:t>normally </a:t>
            </a:r>
            <a:r>
              <a:rPr sz="2200" spc="-140" dirty="0">
                <a:latin typeface="Arial"/>
                <a:cs typeface="Arial"/>
              </a:rPr>
              <a:t>have </a:t>
            </a:r>
            <a:r>
              <a:rPr sz="2200" spc="-55" dirty="0">
                <a:latin typeface="Arial"/>
                <a:cs typeface="Arial"/>
              </a:rPr>
              <a:t>only </a:t>
            </a:r>
            <a:r>
              <a:rPr sz="2200" spc="-20" dirty="0">
                <a:latin typeface="Arial"/>
                <a:cs typeface="Arial"/>
              </a:rPr>
              <a:t>four </a:t>
            </a:r>
            <a:r>
              <a:rPr sz="2200" spc="-145" dirty="0">
                <a:latin typeface="Arial"/>
                <a:cs typeface="Arial"/>
              </a:rPr>
              <a:t>because </a:t>
            </a:r>
            <a:r>
              <a:rPr sz="2200" spc="-25" dirty="0">
                <a:latin typeface="Arial"/>
                <a:cs typeface="Arial"/>
              </a:rPr>
              <a:t>the </a:t>
            </a:r>
            <a:r>
              <a:rPr sz="2200" spc="-110" dirty="0">
                <a:latin typeface="Arial"/>
                <a:cs typeface="Arial"/>
              </a:rPr>
              <a:t>physical </a:t>
            </a:r>
            <a:r>
              <a:rPr sz="2200" spc="-85" dirty="0">
                <a:latin typeface="Arial"/>
                <a:cs typeface="Arial"/>
              </a:rPr>
              <a:t>layer </a:t>
            </a:r>
            <a:r>
              <a:rPr sz="2200" spc="-125" dirty="0">
                <a:latin typeface="Arial"/>
                <a:cs typeface="Arial"/>
              </a:rPr>
              <a:t>does  </a:t>
            </a:r>
            <a:r>
              <a:rPr sz="2200" dirty="0">
                <a:latin typeface="Arial"/>
                <a:cs typeface="Arial"/>
              </a:rPr>
              <a:t>not </a:t>
            </a:r>
            <a:r>
              <a:rPr sz="2200" spc="-105" dirty="0">
                <a:latin typeface="Arial"/>
                <a:cs typeface="Arial"/>
              </a:rPr>
              <a:t>need </a:t>
            </a:r>
            <a:r>
              <a:rPr sz="2200" spc="-135" dirty="0">
                <a:latin typeface="Arial"/>
                <a:cs typeface="Arial"/>
              </a:rPr>
              <a:t>addresses; </a:t>
            </a:r>
            <a:r>
              <a:rPr sz="2200" spc="-30" dirty="0">
                <a:latin typeface="Arial"/>
                <a:cs typeface="Arial"/>
              </a:rPr>
              <a:t>the </a:t>
            </a:r>
            <a:r>
              <a:rPr sz="2200" spc="-10" dirty="0">
                <a:latin typeface="Arial"/>
                <a:cs typeface="Arial"/>
              </a:rPr>
              <a:t>unit </a:t>
            </a:r>
            <a:r>
              <a:rPr sz="2200" spc="5" dirty="0">
                <a:latin typeface="Arial"/>
                <a:cs typeface="Arial"/>
              </a:rPr>
              <a:t>of </a:t>
            </a:r>
            <a:r>
              <a:rPr sz="2200" spc="-85" dirty="0">
                <a:latin typeface="Arial"/>
                <a:cs typeface="Arial"/>
              </a:rPr>
              <a:t>data </a:t>
            </a:r>
            <a:r>
              <a:rPr sz="2200" spc="-150" dirty="0">
                <a:latin typeface="Arial"/>
                <a:cs typeface="Arial"/>
              </a:rPr>
              <a:t>exchange </a:t>
            </a:r>
            <a:r>
              <a:rPr sz="2200" spc="-35" dirty="0">
                <a:latin typeface="Arial"/>
                <a:cs typeface="Arial"/>
              </a:rPr>
              <a:t>at </a:t>
            </a:r>
            <a:r>
              <a:rPr sz="2200" spc="-30" dirty="0">
                <a:latin typeface="Arial"/>
                <a:cs typeface="Arial"/>
              </a:rPr>
              <a:t>the </a:t>
            </a:r>
            <a:r>
              <a:rPr sz="2200" spc="-110" dirty="0">
                <a:latin typeface="Arial"/>
                <a:cs typeface="Arial"/>
              </a:rPr>
              <a:t>physical </a:t>
            </a:r>
            <a:r>
              <a:rPr sz="2200" spc="-80" dirty="0">
                <a:latin typeface="Arial"/>
                <a:cs typeface="Arial"/>
              </a:rPr>
              <a:t>layer </a:t>
            </a:r>
            <a:r>
              <a:rPr sz="2200" spc="-114" dirty="0">
                <a:latin typeface="Arial"/>
                <a:cs typeface="Arial"/>
              </a:rPr>
              <a:t>is </a:t>
            </a:r>
            <a:r>
              <a:rPr sz="2200" spc="-165" dirty="0">
                <a:latin typeface="Arial"/>
                <a:cs typeface="Arial"/>
              </a:rPr>
              <a:t>a  </a:t>
            </a:r>
            <a:r>
              <a:rPr sz="2200" dirty="0">
                <a:latin typeface="Arial"/>
                <a:cs typeface="Arial"/>
              </a:rPr>
              <a:t>bit,</a:t>
            </a:r>
            <a:r>
              <a:rPr sz="2200" spc="-465" dirty="0">
                <a:latin typeface="Arial"/>
                <a:cs typeface="Arial"/>
              </a:rPr>
              <a:t> </a:t>
            </a:r>
            <a:r>
              <a:rPr sz="2200" spc="-65" dirty="0">
                <a:latin typeface="Arial"/>
                <a:cs typeface="Arial"/>
              </a:rPr>
              <a:t>which </a:t>
            </a:r>
            <a:r>
              <a:rPr sz="2200" spc="-35" dirty="0">
                <a:latin typeface="Arial"/>
                <a:cs typeface="Arial"/>
              </a:rPr>
              <a:t>definitely </a:t>
            </a:r>
            <a:r>
              <a:rPr sz="2200" spc="-70" dirty="0">
                <a:latin typeface="Arial"/>
                <a:cs typeface="Arial"/>
              </a:rPr>
              <a:t>cannot </a:t>
            </a:r>
            <a:r>
              <a:rPr sz="2200" spc="-135" dirty="0">
                <a:latin typeface="Arial"/>
                <a:cs typeface="Arial"/>
              </a:rPr>
              <a:t>have </a:t>
            </a:r>
            <a:r>
              <a:rPr sz="2200" spc="-114" dirty="0">
                <a:latin typeface="Arial"/>
                <a:cs typeface="Arial"/>
              </a:rPr>
              <a:t>an </a:t>
            </a:r>
            <a:r>
              <a:rPr sz="2200" spc="-120" dirty="0">
                <a:latin typeface="Arial"/>
                <a:cs typeface="Arial"/>
              </a:rPr>
              <a:t>address.</a:t>
            </a:r>
            <a:endParaRPr sz="2200" dirty="0">
              <a:latin typeface="Arial"/>
              <a:cs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25384" y="494070"/>
            <a:ext cx="7518531" cy="3307325"/>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460044" y="4155694"/>
            <a:ext cx="8239125" cy="1710055"/>
          </a:xfrm>
          <a:prstGeom prst="rect">
            <a:avLst/>
          </a:prstGeom>
        </p:spPr>
        <p:txBody>
          <a:bodyPr vert="horz" wrap="square" lIns="0" tIns="6985" rIns="0" bIns="0" rtlCol="0">
            <a:spAutoFit/>
          </a:bodyPr>
          <a:lstStyle/>
          <a:p>
            <a:pPr marL="326390" marR="453390" indent="-314325">
              <a:lnSpc>
                <a:spcPct val="101899"/>
              </a:lnSpc>
              <a:spcBef>
                <a:spcPts val="55"/>
              </a:spcBef>
              <a:buSzPct val="109090"/>
              <a:buFont typeface="Wingdings"/>
              <a:buChar char=""/>
              <a:tabLst>
                <a:tab pos="320675" algn="l"/>
              </a:tabLst>
            </a:pPr>
            <a:r>
              <a:rPr sz="2200" spc="-120" dirty="0">
                <a:latin typeface="Arial"/>
                <a:cs typeface="Arial"/>
              </a:rPr>
              <a:t>There</a:t>
            </a:r>
            <a:r>
              <a:rPr sz="2200" spc="-125" dirty="0">
                <a:latin typeface="Arial"/>
                <a:cs typeface="Arial"/>
              </a:rPr>
              <a:t> </a:t>
            </a:r>
            <a:r>
              <a:rPr sz="2200" spc="-114" dirty="0">
                <a:latin typeface="Arial"/>
                <a:cs typeface="Arial"/>
              </a:rPr>
              <a:t>is</a:t>
            </a:r>
            <a:r>
              <a:rPr sz="2200" spc="-110" dirty="0">
                <a:latin typeface="Arial"/>
                <a:cs typeface="Arial"/>
              </a:rPr>
              <a:t> </a:t>
            </a:r>
            <a:r>
              <a:rPr sz="2200" spc="-170" dirty="0">
                <a:latin typeface="Arial"/>
                <a:cs typeface="Arial"/>
              </a:rPr>
              <a:t>a</a:t>
            </a:r>
            <a:r>
              <a:rPr sz="2200" spc="-130" dirty="0">
                <a:latin typeface="Arial"/>
                <a:cs typeface="Arial"/>
              </a:rPr>
              <a:t> </a:t>
            </a:r>
            <a:r>
              <a:rPr sz="2200" spc="-55" dirty="0">
                <a:latin typeface="Arial"/>
                <a:cs typeface="Arial"/>
              </a:rPr>
              <a:t>relationship</a:t>
            </a:r>
            <a:r>
              <a:rPr sz="2200" spc="-160" dirty="0">
                <a:latin typeface="Arial"/>
                <a:cs typeface="Arial"/>
              </a:rPr>
              <a:t> </a:t>
            </a:r>
            <a:r>
              <a:rPr sz="2200" spc="-65" dirty="0">
                <a:latin typeface="Arial"/>
                <a:cs typeface="Arial"/>
              </a:rPr>
              <a:t>between</a:t>
            </a:r>
            <a:r>
              <a:rPr sz="2200" spc="-130" dirty="0">
                <a:latin typeface="Arial"/>
                <a:cs typeface="Arial"/>
              </a:rPr>
              <a:t> </a:t>
            </a:r>
            <a:r>
              <a:rPr sz="2200" spc="-20" dirty="0">
                <a:latin typeface="Arial"/>
                <a:cs typeface="Arial"/>
              </a:rPr>
              <a:t>the</a:t>
            </a:r>
            <a:r>
              <a:rPr sz="2200" spc="-130" dirty="0">
                <a:latin typeface="Arial"/>
                <a:cs typeface="Arial"/>
              </a:rPr>
              <a:t> </a:t>
            </a:r>
            <a:r>
              <a:rPr sz="2200" spc="-110" dirty="0">
                <a:latin typeface="Arial"/>
                <a:cs typeface="Arial"/>
              </a:rPr>
              <a:t>layer,</a:t>
            </a:r>
            <a:r>
              <a:rPr sz="2200" spc="-135" dirty="0">
                <a:latin typeface="Arial"/>
                <a:cs typeface="Arial"/>
              </a:rPr>
              <a:t> </a:t>
            </a:r>
            <a:r>
              <a:rPr sz="2200" spc="-20" dirty="0">
                <a:latin typeface="Arial"/>
                <a:cs typeface="Arial"/>
              </a:rPr>
              <a:t>the</a:t>
            </a:r>
            <a:r>
              <a:rPr sz="2200" spc="-105" dirty="0">
                <a:latin typeface="Arial"/>
                <a:cs typeface="Arial"/>
              </a:rPr>
              <a:t> </a:t>
            </a:r>
            <a:r>
              <a:rPr sz="2200" spc="-130" dirty="0">
                <a:latin typeface="Arial"/>
                <a:cs typeface="Arial"/>
              </a:rPr>
              <a:t>address</a:t>
            </a:r>
            <a:r>
              <a:rPr sz="2200" spc="-150" dirty="0">
                <a:latin typeface="Arial"/>
                <a:cs typeface="Arial"/>
              </a:rPr>
              <a:t> </a:t>
            </a:r>
            <a:r>
              <a:rPr sz="2200" spc="-130" dirty="0">
                <a:latin typeface="Arial"/>
                <a:cs typeface="Arial"/>
              </a:rPr>
              <a:t>used</a:t>
            </a:r>
            <a:r>
              <a:rPr sz="2200" spc="-105" dirty="0">
                <a:latin typeface="Arial"/>
                <a:cs typeface="Arial"/>
              </a:rPr>
              <a:t> </a:t>
            </a:r>
            <a:r>
              <a:rPr sz="2200" spc="-30" dirty="0">
                <a:latin typeface="Arial"/>
                <a:cs typeface="Arial"/>
              </a:rPr>
              <a:t>in</a:t>
            </a:r>
            <a:r>
              <a:rPr sz="2200" spc="-140" dirty="0">
                <a:latin typeface="Arial"/>
                <a:cs typeface="Arial"/>
              </a:rPr>
              <a:t> </a:t>
            </a:r>
            <a:r>
              <a:rPr sz="2200" spc="-5" dirty="0">
                <a:latin typeface="Arial"/>
                <a:cs typeface="Arial"/>
              </a:rPr>
              <a:t>that  </a:t>
            </a:r>
            <a:r>
              <a:rPr sz="2200" spc="-110" dirty="0">
                <a:latin typeface="Arial"/>
                <a:cs typeface="Arial"/>
              </a:rPr>
              <a:t>layer, </a:t>
            </a:r>
            <a:r>
              <a:rPr sz="2200" spc="-105" dirty="0">
                <a:latin typeface="Arial"/>
                <a:cs typeface="Arial"/>
              </a:rPr>
              <a:t>and </a:t>
            </a:r>
            <a:r>
              <a:rPr sz="2200" spc="-20" dirty="0">
                <a:latin typeface="Arial"/>
                <a:cs typeface="Arial"/>
              </a:rPr>
              <a:t>the </a:t>
            </a:r>
            <a:r>
              <a:rPr sz="2200" spc="-100" dirty="0">
                <a:latin typeface="Arial"/>
                <a:cs typeface="Arial"/>
              </a:rPr>
              <a:t>packet </a:t>
            </a:r>
            <a:r>
              <a:rPr sz="2200" spc="-110" dirty="0">
                <a:latin typeface="Arial"/>
                <a:cs typeface="Arial"/>
              </a:rPr>
              <a:t>name </a:t>
            </a:r>
            <a:r>
              <a:rPr sz="2200" spc="-35" dirty="0">
                <a:latin typeface="Arial"/>
                <a:cs typeface="Arial"/>
              </a:rPr>
              <a:t>at </a:t>
            </a:r>
            <a:r>
              <a:rPr sz="2200" spc="-5" dirty="0">
                <a:latin typeface="Arial"/>
                <a:cs typeface="Arial"/>
              </a:rPr>
              <a:t>that</a:t>
            </a:r>
            <a:r>
              <a:rPr sz="2200" spc="-425" dirty="0">
                <a:latin typeface="Arial"/>
                <a:cs typeface="Arial"/>
              </a:rPr>
              <a:t> </a:t>
            </a:r>
            <a:r>
              <a:rPr sz="2200" spc="-114" dirty="0">
                <a:latin typeface="Arial"/>
                <a:cs typeface="Arial"/>
              </a:rPr>
              <a:t>layer.</a:t>
            </a:r>
            <a:endParaRPr sz="2200" dirty="0">
              <a:latin typeface="Arial"/>
              <a:cs typeface="Arial"/>
            </a:endParaRPr>
          </a:p>
          <a:p>
            <a:pPr marL="201295" marR="5080" indent="-189230">
              <a:lnSpc>
                <a:spcPct val="100000"/>
              </a:lnSpc>
              <a:buFont typeface="Wingdings"/>
              <a:buChar char=""/>
              <a:tabLst>
                <a:tab pos="296545" algn="l"/>
              </a:tabLst>
            </a:pPr>
            <a:r>
              <a:rPr sz="2200" spc="-60" dirty="0">
                <a:latin typeface="Arial"/>
                <a:cs typeface="Arial"/>
              </a:rPr>
              <a:t>At</a:t>
            </a:r>
            <a:r>
              <a:rPr sz="2200" spc="-130" dirty="0">
                <a:latin typeface="Arial"/>
                <a:cs typeface="Arial"/>
              </a:rPr>
              <a:t> </a:t>
            </a:r>
            <a:r>
              <a:rPr sz="2200" spc="-20" dirty="0">
                <a:latin typeface="Arial"/>
                <a:cs typeface="Arial"/>
              </a:rPr>
              <a:t>the</a:t>
            </a:r>
            <a:r>
              <a:rPr sz="2200" spc="-105" dirty="0">
                <a:latin typeface="Arial"/>
                <a:cs typeface="Arial"/>
              </a:rPr>
              <a:t> </a:t>
            </a:r>
            <a:r>
              <a:rPr sz="2200" spc="-60" dirty="0">
                <a:latin typeface="Arial"/>
                <a:cs typeface="Arial"/>
              </a:rPr>
              <a:t>application</a:t>
            </a:r>
            <a:r>
              <a:rPr sz="2200" spc="-185" dirty="0">
                <a:latin typeface="Arial"/>
                <a:cs typeface="Arial"/>
              </a:rPr>
              <a:t> </a:t>
            </a:r>
            <a:r>
              <a:rPr sz="2200" spc="-110" dirty="0">
                <a:latin typeface="Arial"/>
                <a:cs typeface="Arial"/>
              </a:rPr>
              <a:t>layer,</a:t>
            </a:r>
            <a:r>
              <a:rPr sz="2200" spc="-130" dirty="0">
                <a:latin typeface="Arial"/>
                <a:cs typeface="Arial"/>
              </a:rPr>
              <a:t> </a:t>
            </a:r>
            <a:r>
              <a:rPr sz="2200" spc="-80" dirty="0">
                <a:latin typeface="Arial"/>
                <a:cs typeface="Arial"/>
              </a:rPr>
              <a:t>we</a:t>
            </a:r>
            <a:r>
              <a:rPr sz="2200" spc="-105" dirty="0">
                <a:latin typeface="Arial"/>
                <a:cs typeface="Arial"/>
              </a:rPr>
              <a:t> </a:t>
            </a:r>
            <a:r>
              <a:rPr sz="2200" spc="-50" dirty="0">
                <a:latin typeface="Arial"/>
                <a:cs typeface="Arial"/>
              </a:rPr>
              <a:t>normally</a:t>
            </a:r>
            <a:r>
              <a:rPr sz="2200" spc="-165" dirty="0">
                <a:latin typeface="Arial"/>
                <a:cs typeface="Arial"/>
              </a:rPr>
              <a:t> </a:t>
            </a:r>
            <a:r>
              <a:rPr sz="2200" spc="-150" dirty="0">
                <a:latin typeface="Arial"/>
                <a:cs typeface="Arial"/>
              </a:rPr>
              <a:t>use</a:t>
            </a:r>
            <a:r>
              <a:rPr sz="2200" spc="-100" dirty="0">
                <a:latin typeface="Arial"/>
                <a:cs typeface="Arial"/>
              </a:rPr>
              <a:t> </a:t>
            </a:r>
            <a:r>
              <a:rPr sz="2200" spc="-135" dirty="0">
                <a:solidFill>
                  <a:srgbClr val="FF0000"/>
                </a:solidFill>
                <a:latin typeface="Arial"/>
                <a:cs typeface="Arial"/>
              </a:rPr>
              <a:t>names</a:t>
            </a:r>
            <a:r>
              <a:rPr sz="2200" spc="-150" dirty="0">
                <a:solidFill>
                  <a:srgbClr val="FF0000"/>
                </a:solidFill>
                <a:latin typeface="Arial"/>
                <a:cs typeface="Arial"/>
              </a:rPr>
              <a:t> </a:t>
            </a:r>
            <a:r>
              <a:rPr sz="2200" spc="20" dirty="0">
                <a:solidFill>
                  <a:srgbClr val="FF0000"/>
                </a:solidFill>
                <a:latin typeface="Arial"/>
                <a:cs typeface="Arial"/>
              </a:rPr>
              <a:t>t</a:t>
            </a:r>
            <a:r>
              <a:rPr sz="2200" spc="20" dirty="0">
                <a:latin typeface="Arial"/>
                <a:cs typeface="Arial"/>
              </a:rPr>
              <a:t>o</a:t>
            </a:r>
            <a:r>
              <a:rPr sz="2200" spc="-114" dirty="0">
                <a:latin typeface="Arial"/>
                <a:cs typeface="Arial"/>
              </a:rPr>
              <a:t> </a:t>
            </a:r>
            <a:r>
              <a:rPr sz="2200" spc="-60" dirty="0">
                <a:latin typeface="Arial"/>
                <a:cs typeface="Arial"/>
              </a:rPr>
              <a:t>define</a:t>
            </a:r>
            <a:r>
              <a:rPr sz="2200" spc="-100" dirty="0">
                <a:latin typeface="Arial"/>
                <a:cs typeface="Arial"/>
              </a:rPr>
              <a:t> </a:t>
            </a:r>
            <a:r>
              <a:rPr sz="2200" spc="-20" dirty="0">
                <a:latin typeface="Arial"/>
                <a:cs typeface="Arial"/>
              </a:rPr>
              <a:t>the</a:t>
            </a:r>
            <a:r>
              <a:rPr sz="2200" spc="-130" dirty="0">
                <a:latin typeface="Arial"/>
                <a:cs typeface="Arial"/>
              </a:rPr>
              <a:t> </a:t>
            </a:r>
            <a:r>
              <a:rPr sz="2200" spc="-65" dirty="0">
                <a:latin typeface="Arial"/>
                <a:cs typeface="Arial"/>
              </a:rPr>
              <a:t>site</a:t>
            </a:r>
            <a:r>
              <a:rPr sz="2200" spc="-125" dirty="0">
                <a:latin typeface="Arial"/>
                <a:cs typeface="Arial"/>
              </a:rPr>
              <a:t> </a:t>
            </a:r>
            <a:r>
              <a:rPr sz="2200" spc="-5" dirty="0">
                <a:latin typeface="Arial"/>
                <a:cs typeface="Arial"/>
              </a:rPr>
              <a:t>that  </a:t>
            </a:r>
            <a:r>
              <a:rPr sz="2200" spc="-80" dirty="0">
                <a:latin typeface="Arial"/>
                <a:cs typeface="Arial"/>
              </a:rPr>
              <a:t>provides </a:t>
            </a:r>
            <a:r>
              <a:rPr sz="2200" spc="-110" dirty="0">
                <a:latin typeface="Arial"/>
                <a:cs typeface="Arial"/>
              </a:rPr>
              <a:t>services, </a:t>
            </a:r>
            <a:r>
              <a:rPr sz="2200" spc="-140" dirty="0">
                <a:latin typeface="Arial"/>
                <a:cs typeface="Arial"/>
              </a:rPr>
              <a:t>such </a:t>
            </a:r>
            <a:r>
              <a:rPr sz="2200" spc="-204" dirty="0">
                <a:latin typeface="Arial"/>
                <a:cs typeface="Arial"/>
              </a:rPr>
              <a:t>as </a:t>
            </a:r>
            <a:r>
              <a:rPr sz="2200" spc="-85" dirty="0">
                <a:latin typeface="Arial"/>
                <a:cs typeface="Arial"/>
              </a:rPr>
              <a:t>someorg.com,or </a:t>
            </a:r>
            <a:r>
              <a:rPr sz="2200" spc="-20" dirty="0">
                <a:latin typeface="Arial"/>
                <a:cs typeface="Arial"/>
              </a:rPr>
              <a:t>the </a:t>
            </a:r>
            <a:r>
              <a:rPr sz="2200" spc="-65" dirty="0">
                <a:latin typeface="Arial"/>
                <a:cs typeface="Arial"/>
              </a:rPr>
              <a:t>e-mail </a:t>
            </a:r>
            <a:r>
              <a:rPr sz="2200" spc="-125" dirty="0">
                <a:latin typeface="Arial"/>
                <a:cs typeface="Arial"/>
              </a:rPr>
              <a:t>address, </a:t>
            </a:r>
            <a:r>
              <a:rPr sz="2200" spc="-140" dirty="0">
                <a:latin typeface="Arial"/>
                <a:cs typeface="Arial"/>
              </a:rPr>
              <a:t>such </a:t>
            </a:r>
            <a:r>
              <a:rPr sz="2200" spc="-210" dirty="0">
                <a:latin typeface="Arial"/>
                <a:cs typeface="Arial"/>
              </a:rPr>
              <a:t>as  </a:t>
            </a:r>
            <a:r>
              <a:rPr sz="2200" spc="-95" dirty="0">
                <a:latin typeface="Arial"/>
                <a:cs typeface="Arial"/>
                <a:hlinkClick r:id="rId3"/>
              </a:rPr>
              <a:t>somebody@coldmail.com.</a:t>
            </a:r>
            <a:endParaRPr sz="2200" dirty="0">
              <a:latin typeface="Arial"/>
              <a:cs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04165" y="1106684"/>
            <a:ext cx="8535670" cy="5763757"/>
          </a:xfrm>
          <a:prstGeom prst="rect">
            <a:avLst/>
          </a:prstGeom>
        </p:spPr>
        <p:txBody>
          <a:bodyPr vert="horz" wrap="square" lIns="0" tIns="13335" rIns="0" bIns="0" rtlCol="0">
            <a:spAutoFit/>
          </a:bodyPr>
          <a:lstStyle/>
          <a:p>
            <a:pPr marL="356870" marR="5715" indent="-344805" algn="just">
              <a:lnSpc>
                <a:spcPct val="100000"/>
              </a:lnSpc>
              <a:spcBef>
                <a:spcPts val="105"/>
              </a:spcBef>
              <a:buFont typeface="Wingdings"/>
              <a:buChar char=""/>
              <a:tabLst>
                <a:tab pos="357505" algn="l"/>
              </a:tabLst>
            </a:pPr>
            <a:r>
              <a:rPr sz="2200" spc="-60" dirty="0">
                <a:solidFill>
                  <a:srgbClr val="FF0000"/>
                </a:solidFill>
                <a:latin typeface="Arial"/>
                <a:cs typeface="Arial"/>
              </a:rPr>
              <a:t>At </a:t>
            </a:r>
            <a:r>
              <a:rPr sz="2200" spc="-30" dirty="0">
                <a:solidFill>
                  <a:srgbClr val="FF0000"/>
                </a:solidFill>
                <a:latin typeface="Arial"/>
                <a:cs typeface="Arial"/>
              </a:rPr>
              <a:t>the </a:t>
            </a:r>
            <a:r>
              <a:rPr sz="2200" spc="-45" dirty="0">
                <a:solidFill>
                  <a:srgbClr val="FF0000"/>
                </a:solidFill>
                <a:latin typeface="Arial"/>
                <a:cs typeface="Arial"/>
              </a:rPr>
              <a:t>transport </a:t>
            </a:r>
            <a:r>
              <a:rPr sz="2200" spc="-114" dirty="0">
                <a:solidFill>
                  <a:srgbClr val="FF0000"/>
                </a:solidFill>
                <a:latin typeface="Arial"/>
                <a:cs typeface="Arial"/>
              </a:rPr>
              <a:t>layer, </a:t>
            </a:r>
            <a:r>
              <a:rPr sz="2200" spc="-145" dirty="0">
                <a:solidFill>
                  <a:srgbClr val="FF0000"/>
                </a:solidFill>
                <a:latin typeface="Arial"/>
                <a:cs typeface="Arial"/>
              </a:rPr>
              <a:t>addresses </a:t>
            </a:r>
            <a:r>
              <a:rPr sz="2200" spc="-95" dirty="0">
                <a:solidFill>
                  <a:srgbClr val="FF0000"/>
                </a:solidFill>
                <a:latin typeface="Arial"/>
                <a:cs typeface="Arial"/>
              </a:rPr>
              <a:t>are called </a:t>
            </a:r>
            <a:r>
              <a:rPr sz="2200" dirty="0">
                <a:solidFill>
                  <a:srgbClr val="FF0000"/>
                </a:solidFill>
                <a:latin typeface="Arial"/>
                <a:cs typeface="Arial"/>
              </a:rPr>
              <a:t>port </a:t>
            </a:r>
            <a:r>
              <a:rPr sz="2200" spc="-95" dirty="0">
                <a:solidFill>
                  <a:srgbClr val="FF0000"/>
                </a:solidFill>
                <a:latin typeface="Arial"/>
                <a:cs typeface="Arial"/>
              </a:rPr>
              <a:t>numbers</a:t>
            </a:r>
            <a:r>
              <a:rPr sz="2200" spc="-95" dirty="0">
                <a:latin typeface="Arial"/>
                <a:cs typeface="Arial"/>
              </a:rPr>
              <a:t>, </a:t>
            </a:r>
            <a:r>
              <a:rPr sz="2200" spc="-105" dirty="0">
                <a:latin typeface="Arial"/>
                <a:cs typeface="Arial"/>
              </a:rPr>
              <a:t>and </a:t>
            </a:r>
            <a:r>
              <a:rPr sz="2200" spc="-90" dirty="0">
                <a:latin typeface="Arial"/>
                <a:cs typeface="Arial"/>
              </a:rPr>
              <a:t>these  </a:t>
            </a:r>
            <a:r>
              <a:rPr sz="2200" spc="-60" dirty="0">
                <a:latin typeface="Arial"/>
                <a:cs typeface="Arial"/>
              </a:rPr>
              <a:t>define</a:t>
            </a:r>
            <a:r>
              <a:rPr sz="2200" spc="-150" dirty="0">
                <a:latin typeface="Arial"/>
                <a:cs typeface="Arial"/>
              </a:rPr>
              <a:t> </a:t>
            </a:r>
            <a:r>
              <a:rPr sz="2200" spc="-20" dirty="0">
                <a:latin typeface="Arial"/>
                <a:cs typeface="Arial"/>
              </a:rPr>
              <a:t>the</a:t>
            </a:r>
            <a:r>
              <a:rPr sz="2200" spc="-100" dirty="0">
                <a:latin typeface="Arial"/>
                <a:cs typeface="Arial"/>
              </a:rPr>
              <a:t> </a:t>
            </a:r>
            <a:r>
              <a:rPr sz="2200" spc="-70" dirty="0">
                <a:latin typeface="Arial"/>
                <a:cs typeface="Arial"/>
              </a:rPr>
              <a:t>application-layer</a:t>
            </a:r>
            <a:r>
              <a:rPr sz="2200" spc="-180" dirty="0">
                <a:latin typeface="Arial"/>
                <a:cs typeface="Arial"/>
              </a:rPr>
              <a:t> </a:t>
            </a:r>
            <a:r>
              <a:rPr sz="2200" spc="-100" dirty="0">
                <a:latin typeface="Arial"/>
                <a:cs typeface="Arial"/>
              </a:rPr>
              <a:t>programs</a:t>
            </a:r>
            <a:r>
              <a:rPr sz="2200" spc="-175" dirty="0">
                <a:latin typeface="Arial"/>
                <a:cs typeface="Arial"/>
              </a:rPr>
              <a:t> </a:t>
            </a:r>
            <a:r>
              <a:rPr sz="2200" spc="-35" dirty="0">
                <a:latin typeface="Arial"/>
                <a:cs typeface="Arial"/>
              </a:rPr>
              <a:t>at</a:t>
            </a:r>
            <a:r>
              <a:rPr sz="2200" spc="-100" dirty="0">
                <a:latin typeface="Arial"/>
                <a:cs typeface="Arial"/>
              </a:rPr>
              <a:t> </a:t>
            </a:r>
            <a:r>
              <a:rPr sz="2200" spc="-20" dirty="0">
                <a:latin typeface="Arial"/>
                <a:cs typeface="Arial"/>
              </a:rPr>
              <a:t>the</a:t>
            </a:r>
            <a:r>
              <a:rPr sz="2200" spc="-125" dirty="0">
                <a:latin typeface="Arial"/>
                <a:cs typeface="Arial"/>
              </a:rPr>
              <a:t> </a:t>
            </a:r>
            <a:r>
              <a:rPr sz="2200" spc="-110" dirty="0">
                <a:latin typeface="Arial"/>
                <a:cs typeface="Arial"/>
              </a:rPr>
              <a:t>source</a:t>
            </a:r>
            <a:r>
              <a:rPr sz="2200" spc="-140" dirty="0">
                <a:latin typeface="Arial"/>
                <a:cs typeface="Arial"/>
              </a:rPr>
              <a:t> </a:t>
            </a:r>
            <a:r>
              <a:rPr sz="2200" spc="-105" dirty="0">
                <a:latin typeface="Arial"/>
                <a:cs typeface="Arial"/>
              </a:rPr>
              <a:t>and</a:t>
            </a:r>
            <a:r>
              <a:rPr sz="2200" spc="-140" dirty="0">
                <a:latin typeface="Arial"/>
                <a:cs typeface="Arial"/>
              </a:rPr>
              <a:t> </a:t>
            </a:r>
            <a:r>
              <a:rPr sz="2200" spc="-55" dirty="0">
                <a:latin typeface="Arial"/>
                <a:cs typeface="Arial"/>
              </a:rPr>
              <a:t>destination.</a:t>
            </a:r>
            <a:endParaRPr lang="en-US" sz="2200" spc="-55" dirty="0">
              <a:latin typeface="Arial"/>
              <a:cs typeface="Arial"/>
            </a:endParaRPr>
          </a:p>
          <a:p>
            <a:pPr marL="356870" marR="5715" indent="-344805" algn="just">
              <a:lnSpc>
                <a:spcPct val="100000"/>
              </a:lnSpc>
              <a:spcBef>
                <a:spcPts val="105"/>
              </a:spcBef>
              <a:buFont typeface="Wingdings"/>
              <a:buChar char=""/>
              <a:tabLst>
                <a:tab pos="357505" algn="l"/>
              </a:tabLst>
            </a:pPr>
            <a:endParaRPr sz="2200" dirty="0">
              <a:latin typeface="Arial"/>
              <a:cs typeface="Arial"/>
            </a:endParaRPr>
          </a:p>
          <a:p>
            <a:pPr marL="421005" indent="-408940" algn="just">
              <a:lnSpc>
                <a:spcPct val="100000"/>
              </a:lnSpc>
              <a:spcBef>
                <a:spcPts val="530"/>
              </a:spcBef>
              <a:buFont typeface="Wingdings"/>
              <a:buChar char=""/>
              <a:tabLst>
                <a:tab pos="421640" algn="l"/>
              </a:tabLst>
            </a:pPr>
            <a:r>
              <a:rPr sz="2200" spc="-75" dirty="0">
                <a:latin typeface="Arial"/>
                <a:cs typeface="Arial"/>
              </a:rPr>
              <a:t>Port </a:t>
            </a:r>
            <a:r>
              <a:rPr sz="2200" spc="-100" dirty="0">
                <a:latin typeface="Arial"/>
                <a:cs typeface="Arial"/>
              </a:rPr>
              <a:t>numbers </a:t>
            </a:r>
            <a:r>
              <a:rPr sz="2200" spc="-100" dirty="0">
                <a:solidFill>
                  <a:srgbClr val="FF0000"/>
                </a:solidFill>
                <a:latin typeface="Arial"/>
                <a:cs typeface="Arial"/>
              </a:rPr>
              <a:t>are </a:t>
            </a:r>
            <a:r>
              <a:rPr sz="2200" spc="-80" dirty="0">
                <a:solidFill>
                  <a:srgbClr val="FF0000"/>
                </a:solidFill>
                <a:latin typeface="Arial"/>
                <a:cs typeface="Arial"/>
              </a:rPr>
              <a:t>local </a:t>
            </a:r>
            <a:r>
              <a:rPr sz="2200" spc="-140" dirty="0">
                <a:solidFill>
                  <a:srgbClr val="FF0000"/>
                </a:solidFill>
                <a:latin typeface="Arial"/>
                <a:cs typeface="Arial"/>
              </a:rPr>
              <a:t>addresses </a:t>
            </a:r>
            <a:r>
              <a:rPr sz="2200" spc="-5" dirty="0">
                <a:latin typeface="Arial"/>
                <a:cs typeface="Arial"/>
              </a:rPr>
              <a:t>that </a:t>
            </a:r>
            <a:r>
              <a:rPr sz="2200" spc="-75" dirty="0">
                <a:latin typeface="Arial"/>
                <a:cs typeface="Arial"/>
              </a:rPr>
              <a:t>distinguish </a:t>
            </a:r>
            <a:r>
              <a:rPr sz="2200" spc="-65" dirty="0">
                <a:latin typeface="Arial"/>
                <a:cs typeface="Arial"/>
              </a:rPr>
              <a:t>between</a:t>
            </a:r>
            <a:r>
              <a:rPr sz="2200" spc="210" dirty="0">
                <a:latin typeface="Arial"/>
                <a:cs typeface="Arial"/>
              </a:rPr>
              <a:t> </a:t>
            </a:r>
            <a:r>
              <a:rPr sz="2200" spc="-120" dirty="0">
                <a:latin typeface="Arial"/>
                <a:cs typeface="Arial"/>
              </a:rPr>
              <a:t>several</a:t>
            </a:r>
            <a:endParaRPr sz="2200" dirty="0">
              <a:latin typeface="Arial"/>
              <a:cs typeface="Arial"/>
            </a:endParaRPr>
          </a:p>
          <a:p>
            <a:pPr marL="356870" algn="just">
              <a:lnSpc>
                <a:spcPct val="100000"/>
              </a:lnSpc>
            </a:pPr>
            <a:r>
              <a:rPr sz="2200" spc="-100" dirty="0">
                <a:latin typeface="Arial"/>
                <a:cs typeface="Arial"/>
              </a:rPr>
              <a:t>programs </a:t>
            </a:r>
            <a:r>
              <a:rPr sz="2200" spc="-65" dirty="0">
                <a:latin typeface="Arial"/>
                <a:cs typeface="Arial"/>
              </a:rPr>
              <a:t>running </a:t>
            </a:r>
            <a:r>
              <a:rPr sz="2200" spc="-35" dirty="0">
                <a:latin typeface="Arial"/>
                <a:cs typeface="Arial"/>
              </a:rPr>
              <a:t>at </a:t>
            </a:r>
            <a:r>
              <a:rPr sz="2200" spc="-20" dirty="0">
                <a:latin typeface="Arial"/>
                <a:cs typeface="Arial"/>
              </a:rPr>
              <a:t>the</a:t>
            </a:r>
            <a:r>
              <a:rPr sz="2200" spc="-340" dirty="0">
                <a:latin typeface="Arial"/>
                <a:cs typeface="Arial"/>
              </a:rPr>
              <a:t> </a:t>
            </a:r>
            <a:r>
              <a:rPr sz="2200" spc="-150" dirty="0">
                <a:latin typeface="Arial"/>
                <a:cs typeface="Arial"/>
              </a:rPr>
              <a:t>same </a:t>
            </a:r>
            <a:r>
              <a:rPr sz="2200" spc="-20" dirty="0">
                <a:latin typeface="Arial"/>
                <a:cs typeface="Arial"/>
              </a:rPr>
              <a:t>time.</a:t>
            </a:r>
            <a:endParaRPr lang="en-US" sz="2200" spc="-20" dirty="0">
              <a:latin typeface="Arial"/>
              <a:cs typeface="Arial"/>
            </a:endParaRPr>
          </a:p>
          <a:p>
            <a:pPr marL="356870" algn="just">
              <a:lnSpc>
                <a:spcPct val="100000"/>
              </a:lnSpc>
            </a:pPr>
            <a:endParaRPr sz="2200" dirty="0">
              <a:latin typeface="Arial"/>
              <a:cs typeface="Arial"/>
            </a:endParaRPr>
          </a:p>
          <a:p>
            <a:pPr marL="421005" indent="-408940" algn="just">
              <a:lnSpc>
                <a:spcPct val="100000"/>
              </a:lnSpc>
              <a:spcBef>
                <a:spcPts val="530"/>
              </a:spcBef>
              <a:buFont typeface="Wingdings"/>
              <a:buChar char=""/>
              <a:tabLst>
                <a:tab pos="421640" algn="l"/>
              </a:tabLst>
            </a:pPr>
            <a:r>
              <a:rPr sz="2200" spc="-60" dirty="0">
                <a:latin typeface="Arial"/>
                <a:cs typeface="Arial"/>
              </a:rPr>
              <a:t>At </a:t>
            </a:r>
            <a:r>
              <a:rPr sz="2200" spc="-20" dirty="0">
                <a:latin typeface="Arial"/>
                <a:cs typeface="Arial"/>
              </a:rPr>
              <a:t>the </a:t>
            </a:r>
            <a:r>
              <a:rPr sz="2200" spc="-75" dirty="0">
                <a:latin typeface="Arial"/>
                <a:cs typeface="Arial"/>
              </a:rPr>
              <a:t>network-layer, </a:t>
            </a:r>
            <a:r>
              <a:rPr sz="2200" spc="-20" dirty="0">
                <a:solidFill>
                  <a:srgbClr val="FF0000"/>
                </a:solidFill>
                <a:latin typeface="Arial"/>
                <a:cs typeface="Arial"/>
              </a:rPr>
              <a:t>the </a:t>
            </a:r>
            <a:r>
              <a:rPr sz="2200" spc="-145" dirty="0">
                <a:solidFill>
                  <a:srgbClr val="FF0000"/>
                </a:solidFill>
                <a:latin typeface="Arial"/>
                <a:cs typeface="Arial"/>
              </a:rPr>
              <a:t>addresses </a:t>
            </a:r>
            <a:r>
              <a:rPr sz="2200" spc="-105" dirty="0">
                <a:solidFill>
                  <a:srgbClr val="FF0000"/>
                </a:solidFill>
                <a:latin typeface="Arial"/>
                <a:cs typeface="Arial"/>
              </a:rPr>
              <a:t>are </a:t>
            </a:r>
            <a:r>
              <a:rPr sz="2200" spc="-80" dirty="0">
                <a:solidFill>
                  <a:srgbClr val="FF0000"/>
                </a:solidFill>
                <a:latin typeface="Arial"/>
                <a:cs typeface="Arial"/>
              </a:rPr>
              <a:t>global</a:t>
            </a:r>
            <a:r>
              <a:rPr sz="2200" spc="-80" dirty="0">
                <a:latin typeface="Arial"/>
                <a:cs typeface="Arial"/>
              </a:rPr>
              <a:t>, </a:t>
            </a:r>
            <a:r>
              <a:rPr sz="2200" spc="10" dirty="0">
                <a:latin typeface="Arial"/>
                <a:cs typeface="Arial"/>
              </a:rPr>
              <a:t>with </a:t>
            </a:r>
            <a:r>
              <a:rPr sz="2200" spc="-30" dirty="0">
                <a:latin typeface="Arial"/>
                <a:cs typeface="Arial"/>
              </a:rPr>
              <a:t>the </a:t>
            </a:r>
            <a:r>
              <a:rPr sz="2200" spc="-55" dirty="0">
                <a:latin typeface="Arial"/>
                <a:cs typeface="Arial"/>
              </a:rPr>
              <a:t>whole</a:t>
            </a:r>
            <a:r>
              <a:rPr sz="2200" spc="30" dirty="0">
                <a:latin typeface="Arial"/>
                <a:cs typeface="Arial"/>
              </a:rPr>
              <a:t> </a:t>
            </a:r>
            <a:r>
              <a:rPr sz="2200" spc="-35" dirty="0">
                <a:latin typeface="Arial"/>
                <a:cs typeface="Arial"/>
              </a:rPr>
              <a:t>Internet</a:t>
            </a:r>
            <a:endParaRPr sz="2200" dirty="0">
              <a:latin typeface="Arial"/>
              <a:cs typeface="Arial"/>
            </a:endParaRPr>
          </a:p>
          <a:p>
            <a:pPr marL="356870" algn="just">
              <a:lnSpc>
                <a:spcPct val="100000"/>
              </a:lnSpc>
              <a:spcBef>
                <a:spcPts val="5"/>
              </a:spcBef>
            </a:pPr>
            <a:r>
              <a:rPr sz="2200" spc="-204" dirty="0">
                <a:latin typeface="Arial"/>
                <a:cs typeface="Arial"/>
              </a:rPr>
              <a:t>as </a:t>
            </a:r>
            <a:r>
              <a:rPr sz="2200" spc="-20" dirty="0">
                <a:latin typeface="Arial"/>
                <a:cs typeface="Arial"/>
              </a:rPr>
              <a:t>the</a:t>
            </a:r>
            <a:r>
              <a:rPr sz="2200" spc="-70" dirty="0">
                <a:latin typeface="Arial"/>
                <a:cs typeface="Arial"/>
              </a:rPr>
              <a:t> </a:t>
            </a:r>
            <a:r>
              <a:rPr sz="2200" spc="-125" dirty="0">
                <a:latin typeface="Arial"/>
                <a:cs typeface="Arial"/>
              </a:rPr>
              <a:t>scope.</a:t>
            </a:r>
            <a:endParaRPr lang="en-US" sz="2200" spc="-125" dirty="0">
              <a:latin typeface="Arial"/>
              <a:cs typeface="Arial"/>
            </a:endParaRPr>
          </a:p>
          <a:p>
            <a:pPr marL="356870" algn="just">
              <a:lnSpc>
                <a:spcPct val="100000"/>
              </a:lnSpc>
              <a:spcBef>
                <a:spcPts val="5"/>
              </a:spcBef>
            </a:pPr>
            <a:endParaRPr sz="2200" dirty="0">
              <a:latin typeface="Arial"/>
              <a:cs typeface="Arial"/>
            </a:endParaRPr>
          </a:p>
          <a:p>
            <a:pPr marL="356870" indent="-344805" algn="just">
              <a:lnSpc>
                <a:spcPct val="100000"/>
              </a:lnSpc>
              <a:spcBef>
                <a:spcPts val="530"/>
              </a:spcBef>
              <a:buFont typeface="Wingdings"/>
              <a:buChar char=""/>
              <a:tabLst>
                <a:tab pos="357505" algn="l"/>
              </a:tabLst>
            </a:pPr>
            <a:r>
              <a:rPr sz="2200" spc="-190" dirty="0">
                <a:latin typeface="Arial"/>
                <a:cs typeface="Arial"/>
              </a:rPr>
              <a:t>A </a:t>
            </a:r>
            <a:r>
              <a:rPr sz="2200" spc="-60" dirty="0">
                <a:latin typeface="Arial"/>
                <a:cs typeface="Arial"/>
              </a:rPr>
              <a:t>network-layer </a:t>
            </a:r>
            <a:r>
              <a:rPr sz="2200" spc="-135" dirty="0">
                <a:latin typeface="Arial"/>
                <a:cs typeface="Arial"/>
              </a:rPr>
              <a:t>address </a:t>
            </a:r>
            <a:r>
              <a:rPr sz="2200" spc="-65" dirty="0">
                <a:latin typeface="Arial"/>
                <a:cs typeface="Arial"/>
              </a:rPr>
              <a:t>uniquely </a:t>
            </a:r>
            <a:r>
              <a:rPr sz="2200" spc="-85" dirty="0">
                <a:latin typeface="Arial"/>
                <a:cs typeface="Arial"/>
              </a:rPr>
              <a:t>defines </a:t>
            </a:r>
            <a:r>
              <a:rPr sz="2200" spc="-20" dirty="0">
                <a:latin typeface="Arial"/>
                <a:cs typeface="Arial"/>
              </a:rPr>
              <a:t>the </a:t>
            </a:r>
            <a:r>
              <a:rPr sz="2200" spc="-70" dirty="0">
                <a:latin typeface="Arial"/>
                <a:cs typeface="Arial"/>
              </a:rPr>
              <a:t>connection </a:t>
            </a:r>
            <a:r>
              <a:rPr sz="2200" spc="5" dirty="0">
                <a:latin typeface="Arial"/>
                <a:cs typeface="Arial"/>
              </a:rPr>
              <a:t>of </a:t>
            </a:r>
            <a:r>
              <a:rPr sz="2200" spc="-170" dirty="0">
                <a:latin typeface="Arial"/>
                <a:cs typeface="Arial"/>
              </a:rPr>
              <a:t>a </a:t>
            </a:r>
            <a:r>
              <a:rPr sz="2200" spc="-105" dirty="0">
                <a:latin typeface="Arial"/>
                <a:cs typeface="Arial"/>
              </a:rPr>
              <a:t>device</a:t>
            </a:r>
            <a:r>
              <a:rPr sz="2200" spc="-330" dirty="0">
                <a:latin typeface="Arial"/>
                <a:cs typeface="Arial"/>
              </a:rPr>
              <a:t> </a:t>
            </a:r>
            <a:r>
              <a:rPr sz="2200" spc="-15" dirty="0">
                <a:latin typeface="Arial"/>
                <a:cs typeface="Arial"/>
              </a:rPr>
              <a:t>to</a:t>
            </a:r>
            <a:endParaRPr sz="2200" dirty="0">
              <a:latin typeface="Arial"/>
              <a:cs typeface="Arial"/>
            </a:endParaRPr>
          </a:p>
          <a:p>
            <a:pPr marL="356870" algn="just">
              <a:lnSpc>
                <a:spcPct val="100000"/>
              </a:lnSpc>
            </a:pPr>
            <a:r>
              <a:rPr sz="2200" spc="-20" dirty="0">
                <a:latin typeface="Arial"/>
                <a:cs typeface="Arial"/>
              </a:rPr>
              <a:t>the</a:t>
            </a:r>
            <a:r>
              <a:rPr sz="2200" spc="-165" dirty="0">
                <a:latin typeface="Arial"/>
                <a:cs typeface="Arial"/>
              </a:rPr>
              <a:t> </a:t>
            </a:r>
            <a:r>
              <a:rPr sz="2200" spc="-35" dirty="0">
                <a:latin typeface="Arial"/>
                <a:cs typeface="Arial"/>
              </a:rPr>
              <a:t>Internet.</a:t>
            </a:r>
            <a:endParaRPr lang="en-US" sz="2200" spc="-35" dirty="0">
              <a:latin typeface="Arial"/>
              <a:cs typeface="Arial"/>
            </a:endParaRPr>
          </a:p>
          <a:p>
            <a:pPr marL="356870" algn="just">
              <a:lnSpc>
                <a:spcPct val="100000"/>
              </a:lnSpc>
            </a:pPr>
            <a:endParaRPr sz="2200" dirty="0">
              <a:latin typeface="Arial"/>
              <a:cs typeface="Arial"/>
            </a:endParaRPr>
          </a:p>
          <a:p>
            <a:pPr marL="356870" marR="6350" indent="-344805" algn="just">
              <a:lnSpc>
                <a:spcPct val="100000"/>
              </a:lnSpc>
              <a:spcBef>
                <a:spcPts val="530"/>
              </a:spcBef>
              <a:buFont typeface="Wingdings"/>
              <a:buChar char=""/>
              <a:tabLst>
                <a:tab pos="357505" algn="l"/>
              </a:tabLst>
            </a:pPr>
            <a:r>
              <a:rPr sz="2200" spc="-160" dirty="0">
                <a:latin typeface="Arial"/>
                <a:cs typeface="Arial"/>
              </a:rPr>
              <a:t>The </a:t>
            </a:r>
            <a:r>
              <a:rPr sz="2200" spc="-70" dirty="0">
                <a:latin typeface="Arial"/>
                <a:cs typeface="Arial"/>
              </a:rPr>
              <a:t>link-layer </a:t>
            </a:r>
            <a:r>
              <a:rPr sz="2200" spc="-135" dirty="0">
                <a:latin typeface="Arial"/>
                <a:cs typeface="Arial"/>
              </a:rPr>
              <a:t>addresses, </a:t>
            </a:r>
            <a:r>
              <a:rPr sz="2200" spc="-95" dirty="0">
                <a:solidFill>
                  <a:srgbClr val="FF0000"/>
                </a:solidFill>
                <a:latin typeface="Arial"/>
                <a:cs typeface="Arial"/>
              </a:rPr>
              <a:t>sometimes </a:t>
            </a:r>
            <a:r>
              <a:rPr sz="2200" spc="-90" dirty="0">
                <a:solidFill>
                  <a:srgbClr val="FF0000"/>
                </a:solidFill>
                <a:latin typeface="Arial"/>
                <a:cs typeface="Arial"/>
              </a:rPr>
              <a:t>called </a:t>
            </a:r>
            <a:r>
              <a:rPr sz="2200" spc="-195" dirty="0">
                <a:solidFill>
                  <a:srgbClr val="FF0000"/>
                </a:solidFill>
                <a:latin typeface="Arial"/>
                <a:cs typeface="Arial"/>
              </a:rPr>
              <a:t>MAC </a:t>
            </a:r>
            <a:r>
              <a:rPr sz="2200" spc="-135" dirty="0">
                <a:solidFill>
                  <a:srgbClr val="FF0000"/>
                </a:solidFill>
                <a:latin typeface="Arial"/>
                <a:cs typeface="Arial"/>
              </a:rPr>
              <a:t>addresses</a:t>
            </a:r>
            <a:r>
              <a:rPr sz="2200" spc="-135" dirty="0">
                <a:latin typeface="Arial"/>
                <a:cs typeface="Arial"/>
              </a:rPr>
              <a:t>, </a:t>
            </a:r>
            <a:r>
              <a:rPr sz="2200" spc="-95" dirty="0">
                <a:latin typeface="Arial"/>
                <a:cs typeface="Arial"/>
              </a:rPr>
              <a:t>are </a:t>
            </a:r>
            <a:r>
              <a:rPr sz="2200" spc="-75" dirty="0">
                <a:latin typeface="Arial"/>
                <a:cs typeface="Arial"/>
              </a:rPr>
              <a:t>locally  </a:t>
            </a:r>
            <a:r>
              <a:rPr sz="2200" spc="-60" dirty="0">
                <a:latin typeface="Arial"/>
                <a:cs typeface="Arial"/>
              </a:rPr>
              <a:t>defined </a:t>
            </a:r>
            <a:r>
              <a:rPr sz="2200" spc="-135" dirty="0">
                <a:latin typeface="Arial"/>
                <a:cs typeface="Arial"/>
              </a:rPr>
              <a:t>addresses, each </a:t>
            </a:r>
            <a:r>
              <a:rPr sz="2200" spc="5" dirty="0">
                <a:latin typeface="Arial"/>
                <a:cs typeface="Arial"/>
              </a:rPr>
              <a:t>of </a:t>
            </a:r>
            <a:r>
              <a:rPr sz="2200" spc="-60" dirty="0">
                <a:latin typeface="Arial"/>
                <a:cs typeface="Arial"/>
              </a:rPr>
              <a:t>which </a:t>
            </a:r>
            <a:r>
              <a:rPr sz="2200" spc="-90" dirty="0">
                <a:latin typeface="Arial"/>
                <a:cs typeface="Arial"/>
              </a:rPr>
              <a:t>defines </a:t>
            </a:r>
            <a:r>
              <a:rPr sz="2200" spc="-165" dirty="0">
                <a:latin typeface="Arial"/>
                <a:cs typeface="Arial"/>
              </a:rPr>
              <a:t>a </a:t>
            </a:r>
            <a:r>
              <a:rPr sz="2200" spc="-95" dirty="0">
                <a:latin typeface="Arial"/>
                <a:cs typeface="Arial"/>
              </a:rPr>
              <a:t>specific </a:t>
            </a:r>
            <a:r>
              <a:rPr sz="2200" spc="-75" dirty="0">
                <a:latin typeface="Arial"/>
                <a:cs typeface="Arial"/>
              </a:rPr>
              <a:t>host </a:t>
            </a:r>
            <a:r>
              <a:rPr sz="2200" spc="-5" dirty="0">
                <a:latin typeface="Arial"/>
                <a:cs typeface="Arial"/>
              </a:rPr>
              <a:t>or </a:t>
            </a:r>
            <a:r>
              <a:rPr sz="2200" spc="-20" dirty="0">
                <a:latin typeface="Arial"/>
                <a:cs typeface="Arial"/>
              </a:rPr>
              <a:t>router </a:t>
            </a:r>
            <a:r>
              <a:rPr sz="2200" spc="-25" dirty="0">
                <a:latin typeface="Arial"/>
                <a:cs typeface="Arial"/>
              </a:rPr>
              <a:t>in </a:t>
            </a:r>
            <a:r>
              <a:rPr sz="2200" spc="-165" dirty="0">
                <a:latin typeface="Arial"/>
                <a:cs typeface="Arial"/>
              </a:rPr>
              <a:t>a  </a:t>
            </a:r>
            <a:r>
              <a:rPr sz="2200" spc="-35" dirty="0">
                <a:latin typeface="Arial"/>
                <a:cs typeface="Arial"/>
              </a:rPr>
              <a:t>network </a:t>
            </a:r>
            <a:r>
              <a:rPr sz="2200" spc="-180" dirty="0">
                <a:latin typeface="Arial"/>
                <a:cs typeface="Arial"/>
              </a:rPr>
              <a:t>(LAN </a:t>
            </a:r>
            <a:r>
              <a:rPr sz="2200" spc="-10" dirty="0">
                <a:latin typeface="Arial"/>
                <a:cs typeface="Arial"/>
              </a:rPr>
              <a:t>or</a:t>
            </a:r>
            <a:r>
              <a:rPr sz="2200" spc="-229" dirty="0">
                <a:latin typeface="Arial"/>
                <a:cs typeface="Arial"/>
              </a:rPr>
              <a:t> </a:t>
            </a:r>
            <a:r>
              <a:rPr sz="2200" spc="-140" dirty="0">
                <a:latin typeface="Arial"/>
                <a:cs typeface="Arial"/>
              </a:rPr>
              <a:t>WAN).</a:t>
            </a:r>
            <a:endParaRPr lang="en-US" sz="2200" spc="-140" dirty="0">
              <a:latin typeface="Arial"/>
              <a:cs typeface="Arial"/>
            </a:endParaRPr>
          </a:p>
          <a:p>
            <a:pPr marL="356870" marR="6350" indent="-344805" algn="just">
              <a:lnSpc>
                <a:spcPct val="100000"/>
              </a:lnSpc>
              <a:spcBef>
                <a:spcPts val="530"/>
              </a:spcBef>
              <a:buFont typeface="Wingdings"/>
              <a:buChar char=""/>
              <a:tabLst>
                <a:tab pos="357505" algn="l"/>
              </a:tabLst>
            </a:pPr>
            <a:endParaRPr sz="2200" dirty="0">
              <a:latin typeface="Arial"/>
              <a:cs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7340" y="243281"/>
            <a:ext cx="4158615" cy="391795"/>
          </a:xfrm>
          <a:prstGeom prst="rect">
            <a:avLst/>
          </a:prstGeom>
        </p:spPr>
        <p:txBody>
          <a:bodyPr vert="horz" wrap="square" lIns="0" tIns="12700" rIns="0" bIns="0" rtlCol="0">
            <a:spAutoFit/>
          </a:bodyPr>
          <a:lstStyle/>
          <a:p>
            <a:pPr marL="12700">
              <a:lnSpc>
                <a:spcPct val="100000"/>
              </a:lnSpc>
              <a:spcBef>
                <a:spcPts val="100"/>
              </a:spcBef>
            </a:pPr>
            <a:r>
              <a:rPr sz="2400" b="1" spc="-120" dirty="0">
                <a:solidFill>
                  <a:srgbClr val="1F487C"/>
                </a:solidFill>
                <a:latin typeface="Arial"/>
                <a:cs typeface="Arial"/>
              </a:rPr>
              <a:t>Multiplexing </a:t>
            </a:r>
            <a:r>
              <a:rPr sz="2400" b="1" spc="-175" dirty="0">
                <a:solidFill>
                  <a:srgbClr val="1F487C"/>
                </a:solidFill>
                <a:latin typeface="Arial"/>
                <a:cs typeface="Arial"/>
              </a:rPr>
              <a:t>and</a:t>
            </a:r>
            <a:r>
              <a:rPr sz="2400" b="1" spc="-229" dirty="0">
                <a:solidFill>
                  <a:srgbClr val="1F487C"/>
                </a:solidFill>
                <a:latin typeface="Arial"/>
                <a:cs typeface="Arial"/>
              </a:rPr>
              <a:t> </a:t>
            </a:r>
            <a:r>
              <a:rPr sz="2400" b="1" spc="-150" dirty="0">
                <a:solidFill>
                  <a:srgbClr val="1F487C"/>
                </a:solidFill>
                <a:latin typeface="Arial"/>
                <a:cs typeface="Arial"/>
              </a:rPr>
              <a:t>Demultiplexing</a:t>
            </a:r>
            <a:endParaRPr sz="2400">
              <a:latin typeface="Arial"/>
              <a:cs typeface="Arial"/>
            </a:endParaRPr>
          </a:p>
        </p:txBody>
      </p:sp>
      <p:sp>
        <p:nvSpPr>
          <p:cNvPr id="3" name="object 3"/>
          <p:cNvSpPr txBox="1"/>
          <p:nvPr/>
        </p:nvSpPr>
        <p:spPr>
          <a:xfrm>
            <a:off x="307340" y="676401"/>
            <a:ext cx="8307705" cy="2844800"/>
          </a:xfrm>
          <a:prstGeom prst="rect">
            <a:avLst/>
          </a:prstGeom>
        </p:spPr>
        <p:txBody>
          <a:bodyPr vert="horz" wrap="square" lIns="0" tIns="13335" rIns="0" bIns="0" rtlCol="0">
            <a:spAutoFit/>
          </a:bodyPr>
          <a:lstStyle/>
          <a:p>
            <a:pPr marL="356870" marR="5080" indent="-344805" algn="just">
              <a:lnSpc>
                <a:spcPct val="100000"/>
              </a:lnSpc>
              <a:spcBef>
                <a:spcPts val="105"/>
              </a:spcBef>
              <a:buFont typeface="Wingdings"/>
              <a:buChar char=""/>
              <a:tabLst>
                <a:tab pos="357505" algn="l"/>
              </a:tabLst>
            </a:pPr>
            <a:r>
              <a:rPr sz="2200" spc="-165" dirty="0">
                <a:latin typeface="Arial"/>
                <a:cs typeface="Arial"/>
              </a:rPr>
              <a:t>Since </a:t>
            </a:r>
            <a:r>
              <a:rPr sz="2200" spc="-20" dirty="0">
                <a:latin typeface="Arial"/>
                <a:cs typeface="Arial"/>
              </a:rPr>
              <a:t>the </a:t>
            </a:r>
            <a:r>
              <a:rPr sz="2200" spc="-225" dirty="0">
                <a:latin typeface="Arial"/>
                <a:cs typeface="Arial"/>
              </a:rPr>
              <a:t>TCP/IP </a:t>
            </a:r>
            <a:r>
              <a:rPr sz="2200" spc="-45" dirty="0">
                <a:latin typeface="Arial"/>
                <a:cs typeface="Arial"/>
              </a:rPr>
              <a:t>protocol </a:t>
            </a:r>
            <a:r>
              <a:rPr sz="2200" spc="-70" dirty="0">
                <a:latin typeface="Arial"/>
                <a:cs typeface="Arial"/>
              </a:rPr>
              <a:t>suite </a:t>
            </a:r>
            <a:r>
              <a:rPr sz="2200" spc="-175" dirty="0">
                <a:latin typeface="Arial"/>
                <a:cs typeface="Arial"/>
              </a:rPr>
              <a:t>uses </a:t>
            </a:r>
            <a:r>
              <a:rPr sz="2200" spc="-120" dirty="0">
                <a:latin typeface="Arial"/>
                <a:cs typeface="Arial"/>
              </a:rPr>
              <a:t>several </a:t>
            </a:r>
            <a:r>
              <a:rPr sz="2200" spc="-70" dirty="0">
                <a:latin typeface="Arial"/>
                <a:cs typeface="Arial"/>
              </a:rPr>
              <a:t>protocols </a:t>
            </a:r>
            <a:r>
              <a:rPr sz="2200" spc="-35" dirty="0">
                <a:latin typeface="Arial"/>
                <a:cs typeface="Arial"/>
              </a:rPr>
              <a:t>at </a:t>
            </a:r>
            <a:r>
              <a:rPr sz="2200" spc="-125" dirty="0">
                <a:latin typeface="Arial"/>
                <a:cs typeface="Arial"/>
              </a:rPr>
              <a:t>some </a:t>
            </a:r>
            <a:r>
              <a:rPr sz="2200" spc="-114" dirty="0">
                <a:latin typeface="Arial"/>
                <a:cs typeface="Arial"/>
              </a:rPr>
              <a:t>layers,  </a:t>
            </a:r>
            <a:r>
              <a:rPr sz="2200" spc="-80" dirty="0">
                <a:latin typeface="Arial"/>
                <a:cs typeface="Arial"/>
              </a:rPr>
              <a:t>we </a:t>
            </a:r>
            <a:r>
              <a:rPr sz="2200" spc="-145" dirty="0">
                <a:latin typeface="Arial"/>
                <a:cs typeface="Arial"/>
              </a:rPr>
              <a:t>can </a:t>
            </a:r>
            <a:r>
              <a:rPr sz="2200" spc="-190" dirty="0">
                <a:latin typeface="Arial"/>
                <a:cs typeface="Arial"/>
              </a:rPr>
              <a:t>say </a:t>
            </a:r>
            <a:r>
              <a:rPr sz="2200" spc="-5" dirty="0">
                <a:latin typeface="Arial"/>
                <a:cs typeface="Arial"/>
              </a:rPr>
              <a:t>that </a:t>
            </a:r>
            <a:r>
              <a:rPr sz="2200" spc="-80" dirty="0">
                <a:latin typeface="Arial"/>
                <a:cs typeface="Arial"/>
              </a:rPr>
              <a:t>we </a:t>
            </a:r>
            <a:r>
              <a:rPr sz="2200" spc="-135" dirty="0">
                <a:latin typeface="Arial"/>
                <a:cs typeface="Arial"/>
              </a:rPr>
              <a:t>have </a:t>
            </a:r>
            <a:r>
              <a:rPr sz="2200" spc="-55" dirty="0">
                <a:latin typeface="Arial"/>
                <a:cs typeface="Arial"/>
              </a:rPr>
              <a:t>multiplexing </a:t>
            </a:r>
            <a:r>
              <a:rPr sz="2200" spc="-45" dirty="0">
                <a:latin typeface="Arial"/>
                <a:cs typeface="Arial"/>
              </a:rPr>
              <a:t>at </a:t>
            </a:r>
            <a:r>
              <a:rPr sz="2200" spc="-30" dirty="0">
                <a:latin typeface="Arial"/>
                <a:cs typeface="Arial"/>
              </a:rPr>
              <a:t>the </a:t>
            </a:r>
            <a:r>
              <a:rPr sz="2200" spc="-114" dirty="0">
                <a:latin typeface="Arial"/>
                <a:cs typeface="Arial"/>
              </a:rPr>
              <a:t>source </a:t>
            </a:r>
            <a:r>
              <a:rPr sz="2200" spc="-110" dirty="0">
                <a:latin typeface="Arial"/>
                <a:cs typeface="Arial"/>
              </a:rPr>
              <a:t>and  </a:t>
            </a:r>
            <a:r>
              <a:rPr sz="2200" spc="-55" dirty="0">
                <a:latin typeface="Arial"/>
                <a:cs typeface="Arial"/>
              </a:rPr>
              <a:t>demultiplexing </a:t>
            </a:r>
            <a:r>
              <a:rPr sz="2200" spc="-35" dirty="0">
                <a:latin typeface="Arial"/>
                <a:cs typeface="Arial"/>
              </a:rPr>
              <a:t>at </a:t>
            </a:r>
            <a:r>
              <a:rPr sz="2200" spc="-20" dirty="0">
                <a:latin typeface="Arial"/>
                <a:cs typeface="Arial"/>
              </a:rPr>
              <a:t>the</a:t>
            </a:r>
            <a:r>
              <a:rPr sz="2200" spc="-360" dirty="0">
                <a:latin typeface="Arial"/>
                <a:cs typeface="Arial"/>
              </a:rPr>
              <a:t> </a:t>
            </a:r>
            <a:r>
              <a:rPr sz="2200" spc="-55" dirty="0">
                <a:latin typeface="Arial"/>
                <a:cs typeface="Arial"/>
              </a:rPr>
              <a:t>destination.</a:t>
            </a:r>
            <a:endParaRPr sz="2200" dirty="0">
              <a:latin typeface="Arial"/>
              <a:cs typeface="Arial"/>
            </a:endParaRPr>
          </a:p>
          <a:p>
            <a:pPr marL="356870" marR="8255" indent="-344805" algn="just">
              <a:lnSpc>
                <a:spcPct val="100000"/>
              </a:lnSpc>
              <a:spcBef>
                <a:spcPts val="535"/>
              </a:spcBef>
              <a:buFont typeface="Wingdings"/>
              <a:buChar char=""/>
              <a:tabLst>
                <a:tab pos="357505" algn="l"/>
              </a:tabLst>
            </a:pPr>
            <a:r>
              <a:rPr sz="2200" spc="-45" dirty="0">
                <a:latin typeface="Arial"/>
                <a:cs typeface="Arial"/>
              </a:rPr>
              <a:t>Multiplexing </a:t>
            </a:r>
            <a:r>
              <a:rPr sz="2200" spc="-40" dirty="0">
                <a:latin typeface="Arial"/>
                <a:cs typeface="Arial"/>
              </a:rPr>
              <a:t>in </a:t>
            </a:r>
            <a:r>
              <a:rPr sz="2200" spc="-45" dirty="0">
                <a:latin typeface="Arial"/>
                <a:cs typeface="Arial"/>
              </a:rPr>
              <a:t>this </a:t>
            </a:r>
            <a:r>
              <a:rPr sz="2200" spc="-185" dirty="0">
                <a:latin typeface="Arial"/>
                <a:cs typeface="Arial"/>
              </a:rPr>
              <a:t>case </a:t>
            </a:r>
            <a:r>
              <a:rPr sz="2200" spc="-140" dirty="0">
                <a:latin typeface="Arial"/>
                <a:cs typeface="Arial"/>
              </a:rPr>
              <a:t>means </a:t>
            </a:r>
            <a:r>
              <a:rPr sz="2200" spc="-10" dirty="0">
                <a:latin typeface="Arial"/>
                <a:cs typeface="Arial"/>
              </a:rPr>
              <a:t>that </a:t>
            </a:r>
            <a:r>
              <a:rPr sz="2200" spc="-165" dirty="0">
                <a:solidFill>
                  <a:srgbClr val="FF0000"/>
                </a:solidFill>
                <a:latin typeface="Arial"/>
                <a:cs typeface="Arial"/>
              </a:rPr>
              <a:t>a </a:t>
            </a:r>
            <a:r>
              <a:rPr sz="2200" spc="-45" dirty="0">
                <a:solidFill>
                  <a:srgbClr val="FF0000"/>
                </a:solidFill>
                <a:latin typeface="Arial"/>
                <a:cs typeface="Arial"/>
              </a:rPr>
              <a:t>protocol </a:t>
            </a:r>
            <a:r>
              <a:rPr sz="2200" spc="-35" dirty="0">
                <a:solidFill>
                  <a:srgbClr val="FF0000"/>
                </a:solidFill>
                <a:latin typeface="Arial"/>
                <a:cs typeface="Arial"/>
              </a:rPr>
              <a:t>at </a:t>
            </a:r>
            <a:r>
              <a:rPr sz="2200" spc="-165" dirty="0">
                <a:solidFill>
                  <a:srgbClr val="FF0000"/>
                </a:solidFill>
                <a:latin typeface="Arial"/>
                <a:cs typeface="Arial"/>
              </a:rPr>
              <a:t>a </a:t>
            </a:r>
            <a:r>
              <a:rPr sz="2200" spc="-90" dirty="0">
                <a:solidFill>
                  <a:srgbClr val="FF0000"/>
                </a:solidFill>
                <a:latin typeface="Arial"/>
                <a:cs typeface="Arial"/>
              </a:rPr>
              <a:t>layer </a:t>
            </a:r>
            <a:r>
              <a:rPr sz="2200" spc="-150" dirty="0">
                <a:solidFill>
                  <a:srgbClr val="FF0000"/>
                </a:solidFill>
                <a:latin typeface="Arial"/>
                <a:cs typeface="Arial"/>
              </a:rPr>
              <a:t>can  </a:t>
            </a:r>
            <a:r>
              <a:rPr sz="2200" spc="-105" dirty="0">
                <a:solidFill>
                  <a:srgbClr val="FF0000"/>
                </a:solidFill>
                <a:latin typeface="Arial"/>
                <a:cs typeface="Arial"/>
              </a:rPr>
              <a:t>encapsulate </a:t>
            </a:r>
            <a:r>
              <a:rPr sz="2200" spc="-170" dirty="0">
                <a:solidFill>
                  <a:srgbClr val="FF0000"/>
                </a:solidFill>
                <a:latin typeface="Arial"/>
                <a:cs typeface="Arial"/>
              </a:rPr>
              <a:t>a </a:t>
            </a:r>
            <a:r>
              <a:rPr sz="2200" spc="-105" dirty="0">
                <a:solidFill>
                  <a:srgbClr val="FF0000"/>
                </a:solidFill>
                <a:latin typeface="Arial"/>
                <a:cs typeface="Arial"/>
              </a:rPr>
              <a:t>packet </a:t>
            </a:r>
            <a:r>
              <a:rPr sz="2200" spc="-20" dirty="0">
                <a:solidFill>
                  <a:srgbClr val="FF0000"/>
                </a:solidFill>
                <a:latin typeface="Arial"/>
                <a:cs typeface="Arial"/>
              </a:rPr>
              <a:t>from </a:t>
            </a:r>
            <a:r>
              <a:rPr sz="2200" spc="-114" dirty="0">
                <a:solidFill>
                  <a:srgbClr val="FF0000"/>
                </a:solidFill>
                <a:latin typeface="Arial"/>
                <a:cs typeface="Arial"/>
              </a:rPr>
              <a:t>several </a:t>
            </a:r>
            <a:r>
              <a:rPr sz="2200" spc="-70" dirty="0">
                <a:solidFill>
                  <a:srgbClr val="FF0000"/>
                </a:solidFill>
                <a:latin typeface="Arial"/>
                <a:cs typeface="Arial"/>
              </a:rPr>
              <a:t>next-higher </a:t>
            </a:r>
            <a:r>
              <a:rPr sz="2200" spc="-90" dirty="0">
                <a:solidFill>
                  <a:srgbClr val="FF0000"/>
                </a:solidFill>
                <a:latin typeface="Arial"/>
                <a:cs typeface="Arial"/>
              </a:rPr>
              <a:t>layer </a:t>
            </a:r>
            <a:r>
              <a:rPr sz="2200" spc="-70" dirty="0">
                <a:solidFill>
                  <a:srgbClr val="FF0000"/>
                </a:solidFill>
                <a:latin typeface="Arial"/>
                <a:cs typeface="Arial"/>
              </a:rPr>
              <a:t>protocols </a:t>
            </a:r>
            <a:r>
              <a:rPr sz="2200" spc="-85" dirty="0">
                <a:latin typeface="Arial"/>
                <a:cs typeface="Arial"/>
              </a:rPr>
              <a:t>(one </a:t>
            </a:r>
            <a:r>
              <a:rPr sz="2200" spc="-70" dirty="0">
                <a:latin typeface="Arial"/>
                <a:cs typeface="Arial"/>
              </a:rPr>
              <a:t>at  </a:t>
            </a:r>
            <a:r>
              <a:rPr sz="2200" spc="-170" dirty="0">
                <a:latin typeface="Arial"/>
                <a:cs typeface="Arial"/>
              </a:rPr>
              <a:t>a</a:t>
            </a:r>
            <a:r>
              <a:rPr sz="2200" spc="-140" dirty="0">
                <a:latin typeface="Arial"/>
                <a:cs typeface="Arial"/>
              </a:rPr>
              <a:t> </a:t>
            </a:r>
            <a:r>
              <a:rPr sz="2200" spc="-25" dirty="0">
                <a:latin typeface="Arial"/>
                <a:cs typeface="Arial"/>
              </a:rPr>
              <a:t>time)</a:t>
            </a:r>
            <a:endParaRPr sz="2200" dirty="0">
              <a:latin typeface="Arial"/>
              <a:cs typeface="Arial"/>
            </a:endParaRPr>
          </a:p>
          <a:p>
            <a:pPr marL="356870" marR="5715" indent="-344805" algn="just">
              <a:lnSpc>
                <a:spcPct val="100000"/>
              </a:lnSpc>
              <a:spcBef>
                <a:spcPts val="530"/>
              </a:spcBef>
              <a:buFont typeface="Wingdings"/>
              <a:buChar char=""/>
              <a:tabLst>
                <a:tab pos="357505" algn="l"/>
              </a:tabLst>
            </a:pPr>
            <a:r>
              <a:rPr sz="2200" spc="-70" dirty="0">
                <a:latin typeface="Arial"/>
                <a:cs typeface="Arial"/>
              </a:rPr>
              <a:t>Demultiplexing </a:t>
            </a:r>
            <a:r>
              <a:rPr sz="2200" spc="-135" dirty="0">
                <a:latin typeface="Arial"/>
                <a:cs typeface="Arial"/>
              </a:rPr>
              <a:t>means </a:t>
            </a:r>
            <a:r>
              <a:rPr sz="2200" spc="-5" dirty="0">
                <a:latin typeface="Arial"/>
                <a:cs typeface="Arial"/>
              </a:rPr>
              <a:t>that </a:t>
            </a:r>
            <a:r>
              <a:rPr sz="2200" spc="-170" dirty="0">
                <a:solidFill>
                  <a:srgbClr val="FF0000"/>
                </a:solidFill>
                <a:latin typeface="Arial"/>
                <a:cs typeface="Arial"/>
              </a:rPr>
              <a:t>a </a:t>
            </a:r>
            <a:r>
              <a:rPr sz="2200" spc="-45" dirty="0">
                <a:solidFill>
                  <a:srgbClr val="FF0000"/>
                </a:solidFill>
                <a:latin typeface="Arial"/>
                <a:cs typeface="Arial"/>
              </a:rPr>
              <a:t>protocol </a:t>
            </a:r>
            <a:r>
              <a:rPr sz="2200" spc="-145" dirty="0">
                <a:solidFill>
                  <a:srgbClr val="FF0000"/>
                </a:solidFill>
                <a:latin typeface="Arial"/>
                <a:cs typeface="Arial"/>
              </a:rPr>
              <a:t>can </a:t>
            </a:r>
            <a:r>
              <a:rPr sz="2200" spc="-114" dirty="0">
                <a:solidFill>
                  <a:srgbClr val="FF0000"/>
                </a:solidFill>
                <a:latin typeface="Arial"/>
                <a:cs typeface="Arial"/>
              </a:rPr>
              <a:t>decapsulate </a:t>
            </a:r>
            <a:r>
              <a:rPr sz="2200" spc="-105" dirty="0">
                <a:solidFill>
                  <a:srgbClr val="FF0000"/>
                </a:solidFill>
                <a:latin typeface="Arial"/>
                <a:cs typeface="Arial"/>
              </a:rPr>
              <a:t>and </a:t>
            </a:r>
            <a:r>
              <a:rPr sz="2200" spc="-60" dirty="0">
                <a:solidFill>
                  <a:srgbClr val="FF0000"/>
                </a:solidFill>
                <a:latin typeface="Arial"/>
                <a:cs typeface="Arial"/>
              </a:rPr>
              <a:t>deliver </a:t>
            </a:r>
            <a:r>
              <a:rPr sz="2200" spc="-170" dirty="0">
                <a:solidFill>
                  <a:srgbClr val="FF0000"/>
                </a:solidFill>
                <a:latin typeface="Arial"/>
                <a:cs typeface="Arial"/>
              </a:rPr>
              <a:t>a  </a:t>
            </a:r>
            <a:r>
              <a:rPr sz="2200" spc="-100" dirty="0">
                <a:solidFill>
                  <a:srgbClr val="FF0000"/>
                </a:solidFill>
                <a:latin typeface="Arial"/>
                <a:cs typeface="Arial"/>
              </a:rPr>
              <a:t>packet</a:t>
            </a:r>
            <a:r>
              <a:rPr sz="2200" spc="-155" dirty="0">
                <a:solidFill>
                  <a:srgbClr val="FF0000"/>
                </a:solidFill>
                <a:latin typeface="Arial"/>
                <a:cs typeface="Arial"/>
              </a:rPr>
              <a:t> </a:t>
            </a:r>
            <a:r>
              <a:rPr sz="2200" spc="20" dirty="0">
                <a:solidFill>
                  <a:srgbClr val="FF0000"/>
                </a:solidFill>
                <a:latin typeface="Arial"/>
                <a:cs typeface="Arial"/>
              </a:rPr>
              <a:t>to</a:t>
            </a:r>
            <a:r>
              <a:rPr sz="2200" spc="-120" dirty="0">
                <a:solidFill>
                  <a:srgbClr val="FF0000"/>
                </a:solidFill>
                <a:latin typeface="Arial"/>
                <a:cs typeface="Arial"/>
              </a:rPr>
              <a:t> </a:t>
            </a:r>
            <a:r>
              <a:rPr sz="2200" spc="-110" dirty="0">
                <a:solidFill>
                  <a:srgbClr val="FF0000"/>
                </a:solidFill>
                <a:latin typeface="Arial"/>
                <a:cs typeface="Arial"/>
              </a:rPr>
              <a:t>several</a:t>
            </a:r>
            <a:r>
              <a:rPr sz="2200" spc="-160" dirty="0">
                <a:solidFill>
                  <a:srgbClr val="FF0000"/>
                </a:solidFill>
                <a:latin typeface="Arial"/>
                <a:cs typeface="Arial"/>
              </a:rPr>
              <a:t> </a:t>
            </a:r>
            <a:r>
              <a:rPr sz="2200" spc="-65" dirty="0">
                <a:solidFill>
                  <a:srgbClr val="FF0000"/>
                </a:solidFill>
                <a:latin typeface="Arial"/>
                <a:cs typeface="Arial"/>
              </a:rPr>
              <a:t>next-higher</a:t>
            </a:r>
            <a:r>
              <a:rPr sz="2200" spc="-155" dirty="0">
                <a:solidFill>
                  <a:srgbClr val="FF0000"/>
                </a:solidFill>
                <a:latin typeface="Arial"/>
                <a:cs typeface="Arial"/>
              </a:rPr>
              <a:t> </a:t>
            </a:r>
            <a:r>
              <a:rPr sz="2200" spc="-85" dirty="0">
                <a:solidFill>
                  <a:srgbClr val="FF0000"/>
                </a:solidFill>
                <a:latin typeface="Arial"/>
                <a:cs typeface="Arial"/>
              </a:rPr>
              <a:t>layer</a:t>
            </a:r>
            <a:r>
              <a:rPr sz="2200" spc="-130" dirty="0">
                <a:solidFill>
                  <a:srgbClr val="FF0000"/>
                </a:solidFill>
                <a:latin typeface="Arial"/>
                <a:cs typeface="Arial"/>
              </a:rPr>
              <a:t> </a:t>
            </a:r>
            <a:r>
              <a:rPr sz="2200" spc="-60" dirty="0">
                <a:solidFill>
                  <a:srgbClr val="FF0000"/>
                </a:solidFill>
                <a:latin typeface="Arial"/>
                <a:cs typeface="Arial"/>
              </a:rPr>
              <a:t>protocols</a:t>
            </a:r>
            <a:r>
              <a:rPr sz="2200" spc="-180" dirty="0">
                <a:latin typeface="Arial"/>
                <a:cs typeface="Arial"/>
              </a:rPr>
              <a:t> </a:t>
            </a:r>
            <a:r>
              <a:rPr sz="2200" spc="-80" dirty="0">
                <a:latin typeface="Arial"/>
                <a:cs typeface="Arial"/>
              </a:rPr>
              <a:t>(one</a:t>
            </a:r>
            <a:r>
              <a:rPr sz="2200" spc="-150" dirty="0">
                <a:latin typeface="Arial"/>
                <a:cs typeface="Arial"/>
              </a:rPr>
              <a:t> </a:t>
            </a:r>
            <a:r>
              <a:rPr sz="2200" spc="-35" dirty="0">
                <a:latin typeface="Arial"/>
                <a:cs typeface="Arial"/>
              </a:rPr>
              <a:t>at</a:t>
            </a:r>
            <a:r>
              <a:rPr sz="2200" spc="-105" dirty="0">
                <a:latin typeface="Arial"/>
                <a:cs typeface="Arial"/>
              </a:rPr>
              <a:t> </a:t>
            </a:r>
            <a:r>
              <a:rPr sz="2200" spc="-170" dirty="0">
                <a:latin typeface="Arial"/>
                <a:cs typeface="Arial"/>
              </a:rPr>
              <a:t>a</a:t>
            </a:r>
            <a:r>
              <a:rPr sz="2200" spc="-135" dirty="0">
                <a:latin typeface="Arial"/>
                <a:cs typeface="Arial"/>
              </a:rPr>
              <a:t> </a:t>
            </a:r>
            <a:r>
              <a:rPr sz="2200" spc="-25" dirty="0">
                <a:latin typeface="Arial"/>
                <a:cs typeface="Arial"/>
              </a:rPr>
              <a:t>time).</a:t>
            </a:r>
            <a:endParaRPr sz="2200" dirty="0">
              <a:latin typeface="Arial"/>
              <a:cs typeface="Arial"/>
            </a:endParaRPr>
          </a:p>
        </p:txBody>
      </p:sp>
      <p:sp>
        <p:nvSpPr>
          <p:cNvPr id="4" name="object 4"/>
          <p:cNvSpPr/>
          <p:nvPr/>
        </p:nvSpPr>
        <p:spPr>
          <a:xfrm>
            <a:off x="989962" y="3649662"/>
            <a:ext cx="7263070" cy="312642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89230" y="914400"/>
            <a:ext cx="8765540" cy="5553443"/>
          </a:xfrm>
          <a:prstGeom prst="rect">
            <a:avLst/>
          </a:prstGeom>
        </p:spPr>
        <p:txBody>
          <a:bodyPr vert="horz" wrap="square" lIns="0" tIns="13335" rIns="0" bIns="0" rtlCol="0">
            <a:spAutoFit/>
          </a:bodyPr>
          <a:lstStyle/>
          <a:p>
            <a:pPr marL="356870" marR="5080" indent="-344805" algn="just">
              <a:lnSpc>
                <a:spcPct val="100000"/>
              </a:lnSpc>
              <a:spcBef>
                <a:spcPts val="105"/>
              </a:spcBef>
              <a:buFont typeface="Wingdings"/>
              <a:buChar char=""/>
              <a:tabLst>
                <a:tab pos="357505" algn="l"/>
              </a:tabLst>
            </a:pPr>
            <a:r>
              <a:rPr sz="2200" spc="-260" dirty="0">
                <a:latin typeface="Arial"/>
                <a:cs typeface="Arial"/>
              </a:rPr>
              <a:t>To </a:t>
            </a:r>
            <a:r>
              <a:rPr sz="2200" spc="-114" dirty="0">
                <a:latin typeface="Arial"/>
                <a:cs typeface="Arial"/>
              </a:rPr>
              <a:t>be </a:t>
            </a:r>
            <a:r>
              <a:rPr sz="2200" spc="-95" dirty="0">
                <a:latin typeface="Arial"/>
                <a:cs typeface="Arial"/>
              </a:rPr>
              <a:t>able </a:t>
            </a:r>
            <a:r>
              <a:rPr sz="2200" spc="10" dirty="0">
                <a:latin typeface="Arial"/>
                <a:cs typeface="Arial"/>
              </a:rPr>
              <a:t>to </a:t>
            </a:r>
            <a:r>
              <a:rPr sz="2200" spc="-40" dirty="0">
                <a:latin typeface="Arial"/>
                <a:cs typeface="Arial"/>
              </a:rPr>
              <a:t>multiplex </a:t>
            </a:r>
            <a:r>
              <a:rPr sz="2200" spc="-110" dirty="0">
                <a:latin typeface="Arial"/>
                <a:cs typeface="Arial"/>
              </a:rPr>
              <a:t>and </a:t>
            </a:r>
            <a:r>
              <a:rPr sz="2200" spc="-55" dirty="0">
                <a:latin typeface="Arial"/>
                <a:cs typeface="Arial"/>
              </a:rPr>
              <a:t>demultiplex, </a:t>
            </a:r>
            <a:r>
              <a:rPr sz="2200" spc="-170" dirty="0">
                <a:latin typeface="Arial"/>
                <a:cs typeface="Arial"/>
              </a:rPr>
              <a:t>a </a:t>
            </a:r>
            <a:r>
              <a:rPr sz="2200" spc="-45" dirty="0">
                <a:latin typeface="Arial"/>
                <a:cs typeface="Arial"/>
              </a:rPr>
              <a:t>protocol </a:t>
            </a:r>
            <a:r>
              <a:rPr sz="2200" spc="-135" dirty="0">
                <a:latin typeface="Arial"/>
                <a:cs typeface="Arial"/>
              </a:rPr>
              <a:t>needs </a:t>
            </a:r>
            <a:r>
              <a:rPr sz="2200" spc="10" dirty="0">
                <a:latin typeface="Arial"/>
                <a:cs typeface="Arial"/>
              </a:rPr>
              <a:t>to </a:t>
            </a:r>
            <a:r>
              <a:rPr sz="2200" spc="-140" dirty="0">
                <a:latin typeface="Arial"/>
                <a:cs typeface="Arial"/>
              </a:rPr>
              <a:t>have </a:t>
            </a:r>
            <a:r>
              <a:rPr sz="2200" spc="-170" dirty="0">
                <a:latin typeface="Arial"/>
                <a:cs typeface="Arial"/>
              </a:rPr>
              <a:t>a </a:t>
            </a:r>
            <a:r>
              <a:rPr sz="2200" spc="-25" dirty="0">
                <a:latin typeface="Arial"/>
                <a:cs typeface="Arial"/>
              </a:rPr>
              <a:t>field  </a:t>
            </a:r>
            <a:r>
              <a:rPr sz="2200" spc="-30" dirty="0">
                <a:solidFill>
                  <a:srgbClr val="FF0000"/>
                </a:solidFill>
                <a:latin typeface="Arial"/>
                <a:cs typeface="Arial"/>
              </a:rPr>
              <a:t>in its </a:t>
            </a:r>
            <a:r>
              <a:rPr sz="2200" spc="-95" dirty="0">
                <a:solidFill>
                  <a:srgbClr val="FF0000"/>
                </a:solidFill>
                <a:latin typeface="Arial"/>
                <a:cs typeface="Arial"/>
              </a:rPr>
              <a:t>header </a:t>
            </a:r>
            <a:r>
              <a:rPr sz="2200" spc="20" dirty="0">
                <a:solidFill>
                  <a:srgbClr val="FF0000"/>
                </a:solidFill>
                <a:latin typeface="Arial"/>
                <a:cs typeface="Arial"/>
              </a:rPr>
              <a:t>to </a:t>
            </a:r>
            <a:r>
              <a:rPr sz="2200" spc="-25" dirty="0">
                <a:solidFill>
                  <a:srgbClr val="FF0000"/>
                </a:solidFill>
                <a:latin typeface="Arial"/>
                <a:cs typeface="Arial"/>
              </a:rPr>
              <a:t>identify </a:t>
            </a:r>
            <a:r>
              <a:rPr sz="2200" spc="20" dirty="0">
                <a:solidFill>
                  <a:srgbClr val="FF0000"/>
                </a:solidFill>
                <a:latin typeface="Arial"/>
                <a:cs typeface="Arial"/>
              </a:rPr>
              <a:t>to </a:t>
            </a:r>
            <a:r>
              <a:rPr sz="2200" spc="-65" dirty="0">
                <a:solidFill>
                  <a:srgbClr val="FF0000"/>
                </a:solidFill>
                <a:latin typeface="Arial"/>
                <a:cs typeface="Arial"/>
              </a:rPr>
              <a:t>which </a:t>
            </a:r>
            <a:r>
              <a:rPr sz="2200" spc="-45" dirty="0">
                <a:solidFill>
                  <a:srgbClr val="FF0000"/>
                </a:solidFill>
                <a:latin typeface="Arial"/>
                <a:cs typeface="Arial"/>
              </a:rPr>
              <a:t>protocol </a:t>
            </a:r>
            <a:r>
              <a:rPr sz="2200" spc="-20" dirty="0">
                <a:solidFill>
                  <a:srgbClr val="FF0000"/>
                </a:solidFill>
                <a:latin typeface="Arial"/>
                <a:cs typeface="Arial"/>
              </a:rPr>
              <a:t>the </a:t>
            </a:r>
            <a:r>
              <a:rPr sz="2200" spc="-105" dirty="0">
                <a:solidFill>
                  <a:srgbClr val="FF0000"/>
                </a:solidFill>
                <a:latin typeface="Arial"/>
                <a:cs typeface="Arial"/>
              </a:rPr>
              <a:t>encapsulated </a:t>
            </a:r>
            <a:r>
              <a:rPr sz="2200" spc="-125" dirty="0">
                <a:solidFill>
                  <a:srgbClr val="FF0000"/>
                </a:solidFill>
                <a:latin typeface="Arial"/>
                <a:cs typeface="Arial"/>
              </a:rPr>
              <a:t>packets  </a:t>
            </a:r>
            <a:r>
              <a:rPr sz="2200" spc="-80" dirty="0">
                <a:solidFill>
                  <a:srgbClr val="FF0000"/>
                </a:solidFill>
                <a:latin typeface="Arial"/>
                <a:cs typeface="Arial"/>
              </a:rPr>
              <a:t>belong.</a:t>
            </a:r>
            <a:endParaRPr lang="en-US" sz="2200" spc="-80" dirty="0">
              <a:solidFill>
                <a:srgbClr val="FF0000"/>
              </a:solidFill>
              <a:latin typeface="Arial"/>
              <a:cs typeface="Arial"/>
            </a:endParaRPr>
          </a:p>
          <a:p>
            <a:pPr marL="356870" marR="5080" indent="-344805" algn="just">
              <a:lnSpc>
                <a:spcPct val="100000"/>
              </a:lnSpc>
              <a:spcBef>
                <a:spcPts val="105"/>
              </a:spcBef>
              <a:buFont typeface="Wingdings"/>
              <a:buChar char=""/>
              <a:tabLst>
                <a:tab pos="357505" algn="l"/>
              </a:tabLst>
            </a:pPr>
            <a:endParaRPr sz="2200" dirty="0">
              <a:latin typeface="Arial"/>
              <a:cs typeface="Arial"/>
            </a:endParaRPr>
          </a:p>
          <a:p>
            <a:pPr marL="356870" marR="8255" indent="-344805" algn="just">
              <a:lnSpc>
                <a:spcPct val="100000"/>
              </a:lnSpc>
              <a:spcBef>
                <a:spcPts val="530"/>
              </a:spcBef>
              <a:buFont typeface="Wingdings"/>
              <a:buChar char=""/>
              <a:tabLst>
                <a:tab pos="357505" algn="l"/>
              </a:tabLst>
            </a:pPr>
            <a:r>
              <a:rPr sz="2200" spc="-60" dirty="0">
                <a:latin typeface="Arial"/>
                <a:cs typeface="Arial"/>
              </a:rPr>
              <a:t>At </a:t>
            </a:r>
            <a:r>
              <a:rPr sz="2200" spc="-20" dirty="0">
                <a:latin typeface="Arial"/>
                <a:cs typeface="Arial"/>
              </a:rPr>
              <a:t>the </a:t>
            </a:r>
            <a:r>
              <a:rPr sz="2200" spc="-45" dirty="0">
                <a:latin typeface="Arial"/>
                <a:cs typeface="Arial"/>
              </a:rPr>
              <a:t>transport </a:t>
            </a:r>
            <a:r>
              <a:rPr sz="2200" spc="-114" dirty="0">
                <a:latin typeface="Arial"/>
                <a:cs typeface="Arial"/>
              </a:rPr>
              <a:t>layer, </a:t>
            </a:r>
            <a:r>
              <a:rPr sz="2200" spc="-35" dirty="0">
                <a:latin typeface="Arial"/>
                <a:cs typeface="Arial"/>
              </a:rPr>
              <a:t>either </a:t>
            </a:r>
            <a:r>
              <a:rPr sz="2200" spc="-254" dirty="0">
                <a:latin typeface="Arial"/>
                <a:cs typeface="Arial"/>
              </a:rPr>
              <a:t>UDP </a:t>
            </a:r>
            <a:r>
              <a:rPr sz="2200" spc="-10" dirty="0">
                <a:latin typeface="Arial"/>
                <a:cs typeface="Arial"/>
              </a:rPr>
              <a:t>or </a:t>
            </a:r>
            <a:r>
              <a:rPr sz="2200" spc="-355" dirty="0">
                <a:latin typeface="Arial"/>
                <a:cs typeface="Arial"/>
              </a:rPr>
              <a:t>TCP </a:t>
            </a:r>
            <a:r>
              <a:rPr sz="2200" spc="-145" dirty="0">
                <a:latin typeface="Arial"/>
                <a:cs typeface="Arial"/>
              </a:rPr>
              <a:t>can </a:t>
            </a:r>
            <a:r>
              <a:rPr sz="2200" spc="-105" dirty="0">
                <a:latin typeface="Arial"/>
                <a:cs typeface="Arial"/>
              </a:rPr>
              <a:t>accept </a:t>
            </a:r>
            <a:r>
              <a:rPr sz="2200" spc="-170" dirty="0">
                <a:latin typeface="Arial"/>
                <a:cs typeface="Arial"/>
              </a:rPr>
              <a:t>a </a:t>
            </a:r>
            <a:r>
              <a:rPr sz="2200" spc="-175" dirty="0">
                <a:latin typeface="Arial"/>
                <a:cs typeface="Arial"/>
              </a:rPr>
              <a:t>message </a:t>
            </a:r>
            <a:r>
              <a:rPr sz="2200" spc="-20" dirty="0">
                <a:latin typeface="Arial"/>
                <a:cs typeface="Arial"/>
              </a:rPr>
              <a:t>from  </a:t>
            </a:r>
            <a:r>
              <a:rPr sz="2200" spc="-110" dirty="0">
                <a:latin typeface="Arial"/>
                <a:cs typeface="Arial"/>
              </a:rPr>
              <a:t>several </a:t>
            </a:r>
            <a:r>
              <a:rPr sz="2200" spc="-70" dirty="0">
                <a:latin typeface="Arial"/>
                <a:cs typeface="Arial"/>
              </a:rPr>
              <a:t>application-layer</a:t>
            </a:r>
            <a:r>
              <a:rPr sz="2200" spc="-250" dirty="0">
                <a:latin typeface="Arial"/>
                <a:cs typeface="Arial"/>
              </a:rPr>
              <a:t> </a:t>
            </a:r>
            <a:r>
              <a:rPr sz="2200" spc="-60" dirty="0">
                <a:latin typeface="Arial"/>
                <a:cs typeface="Arial"/>
              </a:rPr>
              <a:t>protocols.</a:t>
            </a:r>
            <a:endParaRPr lang="en-US" sz="2200" spc="-60" dirty="0">
              <a:latin typeface="Arial"/>
              <a:cs typeface="Arial"/>
            </a:endParaRPr>
          </a:p>
          <a:p>
            <a:pPr marL="356870" marR="8255" indent="-344805" algn="just">
              <a:lnSpc>
                <a:spcPct val="100000"/>
              </a:lnSpc>
              <a:spcBef>
                <a:spcPts val="530"/>
              </a:spcBef>
              <a:buFont typeface="Wingdings"/>
              <a:buChar char=""/>
              <a:tabLst>
                <a:tab pos="357505" algn="l"/>
              </a:tabLst>
            </a:pPr>
            <a:endParaRPr sz="2200" dirty="0">
              <a:latin typeface="Arial"/>
              <a:cs typeface="Arial"/>
            </a:endParaRPr>
          </a:p>
          <a:p>
            <a:pPr marL="356870" marR="6350" indent="-344805" algn="just">
              <a:lnSpc>
                <a:spcPct val="100000"/>
              </a:lnSpc>
              <a:spcBef>
                <a:spcPts val="530"/>
              </a:spcBef>
              <a:buFont typeface="Wingdings"/>
              <a:buChar char=""/>
              <a:tabLst>
                <a:tab pos="357505" algn="l"/>
              </a:tabLst>
            </a:pPr>
            <a:r>
              <a:rPr sz="2200" spc="-60" dirty="0">
                <a:latin typeface="Arial"/>
                <a:cs typeface="Arial"/>
              </a:rPr>
              <a:t>At </a:t>
            </a:r>
            <a:r>
              <a:rPr sz="2200" spc="-20" dirty="0">
                <a:latin typeface="Arial"/>
                <a:cs typeface="Arial"/>
              </a:rPr>
              <a:t>the </a:t>
            </a:r>
            <a:r>
              <a:rPr sz="2200" spc="-40" dirty="0">
                <a:latin typeface="Arial"/>
                <a:cs typeface="Arial"/>
              </a:rPr>
              <a:t>network </a:t>
            </a:r>
            <a:r>
              <a:rPr sz="2200" spc="-110" dirty="0">
                <a:latin typeface="Arial"/>
                <a:cs typeface="Arial"/>
              </a:rPr>
              <a:t>layer, </a:t>
            </a:r>
            <a:r>
              <a:rPr sz="2200" spc="-210" dirty="0">
                <a:latin typeface="Arial"/>
                <a:cs typeface="Arial"/>
              </a:rPr>
              <a:t>IP </a:t>
            </a:r>
            <a:r>
              <a:rPr sz="2200" spc="-145" dirty="0">
                <a:latin typeface="Arial"/>
                <a:cs typeface="Arial"/>
              </a:rPr>
              <a:t>can </a:t>
            </a:r>
            <a:r>
              <a:rPr sz="2200" spc="-105" dirty="0">
                <a:latin typeface="Arial"/>
                <a:cs typeface="Arial"/>
              </a:rPr>
              <a:t>accept </a:t>
            </a:r>
            <a:r>
              <a:rPr sz="2200" spc="-170" dirty="0">
                <a:latin typeface="Arial"/>
                <a:cs typeface="Arial"/>
              </a:rPr>
              <a:t>a </a:t>
            </a:r>
            <a:r>
              <a:rPr sz="2200" spc="-110" dirty="0">
                <a:latin typeface="Arial"/>
                <a:cs typeface="Arial"/>
              </a:rPr>
              <a:t>segment </a:t>
            </a:r>
            <a:r>
              <a:rPr sz="2200" spc="-20" dirty="0">
                <a:latin typeface="Arial"/>
                <a:cs typeface="Arial"/>
              </a:rPr>
              <a:t>from </a:t>
            </a:r>
            <a:r>
              <a:rPr sz="2200" spc="-360" dirty="0">
                <a:latin typeface="Arial"/>
                <a:cs typeface="Arial"/>
              </a:rPr>
              <a:t>TCP </a:t>
            </a:r>
            <a:r>
              <a:rPr sz="2200" spc="-20" dirty="0">
                <a:latin typeface="Arial"/>
                <a:cs typeface="Arial"/>
              </a:rPr>
              <a:t>or </a:t>
            </a:r>
            <a:r>
              <a:rPr sz="2200" spc="-170" dirty="0">
                <a:latin typeface="Arial"/>
                <a:cs typeface="Arial"/>
              </a:rPr>
              <a:t>a </a:t>
            </a:r>
            <a:r>
              <a:rPr sz="2200" spc="-110" dirty="0">
                <a:latin typeface="Arial"/>
                <a:cs typeface="Arial"/>
              </a:rPr>
              <a:t>user  </a:t>
            </a:r>
            <a:r>
              <a:rPr sz="2200" spc="-100" dirty="0">
                <a:latin typeface="Arial"/>
                <a:cs typeface="Arial"/>
              </a:rPr>
              <a:t>datagram </a:t>
            </a:r>
            <a:r>
              <a:rPr sz="2200" spc="-15" dirty="0">
                <a:latin typeface="Arial"/>
                <a:cs typeface="Arial"/>
              </a:rPr>
              <a:t>from</a:t>
            </a:r>
            <a:r>
              <a:rPr sz="2200" spc="-210" dirty="0">
                <a:latin typeface="Arial"/>
                <a:cs typeface="Arial"/>
              </a:rPr>
              <a:t> </a:t>
            </a:r>
            <a:r>
              <a:rPr sz="2200" spc="-265" dirty="0">
                <a:latin typeface="Arial"/>
                <a:cs typeface="Arial"/>
              </a:rPr>
              <a:t>UDP.</a:t>
            </a:r>
            <a:endParaRPr lang="en-US" sz="2200" spc="-265" dirty="0">
              <a:latin typeface="Arial"/>
              <a:cs typeface="Arial"/>
            </a:endParaRPr>
          </a:p>
          <a:p>
            <a:pPr marL="356870" marR="6350" indent="-344805" algn="just">
              <a:lnSpc>
                <a:spcPct val="100000"/>
              </a:lnSpc>
              <a:spcBef>
                <a:spcPts val="530"/>
              </a:spcBef>
              <a:buFont typeface="Wingdings"/>
              <a:buChar char=""/>
              <a:tabLst>
                <a:tab pos="357505" algn="l"/>
              </a:tabLst>
            </a:pPr>
            <a:endParaRPr sz="2200" dirty="0">
              <a:latin typeface="Arial"/>
              <a:cs typeface="Arial"/>
            </a:endParaRPr>
          </a:p>
          <a:p>
            <a:pPr marL="356870" marR="5080" indent="-344805" algn="just">
              <a:lnSpc>
                <a:spcPct val="100000"/>
              </a:lnSpc>
              <a:spcBef>
                <a:spcPts val="535"/>
              </a:spcBef>
              <a:buFont typeface="Wingdings"/>
              <a:buChar char=""/>
              <a:tabLst>
                <a:tab pos="421640" algn="l"/>
              </a:tabLst>
            </a:pPr>
            <a:r>
              <a:rPr dirty="0"/>
              <a:t>	</a:t>
            </a:r>
            <a:r>
              <a:rPr sz="2200" spc="-195" dirty="0">
                <a:latin typeface="Arial"/>
                <a:cs typeface="Arial"/>
              </a:rPr>
              <a:t>IP </a:t>
            </a:r>
            <a:r>
              <a:rPr sz="2200" spc="-145" dirty="0">
                <a:latin typeface="Arial"/>
                <a:cs typeface="Arial"/>
              </a:rPr>
              <a:t>can </a:t>
            </a:r>
            <a:r>
              <a:rPr sz="2200" spc="-114" dirty="0">
                <a:latin typeface="Arial"/>
                <a:cs typeface="Arial"/>
              </a:rPr>
              <a:t>also </a:t>
            </a:r>
            <a:r>
              <a:rPr sz="2200" spc="-100" dirty="0">
                <a:latin typeface="Arial"/>
                <a:cs typeface="Arial"/>
              </a:rPr>
              <a:t>accept </a:t>
            </a:r>
            <a:r>
              <a:rPr sz="2200" spc="-170" dirty="0">
                <a:latin typeface="Arial"/>
                <a:cs typeface="Arial"/>
              </a:rPr>
              <a:t>a </a:t>
            </a:r>
            <a:r>
              <a:rPr sz="2200" spc="-105" dirty="0">
                <a:latin typeface="Arial"/>
                <a:cs typeface="Arial"/>
              </a:rPr>
              <a:t>packet </a:t>
            </a:r>
            <a:r>
              <a:rPr sz="2200" spc="-20" dirty="0">
                <a:latin typeface="Arial"/>
                <a:cs typeface="Arial"/>
              </a:rPr>
              <a:t>from </a:t>
            </a:r>
            <a:r>
              <a:rPr sz="2200" spc="-25" dirty="0">
                <a:latin typeface="Arial"/>
                <a:cs typeface="Arial"/>
              </a:rPr>
              <a:t>other </a:t>
            </a:r>
            <a:r>
              <a:rPr sz="2200" spc="-70" dirty="0">
                <a:latin typeface="Arial"/>
                <a:cs typeface="Arial"/>
              </a:rPr>
              <a:t>protocols </a:t>
            </a:r>
            <a:r>
              <a:rPr sz="2200" spc="-145" dirty="0">
                <a:latin typeface="Arial"/>
                <a:cs typeface="Arial"/>
              </a:rPr>
              <a:t>such </a:t>
            </a:r>
            <a:r>
              <a:rPr sz="2200" spc="-204" dirty="0">
                <a:latin typeface="Arial"/>
                <a:cs typeface="Arial"/>
              </a:rPr>
              <a:t>as </a:t>
            </a:r>
            <a:r>
              <a:rPr sz="2200" spc="-220" dirty="0">
                <a:latin typeface="Arial"/>
                <a:cs typeface="Arial"/>
              </a:rPr>
              <a:t>ICMP, </a:t>
            </a:r>
            <a:r>
              <a:rPr sz="2200" spc="-204" dirty="0">
                <a:latin typeface="Arial"/>
                <a:cs typeface="Arial"/>
              </a:rPr>
              <a:t>IGMP, </a:t>
            </a:r>
            <a:r>
              <a:rPr sz="2200" spc="-105" dirty="0">
                <a:latin typeface="Arial"/>
                <a:cs typeface="Arial"/>
              </a:rPr>
              <a:t>and  </a:t>
            </a:r>
            <a:r>
              <a:rPr sz="2200" spc="-150" dirty="0">
                <a:latin typeface="Arial"/>
                <a:cs typeface="Arial"/>
              </a:rPr>
              <a:t>so </a:t>
            </a:r>
            <a:r>
              <a:rPr sz="2200" spc="-60" dirty="0">
                <a:latin typeface="Arial"/>
                <a:cs typeface="Arial"/>
              </a:rPr>
              <a:t>on.</a:t>
            </a:r>
            <a:endParaRPr lang="en-US" sz="2200" spc="-60" dirty="0">
              <a:latin typeface="Arial"/>
              <a:cs typeface="Arial"/>
            </a:endParaRPr>
          </a:p>
          <a:p>
            <a:pPr marL="356870" marR="5080" indent="-344805" algn="just">
              <a:lnSpc>
                <a:spcPct val="100000"/>
              </a:lnSpc>
              <a:spcBef>
                <a:spcPts val="535"/>
              </a:spcBef>
              <a:buFont typeface="Wingdings"/>
              <a:buChar char=""/>
              <a:tabLst>
                <a:tab pos="421640" algn="l"/>
              </a:tabLst>
            </a:pPr>
            <a:endParaRPr sz="2200" dirty="0">
              <a:latin typeface="Arial"/>
              <a:cs typeface="Arial"/>
            </a:endParaRPr>
          </a:p>
          <a:p>
            <a:pPr marL="356870" indent="-344805" algn="just">
              <a:lnSpc>
                <a:spcPct val="100000"/>
              </a:lnSpc>
              <a:spcBef>
                <a:spcPts val="530"/>
              </a:spcBef>
              <a:buFont typeface="Wingdings"/>
              <a:buChar char=""/>
              <a:tabLst>
                <a:tab pos="357505" algn="l"/>
              </a:tabLst>
            </a:pPr>
            <a:r>
              <a:rPr sz="2200" spc="-60" dirty="0">
                <a:latin typeface="Arial"/>
                <a:cs typeface="Arial"/>
              </a:rPr>
              <a:t>At </a:t>
            </a:r>
            <a:r>
              <a:rPr sz="2200" spc="-20" dirty="0">
                <a:latin typeface="Arial"/>
                <a:cs typeface="Arial"/>
              </a:rPr>
              <a:t>the </a:t>
            </a:r>
            <a:r>
              <a:rPr sz="2200" spc="-65" dirty="0">
                <a:latin typeface="Arial"/>
                <a:cs typeface="Arial"/>
              </a:rPr>
              <a:t>data-link </a:t>
            </a:r>
            <a:r>
              <a:rPr sz="2200" spc="-114" dirty="0">
                <a:latin typeface="Arial"/>
                <a:cs typeface="Arial"/>
              </a:rPr>
              <a:t>layer, </a:t>
            </a:r>
            <a:r>
              <a:rPr sz="2200" spc="-165" dirty="0">
                <a:latin typeface="Arial"/>
                <a:cs typeface="Arial"/>
              </a:rPr>
              <a:t>a </a:t>
            </a:r>
            <a:r>
              <a:rPr sz="2200" spc="-70" dirty="0">
                <a:latin typeface="Arial"/>
                <a:cs typeface="Arial"/>
              </a:rPr>
              <a:t>frame </a:t>
            </a:r>
            <a:r>
              <a:rPr sz="2200" spc="-130" dirty="0">
                <a:latin typeface="Arial"/>
                <a:cs typeface="Arial"/>
              </a:rPr>
              <a:t>may </a:t>
            </a:r>
            <a:r>
              <a:rPr sz="2200" spc="-80" dirty="0">
                <a:latin typeface="Arial"/>
                <a:cs typeface="Arial"/>
              </a:rPr>
              <a:t>carry </a:t>
            </a:r>
            <a:r>
              <a:rPr sz="2200" spc="-20" dirty="0">
                <a:latin typeface="Arial"/>
                <a:cs typeface="Arial"/>
              </a:rPr>
              <a:t>the </a:t>
            </a:r>
            <a:r>
              <a:rPr sz="2200" spc="-105" dirty="0">
                <a:latin typeface="Arial"/>
                <a:cs typeface="Arial"/>
              </a:rPr>
              <a:t>payload </a:t>
            </a:r>
            <a:r>
              <a:rPr sz="2200" spc="-95" dirty="0">
                <a:latin typeface="Arial"/>
                <a:cs typeface="Arial"/>
              </a:rPr>
              <a:t>coming </a:t>
            </a:r>
            <a:r>
              <a:rPr sz="2200" spc="-25" dirty="0">
                <a:latin typeface="Arial"/>
                <a:cs typeface="Arial"/>
              </a:rPr>
              <a:t>from </a:t>
            </a:r>
            <a:r>
              <a:rPr sz="2200" spc="-204" dirty="0">
                <a:latin typeface="Arial"/>
                <a:cs typeface="Arial"/>
              </a:rPr>
              <a:t>IP</a:t>
            </a:r>
            <a:r>
              <a:rPr sz="2200" spc="70" dirty="0">
                <a:latin typeface="Arial"/>
                <a:cs typeface="Arial"/>
              </a:rPr>
              <a:t> </a:t>
            </a:r>
            <a:r>
              <a:rPr sz="2200" dirty="0">
                <a:latin typeface="Arial"/>
                <a:cs typeface="Arial"/>
              </a:rPr>
              <a:t>or</a:t>
            </a:r>
          </a:p>
          <a:p>
            <a:pPr marL="356870" algn="just">
              <a:lnSpc>
                <a:spcPct val="100000"/>
              </a:lnSpc>
            </a:pPr>
            <a:r>
              <a:rPr sz="2200" spc="-15" dirty="0">
                <a:latin typeface="Arial"/>
                <a:cs typeface="Arial"/>
              </a:rPr>
              <a:t>other </a:t>
            </a:r>
            <a:r>
              <a:rPr sz="2200" spc="-60" dirty="0">
                <a:latin typeface="Arial"/>
                <a:cs typeface="Arial"/>
              </a:rPr>
              <a:t>protocols </a:t>
            </a:r>
            <a:r>
              <a:rPr sz="2200" spc="-140" dirty="0">
                <a:latin typeface="Arial"/>
                <a:cs typeface="Arial"/>
              </a:rPr>
              <a:t>such </a:t>
            </a:r>
            <a:r>
              <a:rPr sz="2200" spc="-204" dirty="0">
                <a:latin typeface="Arial"/>
                <a:cs typeface="Arial"/>
              </a:rPr>
              <a:t>as</a:t>
            </a:r>
            <a:r>
              <a:rPr sz="2200" spc="-405" dirty="0">
                <a:latin typeface="Arial"/>
                <a:cs typeface="Arial"/>
              </a:rPr>
              <a:t> </a:t>
            </a:r>
            <a:r>
              <a:rPr sz="2200" spc="-305" dirty="0">
                <a:latin typeface="Arial"/>
                <a:cs typeface="Arial"/>
              </a:rPr>
              <a:t>ARP</a:t>
            </a:r>
            <a:endParaRPr sz="2200" dirty="0">
              <a:latin typeface="Arial"/>
              <a:cs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381000"/>
            <a:ext cx="2361565" cy="454025"/>
          </a:xfrm>
          <a:prstGeom prst="rect">
            <a:avLst/>
          </a:prstGeom>
        </p:spPr>
        <p:txBody>
          <a:bodyPr vert="horz" wrap="square" lIns="0" tIns="13970" rIns="0" bIns="0" rtlCol="0">
            <a:spAutoFit/>
          </a:bodyPr>
          <a:lstStyle/>
          <a:p>
            <a:pPr marL="12700">
              <a:lnSpc>
                <a:spcPct val="100000"/>
              </a:lnSpc>
              <a:spcBef>
                <a:spcPts val="110"/>
              </a:spcBef>
            </a:pPr>
            <a:r>
              <a:rPr b="1" spc="-360" dirty="0">
                <a:solidFill>
                  <a:srgbClr val="FF0000"/>
                </a:solidFill>
                <a:latin typeface="Arial"/>
                <a:cs typeface="Arial"/>
              </a:rPr>
              <a:t>THE </a:t>
            </a:r>
            <a:r>
              <a:rPr b="1" spc="-290" dirty="0">
                <a:solidFill>
                  <a:srgbClr val="FF0000"/>
                </a:solidFill>
                <a:latin typeface="Arial"/>
                <a:cs typeface="Arial"/>
              </a:rPr>
              <a:t>OSI</a:t>
            </a:r>
            <a:r>
              <a:rPr b="1" spc="-459" dirty="0">
                <a:solidFill>
                  <a:srgbClr val="FF0000"/>
                </a:solidFill>
                <a:latin typeface="Arial"/>
                <a:cs typeface="Arial"/>
              </a:rPr>
              <a:t> </a:t>
            </a:r>
            <a:r>
              <a:rPr b="1" spc="-295" dirty="0">
                <a:solidFill>
                  <a:srgbClr val="FF0000"/>
                </a:solidFill>
                <a:latin typeface="Arial"/>
                <a:cs typeface="Arial"/>
              </a:rPr>
              <a:t>MODEL</a:t>
            </a:r>
          </a:p>
        </p:txBody>
      </p:sp>
      <p:sp>
        <p:nvSpPr>
          <p:cNvPr id="3" name="object 3"/>
          <p:cNvSpPr txBox="1"/>
          <p:nvPr/>
        </p:nvSpPr>
        <p:spPr>
          <a:xfrm>
            <a:off x="172045" y="1143000"/>
            <a:ext cx="8536940" cy="5781711"/>
          </a:xfrm>
          <a:prstGeom prst="rect">
            <a:avLst/>
          </a:prstGeom>
        </p:spPr>
        <p:txBody>
          <a:bodyPr vert="horz" wrap="square" lIns="0" tIns="13335" rIns="0" bIns="0" rtlCol="0">
            <a:spAutoFit/>
          </a:bodyPr>
          <a:lstStyle/>
          <a:p>
            <a:pPr marL="356870" marR="5715" indent="-344805" algn="just">
              <a:lnSpc>
                <a:spcPct val="100000"/>
              </a:lnSpc>
              <a:spcBef>
                <a:spcPts val="105"/>
              </a:spcBef>
              <a:buFont typeface="Wingdings"/>
              <a:buChar char=""/>
              <a:tabLst>
                <a:tab pos="357505" algn="l"/>
              </a:tabLst>
            </a:pPr>
            <a:r>
              <a:rPr sz="2200" spc="-160" dirty="0">
                <a:latin typeface="Arial"/>
                <a:cs typeface="Arial"/>
              </a:rPr>
              <a:t>The </a:t>
            </a:r>
            <a:r>
              <a:rPr sz="2200" spc="-45" dirty="0">
                <a:latin typeface="Arial"/>
                <a:cs typeface="Arial"/>
              </a:rPr>
              <a:t>International </a:t>
            </a:r>
            <a:r>
              <a:rPr sz="2200" spc="-100" dirty="0">
                <a:latin typeface="Arial"/>
                <a:cs typeface="Arial"/>
              </a:rPr>
              <a:t>Organization </a:t>
            </a:r>
            <a:r>
              <a:rPr sz="2200" spc="-10" dirty="0">
                <a:latin typeface="Arial"/>
                <a:cs typeface="Arial"/>
              </a:rPr>
              <a:t>for </a:t>
            </a:r>
            <a:r>
              <a:rPr sz="2200" spc="-95" dirty="0">
                <a:latin typeface="Arial"/>
                <a:cs typeface="Arial"/>
              </a:rPr>
              <a:t>Standardization </a:t>
            </a:r>
            <a:r>
              <a:rPr sz="2200" spc="-185" dirty="0">
                <a:latin typeface="Arial"/>
                <a:cs typeface="Arial"/>
              </a:rPr>
              <a:t>(ISO) </a:t>
            </a:r>
            <a:r>
              <a:rPr sz="2200" spc="-114" dirty="0">
                <a:latin typeface="Arial"/>
                <a:cs typeface="Arial"/>
              </a:rPr>
              <a:t>is </a:t>
            </a:r>
            <a:r>
              <a:rPr sz="2200" spc="-170" dirty="0">
                <a:latin typeface="Arial"/>
                <a:cs typeface="Arial"/>
              </a:rPr>
              <a:t>a  </a:t>
            </a:r>
            <a:r>
              <a:rPr sz="2200" spc="-35" dirty="0">
                <a:latin typeface="Arial"/>
                <a:cs typeface="Arial"/>
              </a:rPr>
              <a:t>multinational </a:t>
            </a:r>
            <a:r>
              <a:rPr sz="2200" spc="-85" dirty="0">
                <a:latin typeface="Arial"/>
                <a:cs typeface="Arial"/>
              </a:rPr>
              <a:t>body dedicated </a:t>
            </a:r>
            <a:r>
              <a:rPr sz="2200" spc="20" dirty="0">
                <a:latin typeface="Arial"/>
                <a:cs typeface="Arial"/>
              </a:rPr>
              <a:t>to </a:t>
            </a:r>
            <a:r>
              <a:rPr sz="2200" spc="-40" dirty="0">
                <a:latin typeface="Arial"/>
                <a:cs typeface="Arial"/>
              </a:rPr>
              <a:t>worldwide </a:t>
            </a:r>
            <a:r>
              <a:rPr sz="2200" spc="-90" dirty="0">
                <a:latin typeface="Arial"/>
                <a:cs typeface="Arial"/>
              </a:rPr>
              <a:t>agreement </a:t>
            </a:r>
            <a:r>
              <a:rPr sz="2200" spc="-60" dirty="0">
                <a:latin typeface="Arial"/>
                <a:cs typeface="Arial"/>
              </a:rPr>
              <a:t>on </a:t>
            </a:r>
            <a:r>
              <a:rPr sz="2200" spc="-45" dirty="0">
                <a:latin typeface="Arial"/>
                <a:cs typeface="Arial"/>
              </a:rPr>
              <a:t>international  </a:t>
            </a:r>
            <a:r>
              <a:rPr sz="2200" spc="-100" dirty="0">
                <a:latin typeface="Arial"/>
                <a:cs typeface="Arial"/>
              </a:rPr>
              <a:t>standards.</a:t>
            </a:r>
            <a:endParaRPr sz="2200" dirty="0">
              <a:latin typeface="Arial"/>
              <a:cs typeface="Arial"/>
            </a:endParaRPr>
          </a:p>
          <a:p>
            <a:pPr marL="356870" marR="5080" indent="-344805" algn="just">
              <a:lnSpc>
                <a:spcPct val="100000"/>
              </a:lnSpc>
              <a:spcBef>
                <a:spcPts val="535"/>
              </a:spcBef>
              <a:buFont typeface="Wingdings"/>
              <a:buChar char=""/>
              <a:tabLst>
                <a:tab pos="357505" algn="l"/>
              </a:tabLst>
            </a:pPr>
            <a:r>
              <a:rPr sz="2200" spc="-135" dirty="0">
                <a:latin typeface="Arial"/>
                <a:cs typeface="Arial"/>
              </a:rPr>
              <a:t>An </a:t>
            </a:r>
            <a:r>
              <a:rPr sz="2200" spc="-260" dirty="0">
                <a:latin typeface="Arial"/>
                <a:cs typeface="Arial"/>
              </a:rPr>
              <a:t>ISO </a:t>
            </a:r>
            <a:r>
              <a:rPr sz="2200" spc="-90" dirty="0">
                <a:latin typeface="Arial"/>
                <a:cs typeface="Arial"/>
              </a:rPr>
              <a:t>standard </a:t>
            </a:r>
            <a:r>
              <a:rPr sz="2200" spc="-5" dirty="0">
                <a:latin typeface="Arial"/>
                <a:cs typeface="Arial"/>
              </a:rPr>
              <a:t>that </a:t>
            </a:r>
            <a:r>
              <a:rPr sz="2200" spc="-135" dirty="0">
                <a:latin typeface="Arial"/>
                <a:cs typeface="Arial"/>
              </a:rPr>
              <a:t>covers </a:t>
            </a:r>
            <a:r>
              <a:rPr sz="2200" spc="-50" dirty="0">
                <a:latin typeface="Arial"/>
                <a:cs typeface="Arial"/>
              </a:rPr>
              <a:t>all </a:t>
            </a:r>
            <a:r>
              <a:rPr sz="2200" spc="-130" dirty="0">
                <a:latin typeface="Arial"/>
                <a:cs typeface="Arial"/>
              </a:rPr>
              <a:t>aspects </a:t>
            </a:r>
            <a:r>
              <a:rPr sz="2200" spc="5" dirty="0">
                <a:latin typeface="Arial"/>
                <a:cs typeface="Arial"/>
              </a:rPr>
              <a:t>of </a:t>
            </a:r>
            <a:r>
              <a:rPr sz="2200" spc="-40" dirty="0">
                <a:latin typeface="Arial"/>
                <a:cs typeface="Arial"/>
              </a:rPr>
              <a:t>network </a:t>
            </a:r>
            <a:r>
              <a:rPr sz="2200" spc="-85" dirty="0">
                <a:latin typeface="Arial"/>
                <a:cs typeface="Arial"/>
              </a:rPr>
              <a:t>communications </a:t>
            </a:r>
            <a:r>
              <a:rPr sz="2200" spc="-114" dirty="0">
                <a:latin typeface="Arial"/>
                <a:cs typeface="Arial"/>
              </a:rPr>
              <a:t>is  </a:t>
            </a:r>
            <a:r>
              <a:rPr sz="2200" spc="-20" dirty="0">
                <a:latin typeface="Arial"/>
                <a:cs typeface="Arial"/>
              </a:rPr>
              <a:t>the </a:t>
            </a:r>
            <a:r>
              <a:rPr sz="2200" spc="-130" dirty="0">
                <a:latin typeface="Arial"/>
                <a:cs typeface="Arial"/>
              </a:rPr>
              <a:t>Open </a:t>
            </a:r>
            <a:r>
              <a:rPr sz="2200" spc="-175" dirty="0">
                <a:latin typeface="Arial"/>
                <a:cs typeface="Arial"/>
              </a:rPr>
              <a:t>Systems </a:t>
            </a:r>
            <a:r>
              <a:rPr sz="2200" spc="-60" dirty="0">
                <a:latin typeface="Arial"/>
                <a:cs typeface="Arial"/>
              </a:rPr>
              <a:t>Interconnection </a:t>
            </a:r>
            <a:r>
              <a:rPr sz="2200" spc="-190" dirty="0">
                <a:latin typeface="Arial"/>
                <a:cs typeface="Arial"/>
              </a:rPr>
              <a:t>(OSI) </a:t>
            </a:r>
            <a:r>
              <a:rPr sz="2200" spc="-65" dirty="0">
                <a:latin typeface="Arial"/>
                <a:cs typeface="Arial"/>
              </a:rPr>
              <a:t>model. </a:t>
            </a:r>
            <a:r>
              <a:rPr sz="2200" spc="30" dirty="0">
                <a:latin typeface="Arial"/>
                <a:cs typeface="Arial"/>
              </a:rPr>
              <a:t>It </a:t>
            </a:r>
            <a:r>
              <a:rPr sz="2200" spc="-155" dirty="0">
                <a:latin typeface="Arial"/>
                <a:cs typeface="Arial"/>
              </a:rPr>
              <a:t>was </a:t>
            </a:r>
            <a:r>
              <a:rPr sz="2200" spc="-20" dirty="0">
                <a:latin typeface="Arial"/>
                <a:cs typeface="Arial"/>
              </a:rPr>
              <a:t>first </a:t>
            </a:r>
            <a:r>
              <a:rPr sz="2200" spc="-60" dirty="0">
                <a:latin typeface="Arial"/>
                <a:cs typeface="Arial"/>
              </a:rPr>
              <a:t>introduced  </a:t>
            </a:r>
            <a:r>
              <a:rPr sz="2200" spc="-25" dirty="0">
                <a:latin typeface="Arial"/>
                <a:cs typeface="Arial"/>
              </a:rPr>
              <a:t>in </a:t>
            </a:r>
            <a:r>
              <a:rPr sz="2200" spc="-20" dirty="0">
                <a:latin typeface="Arial"/>
                <a:cs typeface="Arial"/>
              </a:rPr>
              <a:t>the </a:t>
            </a:r>
            <a:r>
              <a:rPr sz="2200" spc="-50" dirty="0">
                <a:latin typeface="Arial"/>
                <a:cs typeface="Arial"/>
              </a:rPr>
              <a:t>late</a:t>
            </a:r>
            <a:r>
              <a:rPr sz="2200" spc="-370" dirty="0">
                <a:latin typeface="Arial"/>
                <a:cs typeface="Arial"/>
              </a:rPr>
              <a:t> </a:t>
            </a:r>
            <a:r>
              <a:rPr sz="2200" spc="-114" dirty="0">
                <a:latin typeface="Arial"/>
                <a:cs typeface="Arial"/>
              </a:rPr>
              <a:t>1970s.</a:t>
            </a:r>
            <a:endParaRPr sz="2200" dirty="0">
              <a:latin typeface="Arial"/>
              <a:cs typeface="Arial"/>
            </a:endParaRPr>
          </a:p>
          <a:p>
            <a:pPr marL="356870" indent="-344805" algn="just">
              <a:lnSpc>
                <a:spcPct val="100000"/>
              </a:lnSpc>
              <a:spcBef>
                <a:spcPts val="530"/>
              </a:spcBef>
              <a:buFont typeface="Wingdings"/>
              <a:buChar char=""/>
              <a:tabLst>
                <a:tab pos="357505" algn="l"/>
              </a:tabLst>
            </a:pPr>
            <a:r>
              <a:rPr sz="2200" spc="-260" dirty="0">
                <a:latin typeface="Arial"/>
                <a:cs typeface="Arial"/>
              </a:rPr>
              <a:t>ISO </a:t>
            </a:r>
            <a:r>
              <a:rPr sz="2200" spc="-114" dirty="0">
                <a:latin typeface="Arial"/>
                <a:cs typeface="Arial"/>
              </a:rPr>
              <a:t>is </a:t>
            </a:r>
            <a:r>
              <a:rPr sz="2200" spc="-20" dirty="0">
                <a:latin typeface="Arial"/>
                <a:cs typeface="Arial"/>
              </a:rPr>
              <a:t>the </a:t>
            </a:r>
            <a:r>
              <a:rPr sz="2200" spc="-80" dirty="0">
                <a:latin typeface="Arial"/>
                <a:cs typeface="Arial"/>
              </a:rPr>
              <a:t>organization; </a:t>
            </a:r>
            <a:r>
              <a:rPr sz="2200" spc="-260" dirty="0">
                <a:latin typeface="Arial"/>
                <a:cs typeface="Arial"/>
              </a:rPr>
              <a:t>OSI </a:t>
            </a:r>
            <a:r>
              <a:rPr sz="2200" spc="-114" dirty="0">
                <a:latin typeface="Arial"/>
                <a:cs typeface="Arial"/>
              </a:rPr>
              <a:t>is </a:t>
            </a:r>
            <a:r>
              <a:rPr sz="2200" spc="-20" dirty="0">
                <a:latin typeface="Arial"/>
                <a:cs typeface="Arial"/>
              </a:rPr>
              <a:t>the</a:t>
            </a:r>
            <a:r>
              <a:rPr sz="2200" spc="-30" dirty="0">
                <a:latin typeface="Arial"/>
                <a:cs typeface="Arial"/>
              </a:rPr>
              <a:t> </a:t>
            </a:r>
            <a:r>
              <a:rPr sz="2200" spc="-60" dirty="0">
                <a:latin typeface="Arial"/>
                <a:cs typeface="Arial"/>
              </a:rPr>
              <a:t>model.</a:t>
            </a:r>
            <a:endParaRPr sz="2200" dirty="0">
              <a:latin typeface="Arial"/>
              <a:cs typeface="Arial"/>
            </a:endParaRPr>
          </a:p>
          <a:p>
            <a:pPr marL="356870" indent="-344805" algn="just">
              <a:lnSpc>
                <a:spcPct val="100000"/>
              </a:lnSpc>
              <a:spcBef>
                <a:spcPts val="530"/>
              </a:spcBef>
              <a:buFont typeface="Wingdings"/>
              <a:buChar char=""/>
              <a:tabLst>
                <a:tab pos="357505" algn="l"/>
              </a:tabLst>
            </a:pPr>
            <a:r>
              <a:rPr sz="2200" b="1" spc="-135" dirty="0">
                <a:solidFill>
                  <a:srgbClr val="FF0000"/>
                </a:solidFill>
                <a:latin typeface="Arial"/>
                <a:cs typeface="Arial"/>
              </a:rPr>
              <a:t>An </a:t>
            </a:r>
            <a:r>
              <a:rPr sz="2200" b="1" spc="-80" dirty="0">
                <a:solidFill>
                  <a:srgbClr val="FF0000"/>
                </a:solidFill>
                <a:latin typeface="Arial"/>
                <a:cs typeface="Arial"/>
              </a:rPr>
              <a:t>open </a:t>
            </a:r>
            <a:r>
              <a:rPr sz="2200" b="1" spc="-125" dirty="0">
                <a:solidFill>
                  <a:srgbClr val="FF0000"/>
                </a:solidFill>
                <a:latin typeface="Arial"/>
                <a:cs typeface="Arial"/>
              </a:rPr>
              <a:t>system is </a:t>
            </a:r>
            <a:r>
              <a:rPr sz="2200" b="1" spc="-165" dirty="0">
                <a:solidFill>
                  <a:srgbClr val="FF0000"/>
                </a:solidFill>
                <a:latin typeface="Arial"/>
                <a:cs typeface="Arial"/>
              </a:rPr>
              <a:t>a </a:t>
            </a:r>
            <a:r>
              <a:rPr sz="2200" b="1" spc="-90" dirty="0">
                <a:solidFill>
                  <a:srgbClr val="FF0000"/>
                </a:solidFill>
                <a:latin typeface="Arial"/>
                <a:cs typeface="Arial"/>
              </a:rPr>
              <a:t>set </a:t>
            </a:r>
            <a:r>
              <a:rPr sz="2200" b="1" spc="5" dirty="0">
                <a:solidFill>
                  <a:srgbClr val="FF0000"/>
                </a:solidFill>
                <a:latin typeface="Arial"/>
                <a:cs typeface="Arial"/>
              </a:rPr>
              <a:t>of </a:t>
            </a:r>
            <a:r>
              <a:rPr sz="2200" b="1" spc="-65" dirty="0">
                <a:solidFill>
                  <a:srgbClr val="FF0000"/>
                </a:solidFill>
                <a:latin typeface="Arial"/>
                <a:cs typeface="Arial"/>
              </a:rPr>
              <a:t>protocols </a:t>
            </a:r>
            <a:r>
              <a:rPr sz="2200" b="1" spc="-10" dirty="0">
                <a:solidFill>
                  <a:srgbClr val="FF0000"/>
                </a:solidFill>
                <a:latin typeface="Arial"/>
                <a:cs typeface="Arial"/>
              </a:rPr>
              <a:t>that </a:t>
            </a:r>
            <a:r>
              <a:rPr sz="2200" b="1" spc="-85" dirty="0">
                <a:solidFill>
                  <a:srgbClr val="FF0000"/>
                </a:solidFill>
                <a:latin typeface="Arial"/>
                <a:cs typeface="Arial"/>
              </a:rPr>
              <a:t>allows </a:t>
            </a:r>
            <a:r>
              <a:rPr sz="2200" b="1" spc="-140" dirty="0">
                <a:solidFill>
                  <a:srgbClr val="FF0000"/>
                </a:solidFill>
                <a:latin typeface="Arial"/>
                <a:cs typeface="Arial"/>
              </a:rPr>
              <a:t>any </a:t>
            </a:r>
            <a:r>
              <a:rPr sz="2200" b="1" spc="10" dirty="0">
                <a:solidFill>
                  <a:srgbClr val="FF0000"/>
                </a:solidFill>
                <a:latin typeface="Arial"/>
                <a:cs typeface="Arial"/>
              </a:rPr>
              <a:t>two</a:t>
            </a:r>
            <a:r>
              <a:rPr sz="2200" b="1" spc="110" dirty="0">
                <a:solidFill>
                  <a:srgbClr val="FF0000"/>
                </a:solidFill>
                <a:latin typeface="Arial"/>
                <a:cs typeface="Arial"/>
              </a:rPr>
              <a:t> </a:t>
            </a:r>
            <a:r>
              <a:rPr sz="2200" b="1" spc="-30" dirty="0">
                <a:solidFill>
                  <a:srgbClr val="FF0000"/>
                </a:solidFill>
                <a:latin typeface="Arial"/>
                <a:cs typeface="Arial"/>
              </a:rPr>
              <a:t>different</a:t>
            </a:r>
            <a:endParaRPr sz="2200" b="1" dirty="0">
              <a:solidFill>
                <a:srgbClr val="FF0000"/>
              </a:solidFill>
              <a:latin typeface="Arial"/>
              <a:cs typeface="Arial"/>
            </a:endParaRPr>
          </a:p>
          <a:p>
            <a:pPr marL="356870" algn="just">
              <a:lnSpc>
                <a:spcPct val="100000"/>
              </a:lnSpc>
            </a:pPr>
            <a:r>
              <a:rPr sz="2200" b="1" spc="-140" dirty="0">
                <a:solidFill>
                  <a:srgbClr val="FF0000"/>
                </a:solidFill>
                <a:latin typeface="Arial"/>
                <a:cs typeface="Arial"/>
              </a:rPr>
              <a:t>systems</a:t>
            </a:r>
            <a:r>
              <a:rPr sz="2200" b="1" spc="-150" dirty="0">
                <a:solidFill>
                  <a:srgbClr val="FF0000"/>
                </a:solidFill>
                <a:latin typeface="Arial"/>
                <a:cs typeface="Arial"/>
              </a:rPr>
              <a:t> </a:t>
            </a:r>
            <a:r>
              <a:rPr sz="2200" b="1" spc="20" dirty="0">
                <a:solidFill>
                  <a:srgbClr val="FF0000"/>
                </a:solidFill>
                <a:latin typeface="Arial"/>
                <a:cs typeface="Arial"/>
              </a:rPr>
              <a:t>to</a:t>
            </a:r>
            <a:r>
              <a:rPr sz="2200" b="1" spc="-114" dirty="0">
                <a:solidFill>
                  <a:srgbClr val="FF0000"/>
                </a:solidFill>
                <a:latin typeface="Arial"/>
                <a:cs typeface="Arial"/>
              </a:rPr>
              <a:t> </a:t>
            </a:r>
            <a:r>
              <a:rPr sz="2200" b="1" spc="-85" dirty="0">
                <a:solidFill>
                  <a:srgbClr val="FF0000"/>
                </a:solidFill>
                <a:latin typeface="Arial"/>
                <a:cs typeface="Arial"/>
              </a:rPr>
              <a:t>communicate</a:t>
            </a:r>
            <a:r>
              <a:rPr sz="2200" b="1" spc="-160" dirty="0">
                <a:solidFill>
                  <a:srgbClr val="FF0000"/>
                </a:solidFill>
                <a:latin typeface="Arial"/>
                <a:cs typeface="Arial"/>
              </a:rPr>
              <a:t> </a:t>
            </a:r>
            <a:r>
              <a:rPr sz="2200" b="1" spc="-120" dirty="0">
                <a:solidFill>
                  <a:srgbClr val="FF0000"/>
                </a:solidFill>
                <a:latin typeface="Arial"/>
                <a:cs typeface="Arial"/>
              </a:rPr>
              <a:t>regardless</a:t>
            </a:r>
            <a:r>
              <a:rPr sz="2200" b="1" spc="-150" dirty="0">
                <a:solidFill>
                  <a:srgbClr val="FF0000"/>
                </a:solidFill>
                <a:latin typeface="Arial"/>
                <a:cs typeface="Arial"/>
              </a:rPr>
              <a:t> </a:t>
            </a:r>
            <a:r>
              <a:rPr sz="2200" b="1" spc="5" dirty="0">
                <a:solidFill>
                  <a:srgbClr val="FF0000"/>
                </a:solidFill>
                <a:latin typeface="Arial"/>
                <a:cs typeface="Arial"/>
              </a:rPr>
              <a:t>of</a:t>
            </a:r>
            <a:r>
              <a:rPr sz="2200" b="1" spc="-105" dirty="0">
                <a:solidFill>
                  <a:srgbClr val="FF0000"/>
                </a:solidFill>
                <a:latin typeface="Arial"/>
                <a:cs typeface="Arial"/>
              </a:rPr>
              <a:t> </a:t>
            </a:r>
            <a:r>
              <a:rPr sz="2200" b="1" spc="-5" dirty="0">
                <a:solidFill>
                  <a:srgbClr val="FF0000"/>
                </a:solidFill>
                <a:latin typeface="Arial"/>
                <a:cs typeface="Arial"/>
              </a:rPr>
              <a:t>their</a:t>
            </a:r>
            <a:r>
              <a:rPr sz="2200" b="1" spc="-130" dirty="0">
                <a:solidFill>
                  <a:srgbClr val="FF0000"/>
                </a:solidFill>
                <a:latin typeface="Arial"/>
                <a:cs typeface="Arial"/>
              </a:rPr>
              <a:t> </a:t>
            </a:r>
            <a:r>
              <a:rPr sz="2200" b="1" spc="-65" dirty="0">
                <a:solidFill>
                  <a:srgbClr val="FF0000"/>
                </a:solidFill>
                <a:latin typeface="Arial"/>
                <a:cs typeface="Arial"/>
              </a:rPr>
              <a:t>underlying</a:t>
            </a:r>
            <a:r>
              <a:rPr sz="2200" b="1" spc="-165" dirty="0">
                <a:solidFill>
                  <a:srgbClr val="FF0000"/>
                </a:solidFill>
                <a:latin typeface="Arial"/>
                <a:cs typeface="Arial"/>
              </a:rPr>
              <a:t> </a:t>
            </a:r>
            <a:r>
              <a:rPr sz="2200" b="1" spc="-55" dirty="0">
                <a:solidFill>
                  <a:srgbClr val="FF0000"/>
                </a:solidFill>
                <a:latin typeface="Arial"/>
                <a:cs typeface="Arial"/>
              </a:rPr>
              <a:t>architecture</a:t>
            </a:r>
            <a:r>
              <a:rPr sz="2200" spc="-55" dirty="0">
                <a:latin typeface="Arial"/>
                <a:cs typeface="Arial"/>
              </a:rPr>
              <a:t>.</a:t>
            </a:r>
            <a:endParaRPr sz="2200" dirty="0">
              <a:latin typeface="Arial"/>
              <a:cs typeface="Arial"/>
            </a:endParaRPr>
          </a:p>
          <a:p>
            <a:pPr marL="356870" marR="5080" indent="-344805" algn="just">
              <a:lnSpc>
                <a:spcPct val="100000"/>
              </a:lnSpc>
              <a:spcBef>
                <a:spcPts val="530"/>
              </a:spcBef>
              <a:buFont typeface="Wingdings"/>
              <a:buChar char=""/>
              <a:tabLst>
                <a:tab pos="357505" algn="l"/>
              </a:tabLst>
            </a:pPr>
            <a:r>
              <a:rPr sz="2200" spc="-155" dirty="0">
                <a:latin typeface="Arial"/>
                <a:cs typeface="Arial"/>
              </a:rPr>
              <a:t>The </a:t>
            </a:r>
            <a:r>
              <a:rPr sz="2200" spc="-90" dirty="0">
                <a:latin typeface="Arial"/>
                <a:cs typeface="Arial"/>
              </a:rPr>
              <a:t>purpose </a:t>
            </a:r>
            <a:r>
              <a:rPr sz="2200" spc="5" dirty="0">
                <a:latin typeface="Arial"/>
                <a:cs typeface="Arial"/>
              </a:rPr>
              <a:t>of </a:t>
            </a:r>
            <a:r>
              <a:rPr sz="2200" spc="-30" dirty="0">
                <a:latin typeface="Arial"/>
                <a:cs typeface="Arial"/>
              </a:rPr>
              <a:t>the </a:t>
            </a:r>
            <a:r>
              <a:rPr sz="2200" spc="-265" dirty="0">
                <a:latin typeface="Arial"/>
                <a:cs typeface="Arial"/>
              </a:rPr>
              <a:t>OSI </a:t>
            </a:r>
            <a:r>
              <a:rPr sz="2200" spc="-65" dirty="0">
                <a:latin typeface="Arial"/>
                <a:cs typeface="Arial"/>
              </a:rPr>
              <a:t>model  </a:t>
            </a:r>
            <a:r>
              <a:rPr sz="2200" spc="-114" dirty="0">
                <a:latin typeface="Arial"/>
                <a:cs typeface="Arial"/>
              </a:rPr>
              <a:t>is </a:t>
            </a:r>
            <a:r>
              <a:rPr sz="2200" spc="20" dirty="0">
                <a:latin typeface="Arial"/>
                <a:cs typeface="Arial"/>
              </a:rPr>
              <a:t>to </a:t>
            </a:r>
            <a:r>
              <a:rPr sz="2200" spc="-100" dirty="0">
                <a:latin typeface="Arial"/>
                <a:cs typeface="Arial"/>
              </a:rPr>
              <a:t>show </a:t>
            </a:r>
            <a:r>
              <a:rPr sz="2200" spc="-45" dirty="0">
                <a:latin typeface="Arial"/>
                <a:cs typeface="Arial"/>
              </a:rPr>
              <a:t>how </a:t>
            </a:r>
            <a:r>
              <a:rPr sz="2200" spc="20" dirty="0">
                <a:latin typeface="Arial"/>
                <a:cs typeface="Arial"/>
              </a:rPr>
              <a:t>to </a:t>
            </a:r>
            <a:r>
              <a:rPr sz="2200" spc="-45" dirty="0">
                <a:latin typeface="Arial"/>
                <a:cs typeface="Arial"/>
              </a:rPr>
              <a:t>facilitate  </a:t>
            </a:r>
            <a:r>
              <a:rPr sz="2200" spc="-75" dirty="0">
                <a:latin typeface="Arial"/>
                <a:cs typeface="Arial"/>
              </a:rPr>
              <a:t>communication </a:t>
            </a:r>
            <a:r>
              <a:rPr sz="2200" spc="-65" dirty="0">
                <a:latin typeface="Arial"/>
                <a:cs typeface="Arial"/>
              </a:rPr>
              <a:t>between </a:t>
            </a:r>
            <a:r>
              <a:rPr sz="2200" spc="-25" dirty="0">
                <a:latin typeface="Arial"/>
                <a:cs typeface="Arial"/>
              </a:rPr>
              <a:t>different </a:t>
            </a:r>
            <a:r>
              <a:rPr sz="2200" spc="-145" dirty="0">
                <a:latin typeface="Arial"/>
                <a:cs typeface="Arial"/>
              </a:rPr>
              <a:t>systems </a:t>
            </a:r>
            <a:r>
              <a:rPr sz="2200" spc="5" dirty="0">
                <a:latin typeface="Arial"/>
                <a:cs typeface="Arial"/>
              </a:rPr>
              <a:t>without </a:t>
            </a:r>
            <a:r>
              <a:rPr sz="2200" spc="-55" dirty="0">
                <a:latin typeface="Arial"/>
                <a:cs typeface="Arial"/>
              </a:rPr>
              <a:t>requiring  </a:t>
            </a:r>
            <a:r>
              <a:rPr sz="2200" spc="-155" dirty="0">
                <a:latin typeface="Arial"/>
                <a:cs typeface="Arial"/>
              </a:rPr>
              <a:t>changes </a:t>
            </a:r>
            <a:r>
              <a:rPr sz="2200" spc="20" dirty="0">
                <a:latin typeface="Arial"/>
                <a:cs typeface="Arial"/>
              </a:rPr>
              <a:t>to</a:t>
            </a:r>
            <a:r>
              <a:rPr sz="2200" spc="-125" dirty="0">
                <a:latin typeface="Arial"/>
                <a:cs typeface="Arial"/>
              </a:rPr>
              <a:t> </a:t>
            </a:r>
            <a:r>
              <a:rPr sz="2200" spc="-20" dirty="0">
                <a:latin typeface="Arial"/>
                <a:cs typeface="Arial"/>
              </a:rPr>
              <a:t>the</a:t>
            </a:r>
            <a:r>
              <a:rPr sz="2200" spc="-110" dirty="0">
                <a:latin typeface="Arial"/>
                <a:cs typeface="Arial"/>
              </a:rPr>
              <a:t> </a:t>
            </a:r>
            <a:r>
              <a:rPr sz="2200" spc="-75" dirty="0">
                <a:latin typeface="Arial"/>
                <a:cs typeface="Arial"/>
              </a:rPr>
              <a:t>logic</a:t>
            </a:r>
            <a:r>
              <a:rPr sz="2200" spc="-160" dirty="0">
                <a:latin typeface="Arial"/>
                <a:cs typeface="Arial"/>
              </a:rPr>
              <a:t> </a:t>
            </a:r>
            <a:r>
              <a:rPr sz="2200" spc="5" dirty="0">
                <a:latin typeface="Arial"/>
                <a:cs typeface="Arial"/>
              </a:rPr>
              <a:t>of</a:t>
            </a:r>
            <a:r>
              <a:rPr sz="2200" spc="-110" dirty="0">
                <a:latin typeface="Arial"/>
                <a:cs typeface="Arial"/>
              </a:rPr>
              <a:t> </a:t>
            </a:r>
            <a:r>
              <a:rPr sz="2200" spc="-20" dirty="0">
                <a:latin typeface="Arial"/>
                <a:cs typeface="Arial"/>
              </a:rPr>
              <a:t>the</a:t>
            </a:r>
            <a:r>
              <a:rPr sz="2200" spc="-125" dirty="0">
                <a:latin typeface="Arial"/>
                <a:cs typeface="Arial"/>
              </a:rPr>
              <a:t> </a:t>
            </a:r>
            <a:r>
              <a:rPr sz="2200" spc="-65" dirty="0">
                <a:latin typeface="Arial"/>
                <a:cs typeface="Arial"/>
              </a:rPr>
              <a:t>underlying</a:t>
            </a:r>
            <a:r>
              <a:rPr sz="2200" spc="-140" dirty="0">
                <a:latin typeface="Arial"/>
                <a:cs typeface="Arial"/>
              </a:rPr>
              <a:t> </a:t>
            </a:r>
            <a:r>
              <a:rPr sz="2200" spc="-80" dirty="0">
                <a:latin typeface="Arial"/>
                <a:cs typeface="Arial"/>
              </a:rPr>
              <a:t>hardware</a:t>
            </a:r>
            <a:r>
              <a:rPr sz="2200" spc="-170" dirty="0">
                <a:latin typeface="Arial"/>
                <a:cs typeface="Arial"/>
              </a:rPr>
              <a:t> </a:t>
            </a:r>
            <a:r>
              <a:rPr sz="2200" spc="-105" dirty="0">
                <a:latin typeface="Arial"/>
                <a:cs typeface="Arial"/>
              </a:rPr>
              <a:t>and</a:t>
            </a:r>
            <a:r>
              <a:rPr sz="2200" spc="-114" dirty="0">
                <a:latin typeface="Arial"/>
                <a:cs typeface="Arial"/>
              </a:rPr>
              <a:t> </a:t>
            </a:r>
            <a:r>
              <a:rPr sz="2200" spc="-55" dirty="0">
                <a:latin typeface="Arial"/>
                <a:cs typeface="Arial"/>
              </a:rPr>
              <a:t>software.</a:t>
            </a:r>
            <a:endParaRPr sz="2200" dirty="0">
              <a:latin typeface="Arial"/>
              <a:cs typeface="Arial"/>
            </a:endParaRPr>
          </a:p>
          <a:p>
            <a:pPr marL="356870" marR="5080" indent="-344805" algn="just">
              <a:lnSpc>
                <a:spcPct val="100000"/>
              </a:lnSpc>
              <a:spcBef>
                <a:spcPts val="530"/>
              </a:spcBef>
              <a:buFont typeface="Wingdings"/>
              <a:buChar char=""/>
              <a:tabLst>
                <a:tab pos="357505" algn="l"/>
              </a:tabLst>
            </a:pPr>
            <a:r>
              <a:rPr sz="2200" spc="-160" dirty="0">
                <a:latin typeface="Arial"/>
                <a:cs typeface="Arial"/>
              </a:rPr>
              <a:t>The </a:t>
            </a:r>
            <a:r>
              <a:rPr sz="2200" spc="-260" dirty="0">
                <a:latin typeface="Arial"/>
                <a:cs typeface="Arial"/>
              </a:rPr>
              <a:t>OSI </a:t>
            </a:r>
            <a:r>
              <a:rPr sz="2200" spc="-65" dirty="0">
                <a:latin typeface="Arial"/>
                <a:cs typeface="Arial"/>
              </a:rPr>
              <a:t>model </a:t>
            </a:r>
            <a:r>
              <a:rPr sz="2200" spc="-114" dirty="0">
                <a:latin typeface="Arial"/>
                <a:cs typeface="Arial"/>
              </a:rPr>
              <a:t>is </a:t>
            </a:r>
            <a:r>
              <a:rPr sz="2200" spc="-10" dirty="0">
                <a:latin typeface="Arial"/>
                <a:cs typeface="Arial"/>
              </a:rPr>
              <a:t>not </a:t>
            </a:r>
            <a:r>
              <a:rPr sz="2200" spc="-170" dirty="0">
                <a:latin typeface="Arial"/>
                <a:cs typeface="Arial"/>
              </a:rPr>
              <a:t>a </a:t>
            </a:r>
            <a:r>
              <a:rPr sz="2200" spc="-45" dirty="0">
                <a:latin typeface="Arial"/>
                <a:cs typeface="Arial"/>
              </a:rPr>
              <a:t>protocol; </a:t>
            </a:r>
            <a:r>
              <a:rPr sz="2200" spc="70" dirty="0">
                <a:solidFill>
                  <a:srgbClr val="FF0000"/>
                </a:solidFill>
                <a:latin typeface="Arial"/>
                <a:cs typeface="Arial"/>
              </a:rPr>
              <a:t>it </a:t>
            </a:r>
            <a:r>
              <a:rPr sz="2200" spc="-114" dirty="0">
                <a:solidFill>
                  <a:srgbClr val="FF0000"/>
                </a:solidFill>
                <a:latin typeface="Arial"/>
                <a:cs typeface="Arial"/>
              </a:rPr>
              <a:t>is </a:t>
            </a:r>
            <a:r>
              <a:rPr sz="2200" spc="-170" dirty="0">
                <a:solidFill>
                  <a:srgbClr val="FF0000"/>
                </a:solidFill>
                <a:latin typeface="Arial"/>
                <a:cs typeface="Arial"/>
              </a:rPr>
              <a:t>a </a:t>
            </a:r>
            <a:r>
              <a:rPr sz="2200" spc="-65" dirty="0">
                <a:solidFill>
                  <a:srgbClr val="FF0000"/>
                </a:solidFill>
                <a:latin typeface="Arial"/>
                <a:cs typeface="Arial"/>
              </a:rPr>
              <a:t>model </a:t>
            </a:r>
            <a:r>
              <a:rPr sz="2200" spc="-10" dirty="0">
                <a:solidFill>
                  <a:srgbClr val="FF0000"/>
                </a:solidFill>
                <a:latin typeface="Arial"/>
                <a:cs typeface="Arial"/>
              </a:rPr>
              <a:t>for </a:t>
            </a:r>
            <a:r>
              <a:rPr sz="2200" spc="-85" dirty="0">
                <a:solidFill>
                  <a:srgbClr val="FF0000"/>
                </a:solidFill>
                <a:latin typeface="Arial"/>
                <a:cs typeface="Arial"/>
              </a:rPr>
              <a:t>understanding </a:t>
            </a:r>
            <a:r>
              <a:rPr sz="2200" spc="-110" dirty="0">
                <a:solidFill>
                  <a:srgbClr val="FF0000"/>
                </a:solidFill>
                <a:latin typeface="Arial"/>
                <a:cs typeface="Arial"/>
              </a:rPr>
              <a:t>and  </a:t>
            </a:r>
            <a:r>
              <a:rPr sz="2200" spc="-105" dirty="0">
                <a:solidFill>
                  <a:srgbClr val="FF0000"/>
                </a:solidFill>
                <a:latin typeface="Arial"/>
                <a:cs typeface="Arial"/>
              </a:rPr>
              <a:t>designing </a:t>
            </a:r>
            <a:r>
              <a:rPr sz="2200" spc="-165" dirty="0">
                <a:solidFill>
                  <a:srgbClr val="FF0000"/>
                </a:solidFill>
                <a:latin typeface="Arial"/>
                <a:cs typeface="Arial"/>
              </a:rPr>
              <a:t>a </a:t>
            </a:r>
            <a:r>
              <a:rPr sz="2200" spc="-40" dirty="0">
                <a:solidFill>
                  <a:srgbClr val="FF0000"/>
                </a:solidFill>
                <a:latin typeface="Arial"/>
                <a:cs typeface="Arial"/>
              </a:rPr>
              <a:t>network  </a:t>
            </a:r>
            <a:r>
              <a:rPr sz="2200" spc="-60" dirty="0">
                <a:solidFill>
                  <a:srgbClr val="FF0000"/>
                </a:solidFill>
                <a:latin typeface="Arial"/>
                <a:cs typeface="Arial"/>
              </a:rPr>
              <a:t>architecture </a:t>
            </a:r>
            <a:r>
              <a:rPr sz="2200" spc="-5" dirty="0">
                <a:solidFill>
                  <a:srgbClr val="FF0000"/>
                </a:solidFill>
                <a:latin typeface="Arial"/>
                <a:cs typeface="Arial"/>
              </a:rPr>
              <a:t>that </a:t>
            </a:r>
            <a:r>
              <a:rPr sz="2200" spc="-114" dirty="0">
                <a:solidFill>
                  <a:srgbClr val="FF0000"/>
                </a:solidFill>
                <a:latin typeface="Arial"/>
                <a:cs typeface="Arial"/>
              </a:rPr>
              <a:t>is </a:t>
            </a:r>
            <a:r>
              <a:rPr sz="2200" spc="-60" dirty="0">
                <a:solidFill>
                  <a:srgbClr val="FF0000"/>
                </a:solidFill>
                <a:latin typeface="Arial"/>
                <a:cs typeface="Arial"/>
              </a:rPr>
              <a:t>flexible, robust, </a:t>
            </a:r>
            <a:r>
              <a:rPr sz="2200" spc="-105" dirty="0">
                <a:solidFill>
                  <a:srgbClr val="FF0000"/>
                </a:solidFill>
                <a:latin typeface="Arial"/>
                <a:cs typeface="Arial"/>
              </a:rPr>
              <a:t>and  </a:t>
            </a:r>
            <a:r>
              <a:rPr sz="2200" spc="-55" dirty="0">
                <a:solidFill>
                  <a:srgbClr val="FF0000"/>
                </a:solidFill>
                <a:latin typeface="Arial"/>
                <a:cs typeface="Arial"/>
              </a:rPr>
              <a:t>interoperable</a:t>
            </a:r>
            <a:r>
              <a:rPr sz="2400" spc="-55" dirty="0">
                <a:solidFill>
                  <a:srgbClr val="FF0000"/>
                </a:solidFill>
                <a:latin typeface="Arial"/>
                <a:cs typeface="Arial"/>
              </a:rPr>
              <a:t>.</a:t>
            </a:r>
            <a:endParaRPr sz="2400" dirty="0">
              <a:solidFill>
                <a:srgbClr val="FF0000"/>
              </a:solidFill>
              <a:latin typeface="Arial"/>
              <a:cs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52400" y="533400"/>
            <a:ext cx="8535670" cy="2509520"/>
          </a:xfrm>
          <a:prstGeom prst="rect">
            <a:avLst/>
          </a:prstGeom>
        </p:spPr>
        <p:txBody>
          <a:bodyPr vert="horz" wrap="square" lIns="0" tIns="13970" rIns="0" bIns="0" rtlCol="0">
            <a:spAutoFit/>
          </a:bodyPr>
          <a:lstStyle/>
          <a:p>
            <a:pPr marL="356870" indent="-344805" algn="just">
              <a:lnSpc>
                <a:spcPct val="100000"/>
              </a:lnSpc>
              <a:spcBef>
                <a:spcPts val="110"/>
              </a:spcBef>
              <a:buFont typeface="Wingdings"/>
              <a:buChar char=""/>
              <a:tabLst>
                <a:tab pos="357505" algn="l"/>
              </a:tabLst>
            </a:pPr>
            <a:r>
              <a:rPr sz="2200" spc="-155" dirty="0">
                <a:latin typeface="Arial"/>
                <a:cs typeface="Arial"/>
              </a:rPr>
              <a:t>The </a:t>
            </a:r>
            <a:r>
              <a:rPr sz="2200" spc="-254" dirty="0">
                <a:latin typeface="Arial"/>
                <a:cs typeface="Arial"/>
              </a:rPr>
              <a:t>OSI </a:t>
            </a:r>
            <a:r>
              <a:rPr sz="2200" spc="-65" dirty="0">
                <a:latin typeface="Arial"/>
                <a:cs typeface="Arial"/>
              </a:rPr>
              <a:t>model </a:t>
            </a:r>
            <a:r>
              <a:rPr sz="2200" spc="-145" dirty="0">
                <a:latin typeface="Arial"/>
                <a:cs typeface="Arial"/>
              </a:rPr>
              <a:t>was </a:t>
            </a:r>
            <a:r>
              <a:rPr sz="2200" spc="-60" dirty="0">
                <a:latin typeface="Arial"/>
                <a:cs typeface="Arial"/>
              </a:rPr>
              <a:t>intended </a:t>
            </a:r>
            <a:r>
              <a:rPr sz="2200" spc="20" dirty="0">
                <a:latin typeface="Arial"/>
                <a:cs typeface="Arial"/>
              </a:rPr>
              <a:t>to </a:t>
            </a:r>
            <a:r>
              <a:rPr sz="2200" spc="-100" dirty="0">
                <a:latin typeface="Arial"/>
                <a:cs typeface="Arial"/>
              </a:rPr>
              <a:t>be </a:t>
            </a:r>
            <a:r>
              <a:rPr sz="2200" spc="-20" dirty="0">
                <a:latin typeface="Arial"/>
                <a:cs typeface="Arial"/>
              </a:rPr>
              <a:t>the </a:t>
            </a:r>
            <a:r>
              <a:rPr sz="2200" spc="-145" dirty="0">
                <a:latin typeface="Arial"/>
                <a:cs typeface="Arial"/>
              </a:rPr>
              <a:t>basis </a:t>
            </a:r>
            <a:r>
              <a:rPr sz="2200" spc="-5" dirty="0">
                <a:latin typeface="Arial"/>
                <a:cs typeface="Arial"/>
              </a:rPr>
              <a:t>for </a:t>
            </a:r>
            <a:r>
              <a:rPr sz="2200" spc="-30" dirty="0">
                <a:latin typeface="Arial"/>
                <a:cs typeface="Arial"/>
              </a:rPr>
              <a:t>the </a:t>
            </a:r>
            <a:r>
              <a:rPr sz="2200" spc="-65" dirty="0">
                <a:latin typeface="Arial"/>
                <a:cs typeface="Arial"/>
              </a:rPr>
              <a:t>creation </a:t>
            </a:r>
            <a:r>
              <a:rPr sz="2200" spc="5" dirty="0">
                <a:latin typeface="Arial"/>
                <a:cs typeface="Arial"/>
              </a:rPr>
              <a:t>of</a:t>
            </a:r>
            <a:r>
              <a:rPr sz="2200" spc="620" dirty="0">
                <a:latin typeface="Arial"/>
                <a:cs typeface="Arial"/>
              </a:rPr>
              <a:t> </a:t>
            </a:r>
            <a:r>
              <a:rPr sz="2200" spc="-30" dirty="0">
                <a:latin typeface="Arial"/>
                <a:cs typeface="Arial"/>
              </a:rPr>
              <a:t>the</a:t>
            </a:r>
            <a:endParaRPr sz="2200" dirty="0">
              <a:latin typeface="Arial"/>
              <a:cs typeface="Arial"/>
            </a:endParaRPr>
          </a:p>
          <a:p>
            <a:pPr marL="356870" algn="just">
              <a:lnSpc>
                <a:spcPct val="100000"/>
              </a:lnSpc>
            </a:pPr>
            <a:r>
              <a:rPr sz="2200" spc="-60" dirty="0">
                <a:latin typeface="Arial"/>
                <a:cs typeface="Arial"/>
              </a:rPr>
              <a:t>protocols </a:t>
            </a:r>
            <a:r>
              <a:rPr sz="2200" spc="-30" dirty="0">
                <a:latin typeface="Arial"/>
                <a:cs typeface="Arial"/>
              </a:rPr>
              <a:t>in </a:t>
            </a:r>
            <a:r>
              <a:rPr sz="2200" spc="-20" dirty="0">
                <a:latin typeface="Arial"/>
                <a:cs typeface="Arial"/>
              </a:rPr>
              <a:t>the </a:t>
            </a:r>
            <a:r>
              <a:rPr sz="2200" spc="-260" dirty="0">
                <a:latin typeface="Arial"/>
                <a:cs typeface="Arial"/>
              </a:rPr>
              <a:t>OSI</a:t>
            </a:r>
            <a:r>
              <a:rPr sz="2200" spc="-465" dirty="0">
                <a:latin typeface="Arial"/>
                <a:cs typeface="Arial"/>
              </a:rPr>
              <a:t> </a:t>
            </a:r>
            <a:r>
              <a:rPr sz="2200" spc="-110" dirty="0">
                <a:latin typeface="Arial"/>
                <a:cs typeface="Arial"/>
              </a:rPr>
              <a:t>stack.</a:t>
            </a:r>
            <a:endParaRPr sz="2200" dirty="0">
              <a:latin typeface="Arial"/>
              <a:cs typeface="Arial"/>
            </a:endParaRPr>
          </a:p>
          <a:p>
            <a:pPr marL="356870" marR="5715" indent="-344805" algn="just">
              <a:lnSpc>
                <a:spcPct val="100000"/>
              </a:lnSpc>
              <a:spcBef>
                <a:spcPts val="530"/>
              </a:spcBef>
              <a:buFont typeface="Wingdings"/>
              <a:buChar char=""/>
              <a:tabLst>
                <a:tab pos="357505" algn="l"/>
              </a:tabLst>
            </a:pPr>
            <a:r>
              <a:rPr sz="2200" spc="-155" dirty="0">
                <a:latin typeface="Arial"/>
                <a:cs typeface="Arial"/>
              </a:rPr>
              <a:t>The </a:t>
            </a:r>
            <a:r>
              <a:rPr sz="2200" spc="-254" dirty="0">
                <a:latin typeface="Arial"/>
                <a:cs typeface="Arial"/>
              </a:rPr>
              <a:t>OSI </a:t>
            </a:r>
            <a:r>
              <a:rPr sz="2200" spc="-65" dirty="0">
                <a:latin typeface="Arial"/>
                <a:cs typeface="Arial"/>
              </a:rPr>
              <a:t>model </a:t>
            </a:r>
            <a:r>
              <a:rPr sz="2200" spc="-114" dirty="0">
                <a:latin typeface="Arial"/>
                <a:cs typeface="Arial"/>
              </a:rPr>
              <a:t>is </a:t>
            </a:r>
            <a:r>
              <a:rPr sz="2200" spc="-165" dirty="0">
                <a:solidFill>
                  <a:srgbClr val="FF0000"/>
                </a:solidFill>
                <a:latin typeface="Arial"/>
                <a:cs typeface="Arial"/>
              </a:rPr>
              <a:t>a </a:t>
            </a:r>
            <a:r>
              <a:rPr sz="2200" spc="-100" dirty="0">
                <a:solidFill>
                  <a:srgbClr val="FF0000"/>
                </a:solidFill>
                <a:latin typeface="Arial"/>
                <a:cs typeface="Arial"/>
              </a:rPr>
              <a:t>layered </a:t>
            </a:r>
            <a:r>
              <a:rPr sz="2200" spc="-60" dirty="0">
                <a:solidFill>
                  <a:srgbClr val="FF0000"/>
                </a:solidFill>
                <a:latin typeface="Arial"/>
                <a:cs typeface="Arial"/>
              </a:rPr>
              <a:t>framework </a:t>
            </a:r>
            <a:r>
              <a:rPr sz="2200" spc="-15" dirty="0">
                <a:latin typeface="Arial"/>
                <a:cs typeface="Arial"/>
              </a:rPr>
              <a:t>for </a:t>
            </a:r>
            <a:r>
              <a:rPr sz="2200" spc="-30" dirty="0">
                <a:latin typeface="Arial"/>
                <a:cs typeface="Arial"/>
              </a:rPr>
              <a:t>the </a:t>
            </a:r>
            <a:r>
              <a:rPr sz="2200" spc="-120" dirty="0">
                <a:latin typeface="Arial"/>
                <a:cs typeface="Arial"/>
              </a:rPr>
              <a:t>design </a:t>
            </a:r>
            <a:r>
              <a:rPr sz="2200" spc="5" dirty="0">
                <a:latin typeface="Arial"/>
                <a:cs typeface="Arial"/>
              </a:rPr>
              <a:t>of </a:t>
            </a:r>
            <a:r>
              <a:rPr sz="2200" spc="-40" dirty="0">
                <a:latin typeface="Arial"/>
                <a:cs typeface="Arial"/>
              </a:rPr>
              <a:t>network  </a:t>
            </a:r>
            <a:r>
              <a:rPr sz="2200" spc="-140" dirty="0">
                <a:latin typeface="Arial"/>
                <a:cs typeface="Arial"/>
              </a:rPr>
              <a:t>systems </a:t>
            </a:r>
            <a:r>
              <a:rPr sz="2200" spc="-10" dirty="0">
                <a:latin typeface="Arial"/>
                <a:cs typeface="Arial"/>
              </a:rPr>
              <a:t>that </a:t>
            </a:r>
            <a:r>
              <a:rPr sz="2200" spc="-85" dirty="0">
                <a:latin typeface="Arial"/>
                <a:cs typeface="Arial"/>
              </a:rPr>
              <a:t>allows </a:t>
            </a:r>
            <a:r>
              <a:rPr sz="2200" spc="-75" dirty="0">
                <a:latin typeface="Arial"/>
                <a:cs typeface="Arial"/>
              </a:rPr>
              <a:t>communication </a:t>
            </a:r>
            <a:r>
              <a:rPr sz="2200" spc="-65" dirty="0">
                <a:latin typeface="Arial"/>
                <a:cs typeface="Arial"/>
              </a:rPr>
              <a:t>between </a:t>
            </a:r>
            <a:r>
              <a:rPr sz="2200" spc="-45" dirty="0">
                <a:latin typeface="Arial"/>
                <a:cs typeface="Arial"/>
              </a:rPr>
              <a:t>all </a:t>
            </a:r>
            <a:r>
              <a:rPr sz="2200" spc="-85" dirty="0">
                <a:latin typeface="Arial"/>
                <a:cs typeface="Arial"/>
              </a:rPr>
              <a:t>types </a:t>
            </a:r>
            <a:r>
              <a:rPr sz="2200" spc="5" dirty="0">
                <a:latin typeface="Arial"/>
                <a:cs typeface="Arial"/>
              </a:rPr>
              <a:t>of </a:t>
            </a:r>
            <a:r>
              <a:rPr sz="2200" spc="-60" dirty="0">
                <a:latin typeface="Arial"/>
                <a:cs typeface="Arial"/>
              </a:rPr>
              <a:t>computer  </a:t>
            </a:r>
            <a:r>
              <a:rPr sz="2200" spc="-130" dirty="0">
                <a:latin typeface="Arial"/>
                <a:cs typeface="Arial"/>
              </a:rPr>
              <a:t>systems.</a:t>
            </a:r>
            <a:endParaRPr sz="2200" dirty="0">
              <a:latin typeface="Arial"/>
              <a:cs typeface="Arial"/>
            </a:endParaRPr>
          </a:p>
          <a:p>
            <a:pPr marL="356870" indent="-344805" algn="just">
              <a:lnSpc>
                <a:spcPct val="100000"/>
              </a:lnSpc>
              <a:spcBef>
                <a:spcPts val="530"/>
              </a:spcBef>
              <a:buFont typeface="Wingdings"/>
              <a:buChar char=""/>
              <a:tabLst>
                <a:tab pos="357505" algn="l"/>
              </a:tabLst>
            </a:pPr>
            <a:r>
              <a:rPr sz="2200" spc="30" dirty="0">
                <a:latin typeface="Arial"/>
                <a:cs typeface="Arial"/>
              </a:rPr>
              <a:t>It </a:t>
            </a:r>
            <a:r>
              <a:rPr sz="2200" spc="-120" dirty="0">
                <a:latin typeface="Arial"/>
                <a:cs typeface="Arial"/>
              </a:rPr>
              <a:t>consists </a:t>
            </a:r>
            <a:r>
              <a:rPr sz="2200" spc="5" dirty="0">
                <a:latin typeface="Arial"/>
                <a:cs typeface="Arial"/>
              </a:rPr>
              <a:t>of </a:t>
            </a:r>
            <a:r>
              <a:rPr sz="2200" spc="-145" dirty="0">
                <a:latin typeface="Arial"/>
                <a:cs typeface="Arial"/>
              </a:rPr>
              <a:t>seven </a:t>
            </a:r>
            <a:r>
              <a:rPr sz="2200" spc="-114" dirty="0">
                <a:latin typeface="Arial"/>
                <a:cs typeface="Arial"/>
              </a:rPr>
              <a:t>separate </a:t>
            </a:r>
            <a:r>
              <a:rPr sz="2200" spc="-10" dirty="0">
                <a:latin typeface="Arial"/>
                <a:cs typeface="Arial"/>
              </a:rPr>
              <a:t>but </a:t>
            </a:r>
            <a:r>
              <a:rPr sz="2200" spc="-60" dirty="0">
                <a:latin typeface="Arial"/>
                <a:cs typeface="Arial"/>
              </a:rPr>
              <a:t>related </a:t>
            </a:r>
            <a:r>
              <a:rPr sz="2200" spc="-114" dirty="0">
                <a:latin typeface="Arial"/>
                <a:cs typeface="Arial"/>
              </a:rPr>
              <a:t>layers, </a:t>
            </a:r>
            <a:r>
              <a:rPr sz="2200" spc="-140" dirty="0">
                <a:latin typeface="Arial"/>
                <a:cs typeface="Arial"/>
              </a:rPr>
              <a:t>each </a:t>
            </a:r>
            <a:r>
              <a:rPr sz="2200" spc="5" dirty="0">
                <a:latin typeface="Arial"/>
                <a:cs typeface="Arial"/>
              </a:rPr>
              <a:t>of</a:t>
            </a:r>
            <a:r>
              <a:rPr sz="2200" spc="140" dirty="0">
                <a:latin typeface="Arial"/>
                <a:cs typeface="Arial"/>
              </a:rPr>
              <a:t> </a:t>
            </a:r>
            <a:r>
              <a:rPr sz="2200" spc="-70" dirty="0">
                <a:latin typeface="Arial"/>
                <a:cs typeface="Arial"/>
              </a:rPr>
              <a:t>which </a:t>
            </a:r>
            <a:r>
              <a:rPr sz="2200" spc="-85" dirty="0">
                <a:latin typeface="Arial"/>
                <a:cs typeface="Arial"/>
              </a:rPr>
              <a:t>defines </a:t>
            </a:r>
            <a:r>
              <a:rPr sz="2200" spc="-170" dirty="0">
                <a:latin typeface="Arial"/>
                <a:cs typeface="Arial"/>
              </a:rPr>
              <a:t>a</a:t>
            </a:r>
            <a:endParaRPr sz="2200" dirty="0">
              <a:latin typeface="Arial"/>
              <a:cs typeface="Arial"/>
            </a:endParaRPr>
          </a:p>
          <a:p>
            <a:pPr marL="356870" algn="just">
              <a:lnSpc>
                <a:spcPct val="100000"/>
              </a:lnSpc>
              <a:spcBef>
                <a:spcPts val="5"/>
              </a:spcBef>
            </a:pPr>
            <a:r>
              <a:rPr sz="2200" spc="-20" dirty="0">
                <a:latin typeface="Arial"/>
                <a:cs typeface="Arial"/>
              </a:rPr>
              <a:t>part</a:t>
            </a:r>
            <a:r>
              <a:rPr sz="2200" spc="-160" dirty="0">
                <a:latin typeface="Arial"/>
                <a:cs typeface="Arial"/>
              </a:rPr>
              <a:t> </a:t>
            </a:r>
            <a:r>
              <a:rPr sz="2200" spc="5" dirty="0">
                <a:latin typeface="Arial"/>
                <a:cs typeface="Arial"/>
              </a:rPr>
              <a:t>of</a:t>
            </a:r>
            <a:r>
              <a:rPr sz="2200" spc="-135" dirty="0">
                <a:latin typeface="Arial"/>
                <a:cs typeface="Arial"/>
              </a:rPr>
              <a:t> </a:t>
            </a:r>
            <a:r>
              <a:rPr sz="2200" spc="-20" dirty="0">
                <a:latin typeface="Arial"/>
                <a:cs typeface="Arial"/>
              </a:rPr>
              <a:t>the</a:t>
            </a:r>
            <a:r>
              <a:rPr sz="2200" spc="-110" dirty="0">
                <a:latin typeface="Arial"/>
                <a:cs typeface="Arial"/>
              </a:rPr>
              <a:t> </a:t>
            </a:r>
            <a:r>
              <a:rPr sz="2200" spc="-130" dirty="0">
                <a:latin typeface="Arial"/>
                <a:cs typeface="Arial"/>
              </a:rPr>
              <a:t>process</a:t>
            </a:r>
            <a:r>
              <a:rPr sz="2200" spc="-175" dirty="0">
                <a:latin typeface="Arial"/>
                <a:cs typeface="Arial"/>
              </a:rPr>
              <a:t> </a:t>
            </a:r>
            <a:r>
              <a:rPr sz="2200" spc="5" dirty="0">
                <a:latin typeface="Arial"/>
                <a:cs typeface="Arial"/>
              </a:rPr>
              <a:t>of</a:t>
            </a:r>
            <a:r>
              <a:rPr sz="2200" spc="-110" dirty="0">
                <a:latin typeface="Arial"/>
                <a:cs typeface="Arial"/>
              </a:rPr>
              <a:t> </a:t>
            </a:r>
            <a:r>
              <a:rPr sz="2200" spc="-75" dirty="0">
                <a:latin typeface="Arial"/>
                <a:cs typeface="Arial"/>
              </a:rPr>
              <a:t>moving</a:t>
            </a:r>
            <a:r>
              <a:rPr sz="2200" spc="-185" dirty="0">
                <a:latin typeface="Arial"/>
                <a:cs typeface="Arial"/>
              </a:rPr>
              <a:t> </a:t>
            </a:r>
            <a:r>
              <a:rPr sz="2200" spc="-30" dirty="0">
                <a:latin typeface="Arial"/>
                <a:cs typeface="Arial"/>
              </a:rPr>
              <a:t>information</a:t>
            </a:r>
            <a:r>
              <a:rPr sz="2200" spc="-160" dirty="0">
                <a:latin typeface="Arial"/>
                <a:cs typeface="Arial"/>
              </a:rPr>
              <a:t> </a:t>
            </a:r>
            <a:r>
              <a:rPr sz="2200" spc="-145" dirty="0">
                <a:latin typeface="Arial"/>
                <a:cs typeface="Arial"/>
              </a:rPr>
              <a:t>across</a:t>
            </a:r>
            <a:r>
              <a:rPr sz="2200" spc="-155" dirty="0">
                <a:latin typeface="Arial"/>
                <a:cs typeface="Arial"/>
              </a:rPr>
              <a:t> </a:t>
            </a:r>
            <a:r>
              <a:rPr sz="2200" spc="-165" dirty="0">
                <a:latin typeface="Arial"/>
                <a:cs typeface="Arial"/>
              </a:rPr>
              <a:t>a</a:t>
            </a:r>
            <a:r>
              <a:rPr sz="2200" spc="-135" dirty="0">
                <a:latin typeface="Arial"/>
                <a:cs typeface="Arial"/>
              </a:rPr>
              <a:t> </a:t>
            </a:r>
            <a:r>
              <a:rPr sz="2200" spc="-35" dirty="0">
                <a:latin typeface="Arial"/>
                <a:cs typeface="Arial"/>
              </a:rPr>
              <a:t>network</a:t>
            </a:r>
            <a:endParaRPr sz="2200" dirty="0">
              <a:latin typeface="Arial"/>
              <a:cs typeface="Arial"/>
            </a:endParaRPr>
          </a:p>
        </p:txBody>
      </p:sp>
      <p:sp>
        <p:nvSpPr>
          <p:cNvPr id="3" name="object 3"/>
          <p:cNvSpPr/>
          <p:nvPr/>
        </p:nvSpPr>
        <p:spPr>
          <a:xfrm>
            <a:off x="687518" y="3481227"/>
            <a:ext cx="6832573" cy="330057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9908" y="215849"/>
            <a:ext cx="2096770" cy="391795"/>
          </a:xfrm>
          <a:prstGeom prst="rect">
            <a:avLst/>
          </a:prstGeom>
        </p:spPr>
        <p:txBody>
          <a:bodyPr vert="horz" wrap="square" lIns="0" tIns="12700" rIns="0" bIns="0" rtlCol="0">
            <a:spAutoFit/>
          </a:bodyPr>
          <a:lstStyle/>
          <a:p>
            <a:pPr marL="12700">
              <a:lnSpc>
                <a:spcPct val="100000"/>
              </a:lnSpc>
              <a:spcBef>
                <a:spcPts val="100"/>
              </a:spcBef>
            </a:pPr>
            <a:r>
              <a:rPr sz="2400" b="1" spc="-250" dirty="0">
                <a:solidFill>
                  <a:srgbClr val="00AF50"/>
                </a:solidFill>
                <a:latin typeface="Arial"/>
                <a:cs typeface="Arial"/>
              </a:rPr>
              <a:t>Second</a:t>
            </a:r>
            <a:r>
              <a:rPr sz="2400" b="1" spc="-165" dirty="0">
                <a:solidFill>
                  <a:srgbClr val="00AF50"/>
                </a:solidFill>
                <a:latin typeface="Arial"/>
                <a:cs typeface="Arial"/>
              </a:rPr>
              <a:t> </a:t>
            </a:r>
            <a:r>
              <a:rPr sz="2400" b="1" spc="-204" dirty="0">
                <a:solidFill>
                  <a:srgbClr val="00AF50"/>
                </a:solidFill>
                <a:latin typeface="Arial"/>
                <a:cs typeface="Arial"/>
              </a:rPr>
              <a:t>Scenario</a:t>
            </a:r>
            <a:endParaRPr sz="2400">
              <a:latin typeface="Arial"/>
              <a:cs typeface="Arial"/>
            </a:endParaRPr>
          </a:p>
        </p:txBody>
      </p:sp>
      <p:sp>
        <p:nvSpPr>
          <p:cNvPr id="3" name="object 3"/>
          <p:cNvSpPr txBox="1"/>
          <p:nvPr/>
        </p:nvSpPr>
        <p:spPr>
          <a:xfrm>
            <a:off x="231140" y="610946"/>
            <a:ext cx="8519160" cy="5081270"/>
          </a:xfrm>
          <a:prstGeom prst="rect">
            <a:avLst/>
          </a:prstGeom>
        </p:spPr>
        <p:txBody>
          <a:bodyPr vert="horz" wrap="square" lIns="0" tIns="12700" rIns="0" bIns="0" rtlCol="0">
            <a:spAutoFit/>
          </a:bodyPr>
          <a:lstStyle/>
          <a:p>
            <a:pPr marL="326390" marR="213360" indent="-314325">
              <a:lnSpc>
                <a:spcPct val="153600"/>
              </a:lnSpc>
              <a:spcBef>
                <a:spcPts val="100"/>
              </a:spcBef>
              <a:buSzPct val="109090"/>
              <a:buFont typeface="Wingdings"/>
              <a:buChar char=""/>
              <a:tabLst>
                <a:tab pos="321310" algn="l"/>
              </a:tabLst>
            </a:pPr>
            <a:r>
              <a:rPr sz="2200" spc="-155" dirty="0">
                <a:latin typeface="Arial"/>
                <a:cs typeface="Arial"/>
              </a:rPr>
              <a:t>Assume</a:t>
            </a:r>
            <a:r>
              <a:rPr sz="2200" spc="-125" dirty="0">
                <a:latin typeface="Arial"/>
                <a:cs typeface="Arial"/>
              </a:rPr>
              <a:t> </a:t>
            </a:r>
            <a:r>
              <a:rPr sz="2200" spc="-5" dirty="0">
                <a:latin typeface="Arial"/>
                <a:cs typeface="Arial"/>
              </a:rPr>
              <a:t>that</a:t>
            </a:r>
            <a:r>
              <a:rPr sz="2200" spc="-100" dirty="0">
                <a:latin typeface="Arial"/>
                <a:cs typeface="Arial"/>
              </a:rPr>
              <a:t> </a:t>
            </a:r>
            <a:r>
              <a:rPr sz="2200" spc="-114" dirty="0">
                <a:latin typeface="Arial"/>
                <a:cs typeface="Arial"/>
              </a:rPr>
              <a:t>Ann</a:t>
            </a:r>
            <a:r>
              <a:rPr sz="2200" spc="-140" dirty="0">
                <a:latin typeface="Arial"/>
                <a:cs typeface="Arial"/>
              </a:rPr>
              <a:t> </a:t>
            </a:r>
            <a:r>
              <a:rPr sz="2200" spc="-114" dirty="0">
                <a:latin typeface="Arial"/>
                <a:cs typeface="Arial"/>
              </a:rPr>
              <a:t>is</a:t>
            </a:r>
            <a:r>
              <a:rPr sz="2200" spc="-105" dirty="0">
                <a:latin typeface="Arial"/>
                <a:cs typeface="Arial"/>
              </a:rPr>
              <a:t> </a:t>
            </a:r>
            <a:r>
              <a:rPr sz="2200" spc="-45" dirty="0">
                <a:latin typeface="Arial"/>
                <a:cs typeface="Arial"/>
              </a:rPr>
              <a:t>offered</a:t>
            </a:r>
            <a:r>
              <a:rPr sz="2200" spc="-155" dirty="0">
                <a:latin typeface="Arial"/>
                <a:cs typeface="Arial"/>
              </a:rPr>
              <a:t> </a:t>
            </a:r>
            <a:r>
              <a:rPr sz="2200" spc="-170" dirty="0">
                <a:latin typeface="Arial"/>
                <a:cs typeface="Arial"/>
              </a:rPr>
              <a:t>a</a:t>
            </a:r>
            <a:r>
              <a:rPr sz="2200" spc="-105" dirty="0">
                <a:latin typeface="Arial"/>
                <a:cs typeface="Arial"/>
              </a:rPr>
              <a:t> </a:t>
            </a:r>
            <a:r>
              <a:rPr sz="2200" spc="-70" dirty="0">
                <a:latin typeface="Arial"/>
                <a:cs typeface="Arial"/>
              </a:rPr>
              <a:t>higher-level</a:t>
            </a:r>
            <a:r>
              <a:rPr sz="2200" spc="-155" dirty="0">
                <a:latin typeface="Arial"/>
                <a:cs typeface="Arial"/>
              </a:rPr>
              <a:t> </a:t>
            </a:r>
            <a:r>
              <a:rPr sz="2200" spc="-45" dirty="0">
                <a:latin typeface="Arial"/>
                <a:cs typeface="Arial"/>
              </a:rPr>
              <a:t>position</a:t>
            </a:r>
            <a:r>
              <a:rPr sz="2200" spc="-175" dirty="0">
                <a:latin typeface="Arial"/>
                <a:cs typeface="Arial"/>
              </a:rPr>
              <a:t> </a:t>
            </a:r>
            <a:r>
              <a:rPr sz="2200" spc="-30" dirty="0">
                <a:latin typeface="Arial"/>
                <a:cs typeface="Arial"/>
              </a:rPr>
              <a:t>in</a:t>
            </a:r>
            <a:r>
              <a:rPr sz="2200" spc="-120" dirty="0">
                <a:latin typeface="Arial"/>
                <a:cs typeface="Arial"/>
              </a:rPr>
              <a:t> </a:t>
            </a:r>
            <a:r>
              <a:rPr sz="2200" spc="-55" dirty="0">
                <a:latin typeface="Arial"/>
                <a:cs typeface="Arial"/>
              </a:rPr>
              <a:t>her</a:t>
            </a:r>
            <a:r>
              <a:rPr sz="2200" spc="-125" dirty="0">
                <a:latin typeface="Arial"/>
                <a:cs typeface="Arial"/>
              </a:rPr>
              <a:t> company, </a:t>
            </a:r>
            <a:r>
              <a:rPr sz="2200" spc="-10" dirty="0">
                <a:latin typeface="Arial"/>
                <a:cs typeface="Arial"/>
              </a:rPr>
              <a:t>but  </a:t>
            </a:r>
            <a:r>
              <a:rPr sz="2200" spc="-130" dirty="0">
                <a:latin typeface="Arial"/>
                <a:cs typeface="Arial"/>
              </a:rPr>
              <a:t>needs</a:t>
            </a:r>
            <a:r>
              <a:rPr sz="2200" spc="-135" dirty="0">
                <a:latin typeface="Arial"/>
                <a:cs typeface="Arial"/>
              </a:rPr>
              <a:t> </a:t>
            </a:r>
            <a:r>
              <a:rPr sz="2200" spc="20" dirty="0">
                <a:latin typeface="Arial"/>
                <a:cs typeface="Arial"/>
              </a:rPr>
              <a:t>to</a:t>
            </a:r>
            <a:r>
              <a:rPr sz="2200" spc="-90" dirty="0">
                <a:latin typeface="Arial"/>
                <a:cs typeface="Arial"/>
              </a:rPr>
              <a:t> move</a:t>
            </a:r>
            <a:r>
              <a:rPr sz="2200" spc="-170" dirty="0">
                <a:latin typeface="Arial"/>
                <a:cs typeface="Arial"/>
              </a:rPr>
              <a:t> </a:t>
            </a:r>
            <a:r>
              <a:rPr sz="2200" spc="20" dirty="0">
                <a:latin typeface="Arial"/>
                <a:cs typeface="Arial"/>
              </a:rPr>
              <a:t>to</a:t>
            </a:r>
            <a:r>
              <a:rPr sz="2200" spc="-114" dirty="0">
                <a:latin typeface="Arial"/>
                <a:cs typeface="Arial"/>
              </a:rPr>
              <a:t> </a:t>
            </a:r>
            <a:r>
              <a:rPr sz="2200" spc="-45" dirty="0">
                <a:latin typeface="Arial"/>
                <a:cs typeface="Arial"/>
              </a:rPr>
              <a:t>another</a:t>
            </a:r>
            <a:r>
              <a:rPr sz="2200" spc="-150" dirty="0">
                <a:latin typeface="Arial"/>
                <a:cs typeface="Arial"/>
              </a:rPr>
              <a:t> </a:t>
            </a:r>
            <a:r>
              <a:rPr sz="2200" spc="-95" dirty="0">
                <a:latin typeface="Arial"/>
                <a:cs typeface="Arial"/>
              </a:rPr>
              <a:t>branch</a:t>
            </a:r>
            <a:r>
              <a:rPr sz="2200" spc="-135" dirty="0">
                <a:latin typeface="Arial"/>
                <a:cs typeface="Arial"/>
              </a:rPr>
              <a:t> </a:t>
            </a:r>
            <a:r>
              <a:rPr sz="2200" spc="-75" dirty="0">
                <a:latin typeface="Arial"/>
                <a:cs typeface="Arial"/>
              </a:rPr>
              <a:t>located</a:t>
            </a:r>
            <a:r>
              <a:rPr sz="2200" spc="-155" dirty="0">
                <a:latin typeface="Arial"/>
                <a:cs typeface="Arial"/>
              </a:rPr>
              <a:t> </a:t>
            </a:r>
            <a:r>
              <a:rPr sz="2200" spc="-30" dirty="0">
                <a:latin typeface="Arial"/>
                <a:cs typeface="Arial"/>
              </a:rPr>
              <a:t>in</a:t>
            </a:r>
            <a:r>
              <a:rPr sz="2200" spc="-114" dirty="0">
                <a:latin typeface="Arial"/>
                <a:cs typeface="Arial"/>
              </a:rPr>
              <a:t> </a:t>
            </a:r>
            <a:r>
              <a:rPr sz="2200" spc="-170" dirty="0">
                <a:latin typeface="Arial"/>
                <a:cs typeface="Arial"/>
              </a:rPr>
              <a:t>a</a:t>
            </a:r>
            <a:r>
              <a:rPr sz="2200" spc="-130" dirty="0">
                <a:latin typeface="Arial"/>
                <a:cs typeface="Arial"/>
              </a:rPr>
              <a:t> </a:t>
            </a:r>
            <a:r>
              <a:rPr sz="2200" spc="-35" dirty="0">
                <a:latin typeface="Arial"/>
                <a:cs typeface="Arial"/>
              </a:rPr>
              <a:t>city</a:t>
            </a:r>
            <a:r>
              <a:rPr sz="2200" spc="-114" dirty="0">
                <a:latin typeface="Arial"/>
                <a:cs typeface="Arial"/>
              </a:rPr>
              <a:t> </a:t>
            </a:r>
            <a:r>
              <a:rPr sz="2200" spc="-80" dirty="0">
                <a:latin typeface="Arial"/>
                <a:cs typeface="Arial"/>
              </a:rPr>
              <a:t>very</a:t>
            </a:r>
            <a:r>
              <a:rPr sz="2200" spc="-120" dirty="0">
                <a:latin typeface="Arial"/>
                <a:cs typeface="Arial"/>
              </a:rPr>
              <a:t> </a:t>
            </a:r>
            <a:r>
              <a:rPr sz="2200" spc="-40" dirty="0">
                <a:latin typeface="Arial"/>
                <a:cs typeface="Arial"/>
              </a:rPr>
              <a:t>far</a:t>
            </a:r>
            <a:r>
              <a:rPr sz="2200" spc="-105" dirty="0">
                <a:latin typeface="Arial"/>
                <a:cs typeface="Arial"/>
              </a:rPr>
              <a:t> </a:t>
            </a:r>
            <a:r>
              <a:rPr sz="2200" spc="-15" dirty="0">
                <a:latin typeface="Arial"/>
                <a:cs typeface="Arial"/>
              </a:rPr>
              <a:t>from</a:t>
            </a:r>
            <a:r>
              <a:rPr sz="2200" spc="-135" dirty="0">
                <a:latin typeface="Arial"/>
                <a:cs typeface="Arial"/>
              </a:rPr>
              <a:t> </a:t>
            </a:r>
            <a:r>
              <a:rPr sz="2200" spc="-50" dirty="0">
                <a:latin typeface="Arial"/>
                <a:cs typeface="Arial"/>
              </a:rPr>
              <a:t>Maria.</a:t>
            </a:r>
            <a:endParaRPr sz="2200">
              <a:latin typeface="Arial"/>
              <a:cs typeface="Arial"/>
            </a:endParaRPr>
          </a:p>
          <a:p>
            <a:pPr marL="262890" marR="5080" indent="-250825">
              <a:lnSpc>
                <a:spcPct val="150100"/>
              </a:lnSpc>
              <a:buFont typeface="Wingdings"/>
              <a:buChar char=""/>
              <a:tabLst>
                <a:tab pos="296545" algn="l"/>
              </a:tabLst>
            </a:pPr>
            <a:r>
              <a:rPr dirty="0"/>
              <a:t>	</a:t>
            </a:r>
            <a:r>
              <a:rPr sz="2200" spc="-155" dirty="0">
                <a:latin typeface="Arial"/>
                <a:cs typeface="Arial"/>
              </a:rPr>
              <a:t>The </a:t>
            </a:r>
            <a:r>
              <a:rPr sz="2200" spc="10" dirty="0">
                <a:latin typeface="Arial"/>
                <a:cs typeface="Arial"/>
              </a:rPr>
              <a:t>two </a:t>
            </a:r>
            <a:r>
              <a:rPr sz="2200" spc="-60" dirty="0">
                <a:latin typeface="Arial"/>
                <a:cs typeface="Arial"/>
              </a:rPr>
              <a:t>friends </a:t>
            </a:r>
            <a:r>
              <a:rPr sz="2200" spc="-20" dirty="0">
                <a:latin typeface="Arial"/>
                <a:cs typeface="Arial"/>
              </a:rPr>
              <a:t>still </a:t>
            </a:r>
            <a:r>
              <a:rPr sz="2200" spc="-45" dirty="0">
                <a:latin typeface="Arial"/>
                <a:cs typeface="Arial"/>
              </a:rPr>
              <a:t>want </a:t>
            </a:r>
            <a:r>
              <a:rPr sz="2200" spc="20" dirty="0">
                <a:latin typeface="Arial"/>
                <a:cs typeface="Arial"/>
              </a:rPr>
              <a:t>to </a:t>
            </a:r>
            <a:r>
              <a:rPr sz="2200" spc="-60" dirty="0">
                <a:latin typeface="Arial"/>
                <a:cs typeface="Arial"/>
              </a:rPr>
              <a:t>continue </a:t>
            </a:r>
            <a:r>
              <a:rPr sz="2200" dirty="0">
                <a:latin typeface="Arial"/>
                <a:cs typeface="Arial"/>
              </a:rPr>
              <a:t>their </a:t>
            </a:r>
            <a:r>
              <a:rPr sz="2200" spc="-70" dirty="0">
                <a:latin typeface="Arial"/>
                <a:cs typeface="Arial"/>
              </a:rPr>
              <a:t>communication </a:t>
            </a:r>
            <a:r>
              <a:rPr sz="2200" spc="-105" dirty="0">
                <a:latin typeface="Arial"/>
                <a:cs typeface="Arial"/>
              </a:rPr>
              <a:t>and  </a:t>
            </a:r>
            <a:r>
              <a:rPr sz="2200" spc="-145" dirty="0">
                <a:latin typeface="Arial"/>
                <a:cs typeface="Arial"/>
              </a:rPr>
              <a:t>exchange</a:t>
            </a:r>
            <a:r>
              <a:rPr sz="2200" spc="-130" dirty="0">
                <a:latin typeface="Arial"/>
                <a:cs typeface="Arial"/>
              </a:rPr>
              <a:t> </a:t>
            </a:r>
            <a:r>
              <a:rPr sz="2200" spc="-120" dirty="0">
                <a:latin typeface="Arial"/>
                <a:cs typeface="Arial"/>
              </a:rPr>
              <a:t>ideas</a:t>
            </a:r>
            <a:r>
              <a:rPr sz="2200" spc="-130" dirty="0">
                <a:latin typeface="Arial"/>
                <a:cs typeface="Arial"/>
              </a:rPr>
              <a:t> </a:t>
            </a:r>
            <a:r>
              <a:rPr sz="2200" spc="-145" dirty="0">
                <a:latin typeface="Arial"/>
                <a:cs typeface="Arial"/>
              </a:rPr>
              <a:t>because</a:t>
            </a:r>
            <a:r>
              <a:rPr sz="2200" spc="-150" dirty="0">
                <a:latin typeface="Arial"/>
                <a:cs typeface="Arial"/>
              </a:rPr>
              <a:t> </a:t>
            </a:r>
            <a:r>
              <a:rPr sz="2200" spc="-50" dirty="0">
                <a:latin typeface="Arial"/>
                <a:cs typeface="Arial"/>
              </a:rPr>
              <a:t>they</a:t>
            </a:r>
            <a:r>
              <a:rPr sz="2200" spc="-95" dirty="0">
                <a:latin typeface="Arial"/>
                <a:cs typeface="Arial"/>
              </a:rPr>
              <a:t> </a:t>
            </a:r>
            <a:r>
              <a:rPr sz="2200" spc="-135" dirty="0">
                <a:latin typeface="Arial"/>
                <a:cs typeface="Arial"/>
              </a:rPr>
              <a:t>have</a:t>
            </a:r>
            <a:r>
              <a:rPr sz="2200" spc="-120" dirty="0">
                <a:latin typeface="Arial"/>
                <a:cs typeface="Arial"/>
              </a:rPr>
              <a:t> </a:t>
            </a:r>
            <a:r>
              <a:rPr sz="2200" spc="-110" dirty="0">
                <a:latin typeface="Arial"/>
                <a:cs typeface="Arial"/>
              </a:rPr>
              <a:t>come</a:t>
            </a:r>
            <a:r>
              <a:rPr sz="2200" spc="-145" dirty="0">
                <a:latin typeface="Arial"/>
                <a:cs typeface="Arial"/>
              </a:rPr>
              <a:t> </a:t>
            </a:r>
            <a:r>
              <a:rPr sz="2200" spc="-70" dirty="0">
                <a:latin typeface="Arial"/>
                <a:cs typeface="Arial"/>
              </a:rPr>
              <a:t>up</a:t>
            </a:r>
            <a:r>
              <a:rPr sz="2200" spc="-110" dirty="0">
                <a:latin typeface="Arial"/>
                <a:cs typeface="Arial"/>
              </a:rPr>
              <a:t> </a:t>
            </a:r>
            <a:r>
              <a:rPr sz="2200" spc="15" dirty="0">
                <a:latin typeface="Arial"/>
                <a:cs typeface="Arial"/>
              </a:rPr>
              <a:t>with</a:t>
            </a:r>
            <a:r>
              <a:rPr sz="2200" spc="-135" dirty="0">
                <a:latin typeface="Arial"/>
                <a:cs typeface="Arial"/>
              </a:rPr>
              <a:t> </a:t>
            </a:r>
            <a:r>
              <a:rPr sz="2200" spc="-120" dirty="0">
                <a:latin typeface="Arial"/>
                <a:cs typeface="Arial"/>
              </a:rPr>
              <a:t>an</a:t>
            </a:r>
            <a:r>
              <a:rPr sz="2200" spc="-135" dirty="0">
                <a:latin typeface="Arial"/>
                <a:cs typeface="Arial"/>
              </a:rPr>
              <a:t> </a:t>
            </a:r>
            <a:r>
              <a:rPr sz="2200" spc="-60" dirty="0">
                <a:latin typeface="Arial"/>
                <a:cs typeface="Arial"/>
              </a:rPr>
              <a:t>innovative</a:t>
            </a:r>
            <a:r>
              <a:rPr sz="2200" spc="-190" dirty="0">
                <a:latin typeface="Arial"/>
                <a:cs typeface="Arial"/>
              </a:rPr>
              <a:t> </a:t>
            </a:r>
            <a:r>
              <a:rPr sz="2200" spc="-40" dirty="0">
                <a:latin typeface="Arial"/>
                <a:cs typeface="Arial"/>
              </a:rPr>
              <a:t>project</a:t>
            </a:r>
            <a:r>
              <a:rPr sz="2200" spc="-140" dirty="0">
                <a:latin typeface="Arial"/>
                <a:cs typeface="Arial"/>
              </a:rPr>
              <a:t> </a:t>
            </a:r>
            <a:r>
              <a:rPr sz="2200" spc="10" dirty="0">
                <a:latin typeface="Arial"/>
                <a:cs typeface="Arial"/>
              </a:rPr>
              <a:t>to  </a:t>
            </a:r>
            <a:r>
              <a:rPr sz="2200" spc="-35" dirty="0">
                <a:latin typeface="Arial"/>
                <a:cs typeface="Arial"/>
              </a:rPr>
              <a:t>start </a:t>
            </a:r>
            <a:r>
              <a:rPr sz="2200" spc="-170" dirty="0">
                <a:latin typeface="Arial"/>
                <a:cs typeface="Arial"/>
              </a:rPr>
              <a:t>a </a:t>
            </a:r>
            <a:r>
              <a:rPr sz="2200" spc="-70" dirty="0">
                <a:latin typeface="Arial"/>
                <a:cs typeface="Arial"/>
              </a:rPr>
              <a:t>new </a:t>
            </a:r>
            <a:r>
              <a:rPr sz="2200" spc="-135" dirty="0">
                <a:latin typeface="Arial"/>
                <a:cs typeface="Arial"/>
              </a:rPr>
              <a:t>business </a:t>
            </a:r>
            <a:r>
              <a:rPr sz="2200" spc="-70" dirty="0">
                <a:latin typeface="Arial"/>
                <a:cs typeface="Arial"/>
              </a:rPr>
              <a:t>when </a:t>
            </a:r>
            <a:r>
              <a:rPr sz="2200" spc="-50" dirty="0">
                <a:latin typeface="Arial"/>
                <a:cs typeface="Arial"/>
              </a:rPr>
              <a:t>they </a:t>
            </a:r>
            <a:r>
              <a:rPr sz="2200" spc="-15" dirty="0">
                <a:latin typeface="Arial"/>
                <a:cs typeface="Arial"/>
              </a:rPr>
              <a:t>both</a:t>
            </a:r>
            <a:r>
              <a:rPr sz="2200" spc="-350" dirty="0">
                <a:latin typeface="Arial"/>
                <a:cs typeface="Arial"/>
              </a:rPr>
              <a:t> </a:t>
            </a:r>
            <a:r>
              <a:rPr sz="2200" spc="-25" dirty="0">
                <a:latin typeface="Arial"/>
                <a:cs typeface="Arial"/>
              </a:rPr>
              <a:t>retire.</a:t>
            </a:r>
            <a:endParaRPr sz="2200">
              <a:latin typeface="Arial"/>
              <a:cs typeface="Arial"/>
            </a:endParaRPr>
          </a:p>
          <a:p>
            <a:pPr marL="295910" indent="-283845">
              <a:lnSpc>
                <a:spcPct val="100000"/>
              </a:lnSpc>
              <a:spcBef>
                <a:spcPts val="1320"/>
              </a:spcBef>
              <a:buFont typeface="Wingdings"/>
              <a:buChar char=""/>
              <a:tabLst>
                <a:tab pos="296545" algn="l"/>
              </a:tabLst>
            </a:pPr>
            <a:r>
              <a:rPr sz="2200" spc="-150" dirty="0">
                <a:latin typeface="Arial"/>
                <a:cs typeface="Arial"/>
              </a:rPr>
              <a:t>They </a:t>
            </a:r>
            <a:r>
              <a:rPr sz="2200" spc="-90" dirty="0">
                <a:latin typeface="Arial"/>
                <a:cs typeface="Arial"/>
              </a:rPr>
              <a:t>decide </a:t>
            </a:r>
            <a:r>
              <a:rPr sz="2200" spc="20" dirty="0">
                <a:latin typeface="Arial"/>
                <a:cs typeface="Arial"/>
              </a:rPr>
              <a:t>to </a:t>
            </a:r>
            <a:r>
              <a:rPr sz="2200" spc="-60" dirty="0">
                <a:latin typeface="Arial"/>
                <a:cs typeface="Arial"/>
              </a:rPr>
              <a:t>continue </a:t>
            </a:r>
            <a:r>
              <a:rPr sz="2200" spc="-5" dirty="0">
                <a:latin typeface="Arial"/>
                <a:cs typeface="Arial"/>
              </a:rPr>
              <a:t>their </a:t>
            </a:r>
            <a:r>
              <a:rPr sz="2200" spc="-85" dirty="0">
                <a:latin typeface="Arial"/>
                <a:cs typeface="Arial"/>
              </a:rPr>
              <a:t>conversation </a:t>
            </a:r>
            <a:r>
              <a:rPr sz="2200" spc="-114" dirty="0">
                <a:latin typeface="Arial"/>
                <a:cs typeface="Arial"/>
              </a:rPr>
              <a:t>using </a:t>
            </a:r>
            <a:r>
              <a:rPr sz="2200" spc="-75" dirty="0">
                <a:latin typeface="Arial"/>
                <a:cs typeface="Arial"/>
              </a:rPr>
              <a:t>regular </a:t>
            </a:r>
            <a:r>
              <a:rPr sz="2200" spc="-50" dirty="0">
                <a:latin typeface="Arial"/>
                <a:cs typeface="Arial"/>
              </a:rPr>
              <a:t>mail</a:t>
            </a:r>
            <a:r>
              <a:rPr sz="2200" spc="-165" dirty="0">
                <a:latin typeface="Arial"/>
                <a:cs typeface="Arial"/>
              </a:rPr>
              <a:t> </a:t>
            </a:r>
            <a:r>
              <a:rPr sz="2200" spc="-45" dirty="0">
                <a:latin typeface="Arial"/>
                <a:cs typeface="Arial"/>
              </a:rPr>
              <a:t>through</a:t>
            </a:r>
            <a:endParaRPr sz="2200">
              <a:latin typeface="Arial"/>
              <a:cs typeface="Arial"/>
            </a:endParaRPr>
          </a:p>
          <a:p>
            <a:pPr marL="262890">
              <a:lnSpc>
                <a:spcPct val="100000"/>
              </a:lnSpc>
              <a:spcBef>
                <a:spcPts val="1320"/>
              </a:spcBef>
            </a:pPr>
            <a:r>
              <a:rPr sz="2200" spc="-20" dirty="0">
                <a:latin typeface="Arial"/>
                <a:cs typeface="Arial"/>
              </a:rPr>
              <a:t>the </a:t>
            </a:r>
            <a:r>
              <a:rPr sz="2200" spc="-65" dirty="0">
                <a:latin typeface="Arial"/>
                <a:cs typeface="Arial"/>
              </a:rPr>
              <a:t>post</a:t>
            </a:r>
            <a:r>
              <a:rPr sz="2200" spc="-245" dirty="0">
                <a:latin typeface="Arial"/>
                <a:cs typeface="Arial"/>
              </a:rPr>
              <a:t> </a:t>
            </a:r>
            <a:r>
              <a:rPr sz="2200" spc="-45" dirty="0">
                <a:latin typeface="Arial"/>
                <a:cs typeface="Arial"/>
              </a:rPr>
              <a:t>office.</a:t>
            </a:r>
            <a:endParaRPr sz="2200">
              <a:latin typeface="Arial"/>
              <a:cs typeface="Arial"/>
            </a:endParaRPr>
          </a:p>
          <a:p>
            <a:pPr marL="262890" marR="754380" indent="-250825">
              <a:lnSpc>
                <a:spcPct val="150000"/>
              </a:lnSpc>
              <a:spcBef>
                <a:spcPts val="5"/>
              </a:spcBef>
              <a:buFont typeface="Wingdings"/>
              <a:buChar char=""/>
              <a:tabLst>
                <a:tab pos="296545" algn="l"/>
              </a:tabLst>
            </a:pPr>
            <a:r>
              <a:rPr dirty="0"/>
              <a:t>	</a:t>
            </a:r>
            <a:r>
              <a:rPr sz="2200" spc="-150" dirty="0">
                <a:latin typeface="Arial"/>
                <a:cs typeface="Arial"/>
              </a:rPr>
              <a:t>They </a:t>
            </a:r>
            <a:r>
              <a:rPr sz="2200" spc="-70" dirty="0">
                <a:latin typeface="Arial"/>
                <a:cs typeface="Arial"/>
              </a:rPr>
              <a:t>do</a:t>
            </a:r>
            <a:r>
              <a:rPr sz="2200" spc="-90" dirty="0">
                <a:latin typeface="Arial"/>
                <a:cs typeface="Arial"/>
              </a:rPr>
              <a:t> </a:t>
            </a:r>
            <a:r>
              <a:rPr sz="2200" dirty="0">
                <a:latin typeface="Arial"/>
                <a:cs typeface="Arial"/>
              </a:rPr>
              <a:t>not</a:t>
            </a:r>
            <a:r>
              <a:rPr sz="2200" spc="-125" dirty="0">
                <a:latin typeface="Arial"/>
                <a:cs typeface="Arial"/>
              </a:rPr>
              <a:t> </a:t>
            </a:r>
            <a:r>
              <a:rPr sz="2200" spc="-45" dirty="0">
                <a:latin typeface="Arial"/>
                <a:cs typeface="Arial"/>
              </a:rPr>
              <a:t>want</a:t>
            </a:r>
            <a:r>
              <a:rPr sz="2200" spc="-125" dirty="0">
                <a:latin typeface="Arial"/>
                <a:cs typeface="Arial"/>
              </a:rPr>
              <a:t> </a:t>
            </a:r>
            <a:r>
              <a:rPr sz="2200" spc="-5" dirty="0">
                <a:latin typeface="Arial"/>
                <a:cs typeface="Arial"/>
              </a:rPr>
              <a:t>their</a:t>
            </a:r>
            <a:r>
              <a:rPr sz="2200" spc="-160" dirty="0">
                <a:latin typeface="Arial"/>
                <a:cs typeface="Arial"/>
              </a:rPr>
              <a:t> </a:t>
            </a:r>
            <a:r>
              <a:rPr sz="2200" spc="-120" dirty="0">
                <a:latin typeface="Arial"/>
                <a:cs typeface="Arial"/>
              </a:rPr>
              <a:t>ideas</a:t>
            </a:r>
            <a:r>
              <a:rPr sz="2200" spc="-100" dirty="0">
                <a:latin typeface="Arial"/>
                <a:cs typeface="Arial"/>
              </a:rPr>
              <a:t> </a:t>
            </a:r>
            <a:r>
              <a:rPr sz="2200" spc="20" dirty="0">
                <a:latin typeface="Arial"/>
                <a:cs typeface="Arial"/>
              </a:rPr>
              <a:t>to</a:t>
            </a:r>
            <a:r>
              <a:rPr sz="2200" spc="-114" dirty="0">
                <a:latin typeface="Arial"/>
                <a:cs typeface="Arial"/>
              </a:rPr>
              <a:t> </a:t>
            </a:r>
            <a:r>
              <a:rPr sz="2200" spc="-100" dirty="0">
                <a:latin typeface="Arial"/>
                <a:cs typeface="Arial"/>
              </a:rPr>
              <a:t>be</a:t>
            </a:r>
            <a:r>
              <a:rPr sz="2200" spc="-120" dirty="0">
                <a:latin typeface="Arial"/>
                <a:cs typeface="Arial"/>
              </a:rPr>
              <a:t> </a:t>
            </a:r>
            <a:r>
              <a:rPr sz="2200" spc="-90" dirty="0">
                <a:latin typeface="Arial"/>
                <a:cs typeface="Arial"/>
              </a:rPr>
              <a:t>revealed</a:t>
            </a:r>
            <a:r>
              <a:rPr sz="2200" spc="-180" dirty="0">
                <a:latin typeface="Arial"/>
                <a:cs typeface="Arial"/>
              </a:rPr>
              <a:t> </a:t>
            </a:r>
            <a:r>
              <a:rPr sz="2200" spc="-90" dirty="0">
                <a:latin typeface="Arial"/>
                <a:cs typeface="Arial"/>
              </a:rPr>
              <a:t>by</a:t>
            </a:r>
            <a:r>
              <a:rPr sz="2200" spc="-125" dirty="0">
                <a:latin typeface="Arial"/>
                <a:cs typeface="Arial"/>
              </a:rPr>
              <a:t> </a:t>
            </a:r>
            <a:r>
              <a:rPr sz="2200" spc="-15" dirty="0">
                <a:latin typeface="Arial"/>
                <a:cs typeface="Arial"/>
              </a:rPr>
              <a:t>other</a:t>
            </a:r>
            <a:r>
              <a:rPr sz="2200" spc="-125" dirty="0">
                <a:latin typeface="Arial"/>
                <a:cs typeface="Arial"/>
              </a:rPr>
              <a:t> </a:t>
            </a:r>
            <a:r>
              <a:rPr sz="2200" spc="-75" dirty="0">
                <a:latin typeface="Arial"/>
                <a:cs typeface="Arial"/>
              </a:rPr>
              <a:t>people</a:t>
            </a:r>
            <a:r>
              <a:rPr sz="2200" spc="-125" dirty="0">
                <a:latin typeface="Arial"/>
                <a:cs typeface="Arial"/>
              </a:rPr>
              <a:t> </a:t>
            </a:r>
            <a:r>
              <a:rPr sz="2200" spc="35" dirty="0">
                <a:latin typeface="Arial"/>
                <a:cs typeface="Arial"/>
              </a:rPr>
              <a:t>if</a:t>
            </a:r>
            <a:r>
              <a:rPr sz="2200" spc="-130" dirty="0">
                <a:latin typeface="Arial"/>
                <a:cs typeface="Arial"/>
              </a:rPr>
              <a:t> </a:t>
            </a:r>
            <a:r>
              <a:rPr sz="2200" spc="-20" dirty="0">
                <a:latin typeface="Arial"/>
                <a:cs typeface="Arial"/>
              </a:rPr>
              <a:t>the  </a:t>
            </a:r>
            <a:r>
              <a:rPr sz="2200" spc="-45" dirty="0">
                <a:latin typeface="Arial"/>
                <a:cs typeface="Arial"/>
              </a:rPr>
              <a:t>letters </a:t>
            </a:r>
            <a:r>
              <a:rPr sz="2200" spc="-95" dirty="0">
                <a:latin typeface="Arial"/>
                <a:cs typeface="Arial"/>
              </a:rPr>
              <a:t>are </a:t>
            </a:r>
            <a:r>
              <a:rPr sz="2200" spc="-50" dirty="0">
                <a:latin typeface="Arial"/>
                <a:cs typeface="Arial"/>
              </a:rPr>
              <a:t>intercepted. </a:t>
            </a:r>
            <a:r>
              <a:rPr sz="2200" spc="-150" dirty="0">
                <a:latin typeface="Arial"/>
                <a:cs typeface="Arial"/>
              </a:rPr>
              <a:t>They </a:t>
            </a:r>
            <a:r>
              <a:rPr sz="2200" spc="-125" dirty="0">
                <a:latin typeface="Arial"/>
                <a:cs typeface="Arial"/>
              </a:rPr>
              <a:t>agree </a:t>
            </a:r>
            <a:r>
              <a:rPr sz="2200" spc="-60" dirty="0">
                <a:latin typeface="Arial"/>
                <a:cs typeface="Arial"/>
              </a:rPr>
              <a:t>on </a:t>
            </a:r>
            <a:r>
              <a:rPr sz="2200" spc="-120" dirty="0">
                <a:latin typeface="Arial"/>
                <a:cs typeface="Arial"/>
              </a:rPr>
              <a:t>an </a:t>
            </a:r>
            <a:r>
              <a:rPr sz="2200" spc="-35" dirty="0">
                <a:latin typeface="Arial"/>
                <a:cs typeface="Arial"/>
              </a:rPr>
              <a:t>encryption/decryption  </a:t>
            </a:r>
            <a:r>
              <a:rPr sz="2200" spc="-65" dirty="0">
                <a:latin typeface="Arial"/>
                <a:cs typeface="Arial"/>
              </a:rPr>
              <a:t>technique.</a:t>
            </a:r>
            <a:endParaRPr sz="2200">
              <a:latin typeface="Arial"/>
              <a:cs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444" y="313689"/>
            <a:ext cx="2595245" cy="453390"/>
          </a:xfrm>
          <a:prstGeom prst="rect">
            <a:avLst/>
          </a:prstGeom>
        </p:spPr>
        <p:txBody>
          <a:bodyPr vert="horz" wrap="square" lIns="0" tIns="13335" rIns="0" bIns="0" rtlCol="0">
            <a:spAutoFit/>
          </a:bodyPr>
          <a:lstStyle/>
          <a:p>
            <a:pPr marL="12700">
              <a:lnSpc>
                <a:spcPct val="100000"/>
              </a:lnSpc>
              <a:spcBef>
                <a:spcPts val="105"/>
              </a:spcBef>
            </a:pPr>
            <a:r>
              <a:rPr b="1" spc="-290" dirty="0">
                <a:solidFill>
                  <a:srgbClr val="1F487C"/>
                </a:solidFill>
                <a:latin typeface="Arial"/>
                <a:cs typeface="Arial"/>
              </a:rPr>
              <a:t>OSI </a:t>
            </a:r>
            <a:r>
              <a:rPr b="1" spc="-265" dirty="0">
                <a:solidFill>
                  <a:srgbClr val="1F487C"/>
                </a:solidFill>
                <a:latin typeface="Arial"/>
                <a:cs typeface="Arial"/>
              </a:rPr>
              <a:t>versus</a:t>
            </a:r>
            <a:r>
              <a:rPr b="1" spc="-135" dirty="0">
                <a:solidFill>
                  <a:srgbClr val="1F487C"/>
                </a:solidFill>
                <a:latin typeface="Arial"/>
                <a:cs typeface="Arial"/>
              </a:rPr>
              <a:t> </a:t>
            </a:r>
            <a:r>
              <a:rPr b="1" spc="-240" dirty="0">
                <a:solidFill>
                  <a:srgbClr val="1F487C"/>
                </a:solidFill>
                <a:latin typeface="Arial"/>
                <a:cs typeface="Arial"/>
              </a:rPr>
              <a:t>TCP/IP</a:t>
            </a:r>
          </a:p>
        </p:txBody>
      </p:sp>
      <p:sp>
        <p:nvSpPr>
          <p:cNvPr id="3" name="object 3"/>
          <p:cNvSpPr/>
          <p:nvPr/>
        </p:nvSpPr>
        <p:spPr>
          <a:xfrm>
            <a:off x="850112" y="964172"/>
            <a:ext cx="6998488" cy="3813523"/>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536244" y="4893691"/>
            <a:ext cx="7648575" cy="1368425"/>
          </a:xfrm>
          <a:prstGeom prst="rect">
            <a:avLst/>
          </a:prstGeom>
        </p:spPr>
        <p:txBody>
          <a:bodyPr vert="horz" wrap="square" lIns="0" tIns="13335" rIns="0" bIns="0" rtlCol="0">
            <a:spAutoFit/>
          </a:bodyPr>
          <a:lstStyle/>
          <a:p>
            <a:pPr marL="296545" marR="5080" indent="-296545">
              <a:lnSpc>
                <a:spcPct val="100000"/>
              </a:lnSpc>
              <a:spcBef>
                <a:spcPts val="105"/>
              </a:spcBef>
              <a:buFont typeface="Wingdings"/>
              <a:buChar char=""/>
              <a:tabLst>
                <a:tab pos="296545" algn="l"/>
              </a:tabLst>
            </a:pPr>
            <a:r>
              <a:rPr sz="2200" spc="-155" dirty="0">
                <a:latin typeface="Arial"/>
                <a:cs typeface="Arial"/>
              </a:rPr>
              <a:t>Two </a:t>
            </a:r>
            <a:r>
              <a:rPr sz="2200" spc="-110" dirty="0">
                <a:latin typeface="Arial"/>
                <a:cs typeface="Arial"/>
              </a:rPr>
              <a:t>layers, </a:t>
            </a:r>
            <a:r>
              <a:rPr sz="2200" spc="-140" dirty="0">
                <a:latin typeface="Arial"/>
                <a:cs typeface="Arial"/>
              </a:rPr>
              <a:t>session </a:t>
            </a:r>
            <a:r>
              <a:rPr sz="2200" spc="-105" dirty="0">
                <a:latin typeface="Arial"/>
                <a:cs typeface="Arial"/>
              </a:rPr>
              <a:t>and </a:t>
            </a:r>
            <a:r>
              <a:rPr sz="2200" spc="-60" dirty="0">
                <a:latin typeface="Arial"/>
                <a:cs typeface="Arial"/>
              </a:rPr>
              <a:t>presentation </a:t>
            </a:r>
            <a:r>
              <a:rPr sz="2200" spc="-95" dirty="0">
                <a:latin typeface="Arial"/>
                <a:cs typeface="Arial"/>
              </a:rPr>
              <a:t>are </a:t>
            </a:r>
            <a:r>
              <a:rPr sz="2200" spc="-110" dirty="0">
                <a:latin typeface="Arial"/>
                <a:cs typeface="Arial"/>
              </a:rPr>
              <a:t>missing </a:t>
            </a:r>
            <a:r>
              <a:rPr sz="2200" spc="-15" dirty="0">
                <a:latin typeface="Arial"/>
                <a:cs typeface="Arial"/>
              </a:rPr>
              <a:t>from </a:t>
            </a:r>
            <a:r>
              <a:rPr sz="2200" spc="-20" dirty="0">
                <a:latin typeface="Arial"/>
                <a:cs typeface="Arial"/>
              </a:rPr>
              <a:t>the</a:t>
            </a:r>
            <a:r>
              <a:rPr sz="2200" spc="-459" dirty="0">
                <a:latin typeface="Arial"/>
                <a:cs typeface="Arial"/>
              </a:rPr>
              <a:t> </a:t>
            </a:r>
            <a:r>
              <a:rPr sz="2200" spc="-220" dirty="0">
                <a:latin typeface="Arial"/>
                <a:cs typeface="Arial"/>
              </a:rPr>
              <a:t>TCP/IP  </a:t>
            </a:r>
            <a:r>
              <a:rPr sz="2200" spc="-35" dirty="0">
                <a:latin typeface="Arial"/>
                <a:cs typeface="Arial"/>
              </a:rPr>
              <a:t>protocol</a:t>
            </a:r>
            <a:r>
              <a:rPr sz="2200" spc="-190" dirty="0">
                <a:latin typeface="Arial"/>
                <a:cs typeface="Arial"/>
              </a:rPr>
              <a:t> </a:t>
            </a:r>
            <a:r>
              <a:rPr sz="2200" spc="-65" dirty="0">
                <a:latin typeface="Arial"/>
                <a:cs typeface="Arial"/>
              </a:rPr>
              <a:t>suite.</a:t>
            </a:r>
            <a:endParaRPr sz="2200">
              <a:latin typeface="Arial"/>
              <a:cs typeface="Arial"/>
            </a:endParaRPr>
          </a:p>
          <a:p>
            <a:pPr marL="236220" marR="169545" indent="-236220">
              <a:lnSpc>
                <a:spcPct val="100000"/>
              </a:lnSpc>
              <a:spcBef>
                <a:spcPts val="5"/>
              </a:spcBef>
              <a:buFont typeface="Wingdings"/>
              <a:buChar char=""/>
              <a:tabLst>
                <a:tab pos="236220" algn="l"/>
              </a:tabLst>
            </a:pPr>
            <a:r>
              <a:rPr sz="2200" spc="-160" dirty="0">
                <a:latin typeface="Arial"/>
                <a:cs typeface="Arial"/>
              </a:rPr>
              <a:t>The</a:t>
            </a:r>
            <a:r>
              <a:rPr sz="2200" spc="-320" dirty="0">
                <a:latin typeface="Arial"/>
                <a:cs typeface="Arial"/>
              </a:rPr>
              <a:t> </a:t>
            </a:r>
            <a:r>
              <a:rPr sz="2200" spc="-60" dirty="0">
                <a:latin typeface="Arial"/>
                <a:cs typeface="Arial"/>
              </a:rPr>
              <a:t>application </a:t>
            </a:r>
            <a:r>
              <a:rPr sz="2200" spc="-85" dirty="0">
                <a:latin typeface="Arial"/>
                <a:cs typeface="Arial"/>
              </a:rPr>
              <a:t>layer </a:t>
            </a:r>
            <a:r>
              <a:rPr sz="2200" spc="-25" dirty="0">
                <a:latin typeface="Arial"/>
                <a:cs typeface="Arial"/>
              </a:rPr>
              <a:t>in </a:t>
            </a:r>
            <a:r>
              <a:rPr sz="2200" spc="-20" dirty="0">
                <a:latin typeface="Arial"/>
                <a:cs typeface="Arial"/>
              </a:rPr>
              <a:t>the </a:t>
            </a:r>
            <a:r>
              <a:rPr sz="2200" spc="-65" dirty="0">
                <a:latin typeface="Arial"/>
                <a:cs typeface="Arial"/>
              </a:rPr>
              <a:t>suite </a:t>
            </a:r>
            <a:r>
              <a:rPr sz="2200" spc="-110" dirty="0">
                <a:latin typeface="Arial"/>
                <a:cs typeface="Arial"/>
              </a:rPr>
              <a:t>is </a:t>
            </a:r>
            <a:r>
              <a:rPr sz="2200" spc="-95" dirty="0">
                <a:latin typeface="Arial"/>
                <a:cs typeface="Arial"/>
              </a:rPr>
              <a:t>usually considered </a:t>
            </a:r>
            <a:r>
              <a:rPr sz="2200" spc="20" dirty="0">
                <a:latin typeface="Arial"/>
                <a:cs typeface="Arial"/>
              </a:rPr>
              <a:t>to </a:t>
            </a:r>
            <a:r>
              <a:rPr sz="2200" spc="-100" dirty="0">
                <a:latin typeface="Arial"/>
                <a:cs typeface="Arial"/>
              </a:rPr>
              <a:t>be </a:t>
            </a:r>
            <a:r>
              <a:rPr sz="2200" spc="-20" dirty="0">
                <a:latin typeface="Arial"/>
                <a:cs typeface="Arial"/>
              </a:rPr>
              <a:t>the  </a:t>
            </a:r>
            <a:r>
              <a:rPr sz="2200" spc="-55" dirty="0">
                <a:latin typeface="Arial"/>
                <a:cs typeface="Arial"/>
              </a:rPr>
              <a:t>combination </a:t>
            </a:r>
            <a:r>
              <a:rPr sz="2200" spc="5" dirty="0">
                <a:latin typeface="Arial"/>
                <a:cs typeface="Arial"/>
              </a:rPr>
              <a:t>of</a:t>
            </a:r>
            <a:r>
              <a:rPr sz="2200" spc="-455" dirty="0">
                <a:latin typeface="Arial"/>
                <a:cs typeface="Arial"/>
              </a:rPr>
              <a:t> </a:t>
            </a:r>
            <a:r>
              <a:rPr sz="2200" spc="-40" dirty="0">
                <a:latin typeface="Arial"/>
                <a:cs typeface="Arial"/>
              </a:rPr>
              <a:t>three </a:t>
            </a:r>
            <a:r>
              <a:rPr sz="2200" spc="-120" dirty="0">
                <a:latin typeface="Arial"/>
                <a:cs typeface="Arial"/>
              </a:rPr>
              <a:t>layers </a:t>
            </a:r>
            <a:r>
              <a:rPr sz="2200" spc="-25" dirty="0">
                <a:latin typeface="Arial"/>
                <a:cs typeface="Arial"/>
              </a:rPr>
              <a:t>in </a:t>
            </a:r>
            <a:r>
              <a:rPr sz="2200" spc="-20" dirty="0">
                <a:latin typeface="Arial"/>
                <a:cs typeface="Arial"/>
              </a:rPr>
              <a:t>the </a:t>
            </a:r>
            <a:r>
              <a:rPr sz="2200" spc="-254" dirty="0">
                <a:latin typeface="Arial"/>
                <a:cs typeface="Arial"/>
              </a:rPr>
              <a:t>OSI </a:t>
            </a:r>
            <a:r>
              <a:rPr sz="2200" spc="-60" dirty="0">
                <a:latin typeface="Arial"/>
                <a:cs typeface="Arial"/>
              </a:rPr>
              <a:t>model</a:t>
            </a:r>
            <a:endParaRPr sz="2200">
              <a:latin typeface="Arial"/>
              <a:cs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36244" y="395986"/>
            <a:ext cx="8079105" cy="5198745"/>
          </a:xfrm>
          <a:prstGeom prst="rect">
            <a:avLst/>
          </a:prstGeom>
        </p:spPr>
        <p:txBody>
          <a:bodyPr vert="horz" wrap="square" lIns="0" tIns="13335" rIns="0" bIns="0" rtlCol="0">
            <a:spAutoFit/>
          </a:bodyPr>
          <a:lstStyle/>
          <a:p>
            <a:pPr marL="356870" marR="6350" indent="-344805" algn="just">
              <a:lnSpc>
                <a:spcPct val="100000"/>
              </a:lnSpc>
              <a:spcBef>
                <a:spcPts val="105"/>
              </a:spcBef>
              <a:buFont typeface="Wingdings"/>
              <a:buChar char=""/>
              <a:tabLst>
                <a:tab pos="357505" algn="l"/>
              </a:tabLst>
            </a:pPr>
            <a:r>
              <a:rPr sz="2200" spc="-225" dirty="0">
                <a:latin typeface="Arial"/>
                <a:cs typeface="Arial"/>
              </a:rPr>
              <a:t>TCP/IP </a:t>
            </a:r>
            <a:r>
              <a:rPr sz="2200" spc="-170" dirty="0">
                <a:latin typeface="Arial"/>
                <a:cs typeface="Arial"/>
              </a:rPr>
              <a:t>has </a:t>
            </a:r>
            <a:r>
              <a:rPr sz="2200" spc="-65" dirty="0">
                <a:latin typeface="Arial"/>
                <a:cs typeface="Arial"/>
              </a:rPr>
              <a:t>more </a:t>
            </a:r>
            <a:r>
              <a:rPr sz="2200" spc="-45" dirty="0">
                <a:latin typeface="Arial"/>
                <a:cs typeface="Arial"/>
              </a:rPr>
              <a:t>than </a:t>
            </a:r>
            <a:r>
              <a:rPr sz="2200" spc="-95" dirty="0">
                <a:latin typeface="Arial"/>
                <a:cs typeface="Arial"/>
              </a:rPr>
              <a:t>one </a:t>
            </a:r>
            <a:r>
              <a:rPr sz="2200" spc="-60" dirty="0">
                <a:latin typeface="Arial"/>
                <a:cs typeface="Arial"/>
              </a:rPr>
              <a:t>transport-layer </a:t>
            </a:r>
            <a:r>
              <a:rPr sz="2200" spc="-50" dirty="0">
                <a:latin typeface="Arial"/>
                <a:cs typeface="Arial"/>
              </a:rPr>
              <a:t>protocol. </a:t>
            </a:r>
            <a:r>
              <a:rPr sz="2200" spc="-185" dirty="0">
                <a:latin typeface="Arial"/>
                <a:cs typeface="Arial"/>
              </a:rPr>
              <a:t>Some </a:t>
            </a:r>
            <a:r>
              <a:rPr sz="2200" spc="5" dirty="0">
                <a:latin typeface="Arial"/>
                <a:cs typeface="Arial"/>
              </a:rPr>
              <a:t>of </a:t>
            </a:r>
            <a:r>
              <a:rPr sz="2200" spc="-30" dirty="0">
                <a:latin typeface="Arial"/>
                <a:cs typeface="Arial"/>
              </a:rPr>
              <a:t>the  </a:t>
            </a:r>
            <a:r>
              <a:rPr sz="2200" spc="-45" dirty="0">
                <a:latin typeface="Arial"/>
                <a:cs typeface="Arial"/>
              </a:rPr>
              <a:t>functionalities </a:t>
            </a:r>
            <a:r>
              <a:rPr sz="2200" spc="5" dirty="0">
                <a:latin typeface="Arial"/>
                <a:cs typeface="Arial"/>
              </a:rPr>
              <a:t>of </a:t>
            </a:r>
            <a:r>
              <a:rPr sz="2200" spc="-30" dirty="0">
                <a:latin typeface="Arial"/>
                <a:cs typeface="Arial"/>
              </a:rPr>
              <a:t>the </a:t>
            </a:r>
            <a:r>
              <a:rPr sz="2200" spc="-140" dirty="0">
                <a:latin typeface="Arial"/>
                <a:cs typeface="Arial"/>
              </a:rPr>
              <a:t>session </a:t>
            </a:r>
            <a:r>
              <a:rPr sz="2200" spc="-90" dirty="0">
                <a:latin typeface="Arial"/>
                <a:cs typeface="Arial"/>
              </a:rPr>
              <a:t>layer </a:t>
            </a:r>
            <a:r>
              <a:rPr sz="2200" spc="-105" dirty="0">
                <a:latin typeface="Arial"/>
                <a:cs typeface="Arial"/>
              </a:rPr>
              <a:t>are </a:t>
            </a:r>
            <a:r>
              <a:rPr sz="2200" spc="-100" dirty="0">
                <a:latin typeface="Arial"/>
                <a:cs typeface="Arial"/>
              </a:rPr>
              <a:t>available </a:t>
            </a:r>
            <a:r>
              <a:rPr sz="2200" spc="-30" dirty="0">
                <a:latin typeface="Arial"/>
                <a:cs typeface="Arial"/>
              </a:rPr>
              <a:t>in </a:t>
            </a:r>
            <a:r>
              <a:rPr sz="2200" spc="-130" dirty="0">
                <a:latin typeface="Arial"/>
                <a:cs typeface="Arial"/>
              </a:rPr>
              <a:t>some </a:t>
            </a:r>
            <a:r>
              <a:rPr sz="2200" spc="5" dirty="0">
                <a:latin typeface="Arial"/>
                <a:cs typeface="Arial"/>
              </a:rPr>
              <a:t>of </a:t>
            </a:r>
            <a:r>
              <a:rPr sz="2200" spc="-30" dirty="0">
                <a:latin typeface="Arial"/>
                <a:cs typeface="Arial"/>
              </a:rPr>
              <a:t>the  </a:t>
            </a:r>
            <a:r>
              <a:rPr sz="2200" spc="-55" dirty="0">
                <a:latin typeface="Arial"/>
                <a:cs typeface="Arial"/>
              </a:rPr>
              <a:t>transport-layer</a:t>
            </a:r>
            <a:r>
              <a:rPr sz="2200" spc="-210" dirty="0">
                <a:latin typeface="Arial"/>
                <a:cs typeface="Arial"/>
              </a:rPr>
              <a:t> </a:t>
            </a:r>
            <a:r>
              <a:rPr sz="2200" spc="-60" dirty="0">
                <a:latin typeface="Arial"/>
                <a:cs typeface="Arial"/>
              </a:rPr>
              <a:t>protocols.</a:t>
            </a:r>
            <a:endParaRPr sz="2200" dirty="0">
              <a:latin typeface="Arial"/>
              <a:cs typeface="Arial"/>
            </a:endParaRPr>
          </a:p>
          <a:p>
            <a:pPr marL="356870" marR="7620" indent="-344805" algn="just">
              <a:lnSpc>
                <a:spcPct val="100000"/>
              </a:lnSpc>
              <a:spcBef>
                <a:spcPts val="535"/>
              </a:spcBef>
              <a:buFont typeface="Wingdings"/>
              <a:buChar char=""/>
              <a:tabLst>
                <a:tab pos="357505" algn="l"/>
              </a:tabLst>
            </a:pPr>
            <a:r>
              <a:rPr sz="2200" spc="-160" dirty="0">
                <a:latin typeface="Arial"/>
                <a:cs typeface="Arial"/>
              </a:rPr>
              <a:t>The </a:t>
            </a:r>
            <a:r>
              <a:rPr sz="2200" spc="-65" dirty="0">
                <a:latin typeface="Arial"/>
                <a:cs typeface="Arial"/>
              </a:rPr>
              <a:t>application </a:t>
            </a:r>
            <a:r>
              <a:rPr sz="2200" spc="-90" dirty="0">
                <a:latin typeface="Arial"/>
                <a:cs typeface="Arial"/>
              </a:rPr>
              <a:t>layer </a:t>
            </a:r>
            <a:r>
              <a:rPr sz="2200" spc="-114" dirty="0">
                <a:latin typeface="Arial"/>
                <a:cs typeface="Arial"/>
              </a:rPr>
              <a:t>is </a:t>
            </a:r>
            <a:r>
              <a:rPr sz="2200" dirty="0">
                <a:latin typeface="Arial"/>
                <a:cs typeface="Arial"/>
              </a:rPr>
              <a:t>not </a:t>
            </a:r>
            <a:r>
              <a:rPr sz="2200" spc="-55" dirty="0">
                <a:latin typeface="Arial"/>
                <a:cs typeface="Arial"/>
              </a:rPr>
              <a:t>only </a:t>
            </a:r>
            <a:r>
              <a:rPr sz="2200" spc="-95" dirty="0">
                <a:latin typeface="Arial"/>
                <a:cs typeface="Arial"/>
              </a:rPr>
              <a:t>one </a:t>
            </a:r>
            <a:r>
              <a:rPr sz="2200" spc="-100" dirty="0">
                <a:latin typeface="Arial"/>
                <a:cs typeface="Arial"/>
              </a:rPr>
              <a:t>piece </a:t>
            </a:r>
            <a:r>
              <a:rPr sz="2200" spc="5" dirty="0">
                <a:latin typeface="Arial"/>
                <a:cs typeface="Arial"/>
              </a:rPr>
              <a:t>of </a:t>
            </a:r>
            <a:r>
              <a:rPr sz="2200" spc="-60" dirty="0">
                <a:latin typeface="Arial"/>
                <a:cs typeface="Arial"/>
              </a:rPr>
              <a:t>software. </a:t>
            </a:r>
            <a:r>
              <a:rPr sz="2200" spc="-90" dirty="0">
                <a:latin typeface="Arial"/>
                <a:cs typeface="Arial"/>
              </a:rPr>
              <a:t>Many  </a:t>
            </a:r>
            <a:r>
              <a:rPr sz="2200" spc="-75" dirty="0">
                <a:latin typeface="Arial"/>
                <a:cs typeface="Arial"/>
              </a:rPr>
              <a:t>applications </a:t>
            </a:r>
            <a:r>
              <a:rPr sz="2200" spc="-145" dirty="0">
                <a:latin typeface="Arial"/>
                <a:cs typeface="Arial"/>
              </a:rPr>
              <a:t>can </a:t>
            </a:r>
            <a:r>
              <a:rPr sz="2200" spc="-100" dirty="0">
                <a:latin typeface="Arial"/>
                <a:cs typeface="Arial"/>
              </a:rPr>
              <a:t>be </a:t>
            </a:r>
            <a:r>
              <a:rPr sz="2200" spc="-85" dirty="0">
                <a:latin typeface="Arial"/>
                <a:cs typeface="Arial"/>
              </a:rPr>
              <a:t>developed </a:t>
            </a:r>
            <a:r>
              <a:rPr sz="2200" spc="-35" dirty="0">
                <a:latin typeface="Arial"/>
                <a:cs typeface="Arial"/>
              </a:rPr>
              <a:t>at </a:t>
            </a:r>
            <a:r>
              <a:rPr sz="2200" spc="-45" dirty="0">
                <a:latin typeface="Arial"/>
                <a:cs typeface="Arial"/>
              </a:rPr>
              <a:t>this</a:t>
            </a:r>
            <a:r>
              <a:rPr sz="2200" spc="-440" dirty="0">
                <a:latin typeface="Arial"/>
                <a:cs typeface="Arial"/>
              </a:rPr>
              <a:t> </a:t>
            </a:r>
            <a:r>
              <a:rPr sz="2200" spc="-114" dirty="0">
                <a:latin typeface="Arial"/>
                <a:cs typeface="Arial"/>
              </a:rPr>
              <a:t>layer.</a:t>
            </a:r>
            <a:endParaRPr sz="2200" dirty="0">
              <a:latin typeface="Arial"/>
              <a:cs typeface="Arial"/>
            </a:endParaRPr>
          </a:p>
          <a:p>
            <a:pPr marL="356870" marR="5080" indent="-344805" algn="just">
              <a:lnSpc>
                <a:spcPct val="100000"/>
              </a:lnSpc>
              <a:spcBef>
                <a:spcPts val="530"/>
              </a:spcBef>
              <a:buFont typeface="Wingdings"/>
              <a:buChar char=""/>
              <a:tabLst>
                <a:tab pos="421640" algn="l"/>
              </a:tabLst>
            </a:pPr>
            <a:r>
              <a:rPr dirty="0"/>
              <a:t>	</a:t>
            </a:r>
            <a:r>
              <a:rPr sz="2200" dirty="0">
                <a:latin typeface="Arial"/>
                <a:cs typeface="Arial"/>
              </a:rPr>
              <a:t>If </a:t>
            </a:r>
            <a:r>
              <a:rPr sz="2200" spc="-125" dirty="0">
                <a:latin typeface="Arial"/>
                <a:cs typeface="Arial"/>
              </a:rPr>
              <a:t>some </a:t>
            </a:r>
            <a:r>
              <a:rPr sz="2200" spc="5" dirty="0">
                <a:latin typeface="Arial"/>
                <a:cs typeface="Arial"/>
              </a:rPr>
              <a:t>of </a:t>
            </a:r>
            <a:r>
              <a:rPr sz="2200" spc="-20" dirty="0">
                <a:latin typeface="Arial"/>
                <a:cs typeface="Arial"/>
              </a:rPr>
              <a:t>the </a:t>
            </a:r>
            <a:r>
              <a:rPr sz="2200" spc="-45" dirty="0">
                <a:latin typeface="Arial"/>
                <a:cs typeface="Arial"/>
              </a:rPr>
              <a:t>functionalities </a:t>
            </a:r>
            <a:r>
              <a:rPr sz="2200" spc="-55" dirty="0">
                <a:latin typeface="Arial"/>
                <a:cs typeface="Arial"/>
              </a:rPr>
              <a:t>mentioned </a:t>
            </a:r>
            <a:r>
              <a:rPr sz="2200" spc="-25" dirty="0">
                <a:latin typeface="Arial"/>
                <a:cs typeface="Arial"/>
              </a:rPr>
              <a:t>in </a:t>
            </a:r>
            <a:r>
              <a:rPr sz="2200" spc="-20" dirty="0">
                <a:latin typeface="Arial"/>
                <a:cs typeface="Arial"/>
              </a:rPr>
              <a:t>the </a:t>
            </a:r>
            <a:r>
              <a:rPr sz="2200" spc="-140" dirty="0">
                <a:latin typeface="Arial"/>
                <a:cs typeface="Arial"/>
              </a:rPr>
              <a:t>session </a:t>
            </a:r>
            <a:r>
              <a:rPr sz="2200" spc="-110" dirty="0">
                <a:latin typeface="Arial"/>
                <a:cs typeface="Arial"/>
              </a:rPr>
              <a:t>and  </a:t>
            </a:r>
            <a:r>
              <a:rPr sz="2200" spc="-60" dirty="0">
                <a:latin typeface="Arial"/>
                <a:cs typeface="Arial"/>
              </a:rPr>
              <a:t>presentation </a:t>
            </a:r>
            <a:r>
              <a:rPr sz="2200" spc="-120" dirty="0">
                <a:latin typeface="Arial"/>
                <a:cs typeface="Arial"/>
              </a:rPr>
              <a:t>layers </a:t>
            </a:r>
            <a:r>
              <a:rPr sz="2200" spc="-95" dirty="0">
                <a:latin typeface="Arial"/>
                <a:cs typeface="Arial"/>
              </a:rPr>
              <a:t>are </a:t>
            </a:r>
            <a:r>
              <a:rPr sz="2200" spc="-100" dirty="0">
                <a:latin typeface="Arial"/>
                <a:cs typeface="Arial"/>
              </a:rPr>
              <a:t>needed </a:t>
            </a:r>
            <a:r>
              <a:rPr sz="2200" spc="-10" dirty="0">
                <a:latin typeface="Arial"/>
                <a:cs typeface="Arial"/>
              </a:rPr>
              <a:t>for </a:t>
            </a:r>
            <a:r>
              <a:rPr sz="2200" spc="-170" dirty="0">
                <a:latin typeface="Arial"/>
                <a:cs typeface="Arial"/>
              </a:rPr>
              <a:t>a </a:t>
            </a:r>
            <a:r>
              <a:rPr sz="2200" spc="-50" dirty="0">
                <a:latin typeface="Arial"/>
                <a:cs typeface="Arial"/>
              </a:rPr>
              <a:t>particular </a:t>
            </a:r>
            <a:r>
              <a:rPr sz="2200" spc="-65" dirty="0">
                <a:latin typeface="Arial"/>
                <a:cs typeface="Arial"/>
              </a:rPr>
              <a:t>application, </a:t>
            </a:r>
            <a:r>
              <a:rPr sz="2200" spc="-50" dirty="0">
                <a:latin typeface="Arial"/>
                <a:cs typeface="Arial"/>
              </a:rPr>
              <a:t>they </a:t>
            </a:r>
            <a:r>
              <a:rPr sz="2200" spc="-155" dirty="0">
                <a:latin typeface="Arial"/>
                <a:cs typeface="Arial"/>
              </a:rPr>
              <a:t>can  </a:t>
            </a:r>
            <a:r>
              <a:rPr sz="2200" spc="-100" dirty="0">
                <a:latin typeface="Arial"/>
                <a:cs typeface="Arial"/>
              </a:rPr>
              <a:t>be</a:t>
            </a:r>
            <a:r>
              <a:rPr sz="2200" spc="-130" dirty="0">
                <a:latin typeface="Arial"/>
                <a:cs typeface="Arial"/>
              </a:rPr>
              <a:t> </a:t>
            </a:r>
            <a:r>
              <a:rPr sz="2200" spc="-70" dirty="0">
                <a:latin typeface="Arial"/>
                <a:cs typeface="Arial"/>
              </a:rPr>
              <a:t>included</a:t>
            </a:r>
            <a:r>
              <a:rPr sz="2200" spc="-165" dirty="0">
                <a:latin typeface="Arial"/>
                <a:cs typeface="Arial"/>
              </a:rPr>
              <a:t> </a:t>
            </a:r>
            <a:r>
              <a:rPr sz="2200" spc="-25" dirty="0">
                <a:latin typeface="Arial"/>
                <a:cs typeface="Arial"/>
              </a:rPr>
              <a:t>in</a:t>
            </a:r>
            <a:r>
              <a:rPr sz="2200" spc="-114" dirty="0">
                <a:latin typeface="Arial"/>
                <a:cs typeface="Arial"/>
              </a:rPr>
              <a:t> </a:t>
            </a:r>
            <a:r>
              <a:rPr sz="2200" spc="-20" dirty="0">
                <a:latin typeface="Arial"/>
                <a:cs typeface="Arial"/>
              </a:rPr>
              <a:t>the</a:t>
            </a:r>
            <a:r>
              <a:rPr sz="2200" spc="-135" dirty="0">
                <a:latin typeface="Arial"/>
                <a:cs typeface="Arial"/>
              </a:rPr>
              <a:t> </a:t>
            </a:r>
            <a:r>
              <a:rPr sz="2200" spc="-65" dirty="0">
                <a:latin typeface="Arial"/>
                <a:cs typeface="Arial"/>
              </a:rPr>
              <a:t>development</a:t>
            </a:r>
            <a:r>
              <a:rPr sz="2200" spc="-175" dirty="0">
                <a:latin typeface="Arial"/>
                <a:cs typeface="Arial"/>
              </a:rPr>
              <a:t> </a:t>
            </a:r>
            <a:r>
              <a:rPr sz="2200" spc="5" dirty="0">
                <a:latin typeface="Arial"/>
                <a:cs typeface="Arial"/>
              </a:rPr>
              <a:t>of</a:t>
            </a:r>
            <a:r>
              <a:rPr sz="2200" spc="-135" dirty="0">
                <a:latin typeface="Arial"/>
                <a:cs typeface="Arial"/>
              </a:rPr>
              <a:t> </a:t>
            </a:r>
            <a:r>
              <a:rPr sz="2200" spc="-5" dirty="0">
                <a:latin typeface="Arial"/>
                <a:cs typeface="Arial"/>
              </a:rPr>
              <a:t>that</a:t>
            </a:r>
            <a:r>
              <a:rPr sz="2200" spc="-130" dirty="0">
                <a:latin typeface="Arial"/>
                <a:cs typeface="Arial"/>
              </a:rPr>
              <a:t> </a:t>
            </a:r>
            <a:r>
              <a:rPr sz="2200" spc="-95" dirty="0">
                <a:latin typeface="Arial"/>
                <a:cs typeface="Arial"/>
              </a:rPr>
              <a:t>piece</a:t>
            </a:r>
            <a:r>
              <a:rPr sz="2200" spc="-130" dirty="0">
                <a:latin typeface="Arial"/>
                <a:cs typeface="Arial"/>
              </a:rPr>
              <a:t> </a:t>
            </a:r>
            <a:r>
              <a:rPr sz="2200" spc="5" dirty="0">
                <a:latin typeface="Arial"/>
                <a:cs typeface="Arial"/>
              </a:rPr>
              <a:t>of</a:t>
            </a:r>
            <a:r>
              <a:rPr sz="2200" spc="-135" dirty="0">
                <a:latin typeface="Arial"/>
                <a:cs typeface="Arial"/>
              </a:rPr>
              <a:t> </a:t>
            </a:r>
            <a:r>
              <a:rPr sz="2200" spc="-55" dirty="0">
                <a:latin typeface="Arial"/>
                <a:cs typeface="Arial"/>
              </a:rPr>
              <a:t>software.</a:t>
            </a:r>
            <a:endParaRPr sz="2200" dirty="0">
              <a:latin typeface="Arial"/>
              <a:cs typeface="Arial"/>
            </a:endParaRPr>
          </a:p>
          <a:p>
            <a:pPr>
              <a:lnSpc>
                <a:spcPct val="100000"/>
              </a:lnSpc>
              <a:buFont typeface="Wingdings"/>
              <a:buChar char=""/>
            </a:pPr>
            <a:endParaRPr sz="2200" dirty="0">
              <a:latin typeface="Arial"/>
              <a:cs typeface="Arial"/>
            </a:endParaRPr>
          </a:p>
          <a:p>
            <a:pPr marL="12700">
              <a:lnSpc>
                <a:spcPct val="100000"/>
              </a:lnSpc>
              <a:spcBef>
                <a:spcPts val="1500"/>
              </a:spcBef>
            </a:pPr>
            <a:r>
              <a:rPr sz="2400" b="1" spc="-285" dirty="0">
                <a:solidFill>
                  <a:srgbClr val="1F487C"/>
                </a:solidFill>
                <a:latin typeface="Arial"/>
                <a:cs typeface="Arial"/>
              </a:rPr>
              <a:t>Lack </a:t>
            </a:r>
            <a:r>
              <a:rPr sz="2400" b="1" spc="-110" dirty="0">
                <a:solidFill>
                  <a:srgbClr val="1F487C"/>
                </a:solidFill>
                <a:latin typeface="Arial"/>
                <a:cs typeface="Arial"/>
              </a:rPr>
              <a:t>of </a:t>
            </a:r>
            <a:r>
              <a:rPr sz="2400" b="1" spc="-250" dirty="0">
                <a:solidFill>
                  <a:srgbClr val="1F487C"/>
                </a:solidFill>
                <a:latin typeface="Arial"/>
                <a:cs typeface="Arial"/>
              </a:rPr>
              <a:t>OSI </a:t>
            </a:r>
            <a:r>
              <a:rPr sz="2400" b="1" spc="-150" dirty="0">
                <a:solidFill>
                  <a:srgbClr val="1F487C"/>
                </a:solidFill>
                <a:latin typeface="Arial"/>
                <a:cs typeface="Arial"/>
              </a:rPr>
              <a:t>Model’s</a:t>
            </a:r>
            <a:r>
              <a:rPr sz="2400" b="1" spc="-285" dirty="0">
                <a:solidFill>
                  <a:srgbClr val="1F487C"/>
                </a:solidFill>
                <a:latin typeface="Arial"/>
                <a:cs typeface="Arial"/>
              </a:rPr>
              <a:t> </a:t>
            </a:r>
            <a:r>
              <a:rPr sz="2400" b="1" spc="-315" dirty="0">
                <a:solidFill>
                  <a:srgbClr val="1F487C"/>
                </a:solidFill>
                <a:latin typeface="Arial"/>
                <a:cs typeface="Arial"/>
              </a:rPr>
              <a:t>Success</a:t>
            </a:r>
            <a:endParaRPr sz="2400" dirty="0">
              <a:latin typeface="Arial"/>
              <a:cs typeface="Arial"/>
            </a:endParaRPr>
          </a:p>
          <a:p>
            <a:pPr marL="356870" marR="136525" indent="-344805">
              <a:lnSpc>
                <a:spcPct val="100000"/>
              </a:lnSpc>
              <a:spcBef>
                <a:spcPts val="535"/>
              </a:spcBef>
              <a:buFont typeface="Wingdings"/>
              <a:buChar char=""/>
              <a:tabLst>
                <a:tab pos="357505" algn="l"/>
              </a:tabLst>
            </a:pPr>
            <a:r>
              <a:rPr sz="2200" spc="-260" dirty="0">
                <a:latin typeface="Arial"/>
                <a:cs typeface="Arial"/>
              </a:rPr>
              <a:t>OSI </a:t>
            </a:r>
            <a:r>
              <a:rPr sz="2200" spc="-145" dirty="0">
                <a:latin typeface="Arial"/>
                <a:cs typeface="Arial"/>
              </a:rPr>
              <a:t>was </a:t>
            </a:r>
            <a:r>
              <a:rPr sz="2200" spc="-70" dirty="0">
                <a:latin typeface="Arial"/>
                <a:cs typeface="Arial"/>
              </a:rPr>
              <a:t>completed when </a:t>
            </a:r>
            <a:r>
              <a:rPr sz="2200" spc="-220" dirty="0">
                <a:latin typeface="Arial"/>
                <a:cs typeface="Arial"/>
              </a:rPr>
              <a:t>TCP/IP </a:t>
            </a:r>
            <a:r>
              <a:rPr sz="2200" spc="-145" dirty="0">
                <a:latin typeface="Arial"/>
                <a:cs typeface="Arial"/>
              </a:rPr>
              <a:t>was </a:t>
            </a:r>
            <a:r>
              <a:rPr sz="2200" spc="-20" dirty="0">
                <a:latin typeface="Arial"/>
                <a:cs typeface="Arial"/>
              </a:rPr>
              <a:t>fully </a:t>
            </a:r>
            <a:r>
              <a:rPr sz="2200" spc="-25" dirty="0">
                <a:latin typeface="Arial"/>
                <a:cs typeface="Arial"/>
              </a:rPr>
              <a:t>in </a:t>
            </a:r>
            <a:r>
              <a:rPr sz="2200" spc="-105" dirty="0">
                <a:latin typeface="Arial"/>
                <a:cs typeface="Arial"/>
              </a:rPr>
              <a:t>place and </a:t>
            </a:r>
            <a:r>
              <a:rPr sz="2200" spc="-170" dirty="0">
                <a:latin typeface="Arial"/>
                <a:cs typeface="Arial"/>
              </a:rPr>
              <a:t>a </a:t>
            </a:r>
            <a:r>
              <a:rPr sz="2200" spc="30" dirty="0">
                <a:latin typeface="Arial"/>
                <a:cs typeface="Arial"/>
              </a:rPr>
              <a:t>lot </a:t>
            </a:r>
            <a:r>
              <a:rPr sz="2200" spc="5" dirty="0">
                <a:latin typeface="Arial"/>
                <a:cs typeface="Arial"/>
              </a:rPr>
              <a:t>of</a:t>
            </a:r>
            <a:r>
              <a:rPr sz="2200" spc="-405" dirty="0">
                <a:latin typeface="Arial"/>
                <a:cs typeface="Arial"/>
              </a:rPr>
              <a:t> </a:t>
            </a:r>
            <a:r>
              <a:rPr sz="2200" spc="-10" dirty="0">
                <a:latin typeface="Arial"/>
                <a:cs typeface="Arial"/>
              </a:rPr>
              <a:t>time  </a:t>
            </a:r>
            <a:r>
              <a:rPr sz="2200" spc="-105" dirty="0">
                <a:latin typeface="Arial"/>
                <a:cs typeface="Arial"/>
              </a:rPr>
              <a:t>and </a:t>
            </a:r>
            <a:r>
              <a:rPr sz="2200" spc="-90" dirty="0">
                <a:latin typeface="Arial"/>
                <a:cs typeface="Arial"/>
              </a:rPr>
              <a:t>money </a:t>
            </a:r>
            <a:r>
              <a:rPr sz="2200" spc="-105" dirty="0">
                <a:latin typeface="Arial"/>
                <a:cs typeface="Arial"/>
              </a:rPr>
              <a:t>had </a:t>
            </a:r>
            <a:r>
              <a:rPr sz="2200" spc="-100" dirty="0">
                <a:latin typeface="Arial"/>
                <a:cs typeface="Arial"/>
              </a:rPr>
              <a:t>been </a:t>
            </a:r>
            <a:r>
              <a:rPr sz="2200" spc="-85" dirty="0">
                <a:latin typeface="Arial"/>
                <a:cs typeface="Arial"/>
              </a:rPr>
              <a:t>spent </a:t>
            </a:r>
            <a:r>
              <a:rPr sz="2200" spc="-60" dirty="0">
                <a:latin typeface="Arial"/>
                <a:cs typeface="Arial"/>
              </a:rPr>
              <a:t>on </a:t>
            </a:r>
            <a:r>
              <a:rPr sz="2200" spc="-20" dirty="0">
                <a:latin typeface="Arial"/>
                <a:cs typeface="Arial"/>
              </a:rPr>
              <a:t>the </a:t>
            </a:r>
            <a:r>
              <a:rPr sz="2200" spc="-60" dirty="0">
                <a:latin typeface="Arial"/>
                <a:cs typeface="Arial"/>
              </a:rPr>
              <a:t>suite; </a:t>
            </a:r>
            <a:r>
              <a:rPr sz="2200" spc="-114" dirty="0">
                <a:latin typeface="Arial"/>
                <a:cs typeface="Arial"/>
              </a:rPr>
              <a:t>changing </a:t>
            </a:r>
            <a:r>
              <a:rPr sz="2200" spc="70" dirty="0">
                <a:latin typeface="Arial"/>
                <a:cs typeface="Arial"/>
              </a:rPr>
              <a:t>it </a:t>
            </a:r>
            <a:r>
              <a:rPr sz="2200" spc="-40" dirty="0">
                <a:latin typeface="Arial"/>
                <a:cs typeface="Arial"/>
              </a:rPr>
              <a:t>would </a:t>
            </a:r>
            <a:r>
              <a:rPr sz="2200" spc="-95" dirty="0">
                <a:latin typeface="Arial"/>
                <a:cs typeface="Arial"/>
              </a:rPr>
              <a:t>cost </a:t>
            </a:r>
            <a:r>
              <a:rPr sz="2200" spc="-170" dirty="0">
                <a:latin typeface="Arial"/>
                <a:cs typeface="Arial"/>
              </a:rPr>
              <a:t>a  </a:t>
            </a:r>
            <a:r>
              <a:rPr sz="2200" spc="5" dirty="0">
                <a:latin typeface="Arial"/>
                <a:cs typeface="Arial"/>
              </a:rPr>
              <a:t>lot.</a:t>
            </a:r>
            <a:endParaRPr sz="2200" dirty="0">
              <a:latin typeface="Arial"/>
              <a:cs typeface="Arial"/>
            </a:endParaRPr>
          </a:p>
          <a:p>
            <a:pPr marL="356870" indent="-344805">
              <a:lnSpc>
                <a:spcPct val="100000"/>
              </a:lnSpc>
              <a:spcBef>
                <a:spcPts val="535"/>
              </a:spcBef>
              <a:buFont typeface="Wingdings"/>
              <a:buChar char=""/>
              <a:tabLst>
                <a:tab pos="357505" algn="l"/>
              </a:tabLst>
            </a:pPr>
            <a:r>
              <a:rPr sz="2200" spc="-180" dirty="0">
                <a:latin typeface="Arial"/>
                <a:cs typeface="Arial"/>
              </a:rPr>
              <a:t>Some </a:t>
            </a:r>
            <a:r>
              <a:rPr sz="2200" spc="-120" dirty="0">
                <a:latin typeface="Arial"/>
                <a:cs typeface="Arial"/>
              </a:rPr>
              <a:t>layers </a:t>
            </a:r>
            <a:r>
              <a:rPr sz="2200" spc="-25" dirty="0">
                <a:latin typeface="Arial"/>
                <a:cs typeface="Arial"/>
              </a:rPr>
              <a:t>in the </a:t>
            </a:r>
            <a:r>
              <a:rPr sz="2200" spc="-254" dirty="0">
                <a:latin typeface="Arial"/>
                <a:cs typeface="Arial"/>
              </a:rPr>
              <a:t>OSI </a:t>
            </a:r>
            <a:r>
              <a:rPr sz="2200" spc="-60" dirty="0">
                <a:latin typeface="Arial"/>
                <a:cs typeface="Arial"/>
              </a:rPr>
              <a:t>model </a:t>
            </a:r>
            <a:r>
              <a:rPr sz="2200" spc="-70" dirty="0">
                <a:latin typeface="Arial"/>
                <a:cs typeface="Arial"/>
              </a:rPr>
              <a:t>were </a:t>
            </a:r>
            <a:r>
              <a:rPr sz="2200" spc="-80" dirty="0">
                <a:latin typeface="Arial"/>
                <a:cs typeface="Arial"/>
              </a:rPr>
              <a:t>never </a:t>
            </a:r>
            <a:r>
              <a:rPr sz="2200" spc="-20" dirty="0">
                <a:latin typeface="Arial"/>
                <a:cs typeface="Arial"/>
              </a:rPr>
              <a:t>fully</a:t>
            </a:r>
            <a:r>
              <a:rPr sz="2200" spc="-415" dirty="0">
                <a:latin typeface="Arial"/>
                <a:cs typeface="Arial"/>
              </a:rPr>
              <a:t> </a:t>
            </a:r>
            <a:r>
              <a:rPr sz="2200" spc="-60" dirty="0">
                <a:latin typeface="Arial"/>
                <a:cs typeface="Arial"/>
              </a:rPr>
              <a:t>defined.</a:t>
            </a:r>
            <a:endParaRPr sz="2200" dirty="0">
              <a:latin typeface="Arial"/>
              <a:cs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36244" y="548386"/>
            <a:ext cx="8078470" cy="5742021"/>
          </a:xfrm>
          <a:prstGeom prst="rect">
            <a:avLst/>
          </a:prstGeom>
        </p:spPr>
        <p:txBody>
          <a:bodyPr vert="horz" wrap="square" lIns="0" tIns="13335" rIns="0" bIns="0" rtlCol="0">
            <a:spAutoFit/>
          </a:bodyPr>
          <a:lstStyle/>
          <a:p>
            <a:pPr marL="356870" marR="5080" indent="-344805" algn="just">
              <a:lnSpc>
                <a:spcPct val="150000"/>
              </a:lnSpc>
              <a:spcBef>
                <a:spcPts val="105"/>
              </a:spcBef>
              <a:buFont typeface="Wingdings"/>
              <a:buChar char=""/>
              <a:tabLst>
                <a:tab pos="357505" algn="l"/>
              </a:tabLst>
            </a:pPr>
            <a:r>
              <a:rPr sz="2200" spc="-125" dirty="0">
                <a:latin typeface="Arial"/>
                <a:cs typeface="Arial"/>
              </a:rPr>
              <a:t>For </a:t>
            </a:r>
            <a:r>
              <a:rPr sz="2200" spc="-105" dirty="0">
                <a:latin typeface="Arial"/>
                <a:cs typeface="Arial"/>
              </a:rPr>
              <a:t>example, </a:t>
            </a:r>
            <a:r>
              <a:rPr sz="2200" spc="-65" dirty="0">
                <a:latin typeface="Arial"/>
                <a:cs typeface="Arial"/>
              </a:rPr>
              <a:t>although </a:t>
            </a:r>
            <a:r>
              <a:rPr sz="2200" spc="-30" dirty="0">
                <a:latin typeface="Arial"/>
                <a:cs typeface="Arial"/>
              </a:rPr>
              <a:t>the </a:t>
            </a:r>
            <a:r>
              <a:rPr sz="2200" spc="-125" dirty="0">
                <a:latin typeface="Arial"/>
                <a:cs typeface="Arial"/>
              </a:rPr>
              <a:t>services </a:t>
            </a:r>
            <a:r>
              <a:rPr sz="2200" spc="-70" dirty="0">
                <a:latin typeface="Arial"/>
                <a:cs typeface="Arial"/>
              </a:rPr>
              <a:t>provided </a:t>
            </a:r>
            <a:r>
              <a:rPr sz="2200" spc="-90" dirty="0">
                <a:latin typeface="Arial"/>
                <a:cs typeface="Arial"/>
              </a:rPr>
              <a:t>by </a:t>
            </a:r>
            <a:r>
              <a:rPr sz="2200" spc="-30" dirty="0">
                <a:latin typeface="Arial"/>
                <a:cs typeface="Arial"/>
              </a:rPr>
              <a:t>the </a:t>
            </a:r>
            <a:r>
              <a:rPr sz="2200" spc="-65" dirty="0">
                <a:latin typeface="Arial"/>
                <a:cs typeface="Arial"/>
              </a:rPr>
              <a:t>presentation  </a:t>
            </a:r>
            <a:r>
              <a:rPr sz="2200" spc="-105" dirty="0">
                <a:latin typeface="Arial"/>
                <a:cs typeface="Arial"/>
              </a:rPr>
              <a:t>and </a:t>
            </a:r>
            <a:r>
              <a:rPr sz="2200" spc="-20" dirty="0">
                <a:latin typeface="Arial"/>
                <a:cs typeface="Arial"/>
              </a:rPr>
              <a:t>the </a:t>
            </a:r>
            <a:r>
              <a:rPr sz="2200" spc="-140" dirty="0">
                <a:latin typeface="Arial"/>
                <a:cs typeface="Arial"/>
              </a:rPr>
              <a:t>session </a:t>
            </a:r>
            <a:r>
              <a:rPr sz="2200" spc="-120" dirty="0">
                <a:latin typeface="Arial"/>
                <a:cs typeface="Arial"/>
              </a:rPr>
              <a:t>layers </a:t>
            </a:r>
            <a:r>
              <a:rPr sz="2200" spc="-75" dirty="0">
                <a:latin typeface="Arial"/>
                <a:cs typeface="Arial"/>
              </a:rPr>
              <a:t>were </a:t>
            </a:r>
            <a:r>
              <a:rPr sz="2200" spc="-55" dirty="0">
                <a:latin typeface="Arial"/>
                <a:cs typeface="Arial"/>
              </a:rPr>
              <a:t>listed </a:t>
            </a:r>
            <a:r>
              <a:rPr sz="2200" spc="-25" dirty="0">
                <a:latin typeface="Arial"/>
                <a:cs typeface="Arial"/>
              </a:rPr>
              <a:t>in </a:t>
            </a:r>
            <a:r>
              <a:rPr sz="2200" spc="-20" dirty="0">
                <a:latin typeface="Arial"/>
                <a:cs typeface="Arial"/>
              </a:rPr>
              <a:t>the </a:t>
            </a:r>
            <a:r>
              <a:rPr sz="2200" spc="-70" dirty="0">
                <a:latin typeface="Arial"/>
                <a:cs typeface="Arial"/>
              </a:rPr>
              <a:t>document, </a:t>
            </a:r>
            <a:r>
              <a:rPr sz="2200" spc="-75" dirty="0">
                <a:latin typeface="Arial"/>
                <a:cs typeface="Arial"/>
              </a:rPr>
              <a:t>actual</a:t>
            </a:r>
            <a:r>
              <a:rPr sz="2200" spc="-290" dirty="0">
                <a:latin typeface="Arial"/>
                <a:cs typeface="Arial"/>
              </a:rPr>
              <a:t> </a:t>
            </a:r>
            <a:r>
              <a:rPr sz="2200" spc="-70" dirty="0">
                <a:latin typeface="Arial"/>
                <a:cs typeface="Arial"/>
              </a:rPr>
              <a:t>protocols  </a:t>
            </a:r>
            <a:r>
              <a:rPr sz="2200" dirty="0">
                <a:latin typeface="Arial"/>
                <a:cs typeface="Arial"/>
              </a:rPr>
              <a:t>for </a:t>
            </a:r>
            <a:r>
              <a:rPr sz="2200" spc="-95" dirty="0">
                <a:latin typeface="Arial"/>
                <a:cs typeface="Arial"/>
              </a:rPr>
              <a:t>these </a:t>
            </a:r>
            <a:r>
              <a:rPr sz="2200" spc="10" dirty="0">
                <a:latin typeface="Arial"/>
                <a:cs typeface="Arial"/>
              </a:rPr>
              <a:t>two </a:t>
            </a:r>
            <a:r>
              <a:rPr sz="2200" spc="-120" dirty="0">
                <a:latin typeface="Arial"/>
                <a:cs typeface="Arial"/>
              </a:rPr>
              <a:t>layers </a:t>
            </a:r>
            <a:r>
              <a:rPr sz="2200" spc="-75" dirty="0">
                <a:latin typeface="Arial"/>
                <a:cs typeface="Arial"/>
              </a:rPr>
              <a:t>were </a:t>
            </a:r>
            <a:r>
              <a:rPr sz="2200" dirty="0">
                <a:latin typeface="Arial"/>
                <a:cs typeface="Arial"/>
              </a:rPr>
              <a:t>not </a:t>
            </a:r>
            <a:r>
              <a:rPr sz="2200" spc="-20" dirty="0">
                <a:latin typeface="Arial"/>
                <a:cs typeface="Arial"/>
              </a:rPr>
              <a:t>fully </a:t>
            </a:r>
            <a:r>
              <a:rPr sz="2200" spc="-60" dirty="0">
                <a:latin typeface="Arial"/>
                <a:cs typeface="Arial"/>
              </a:rPr>
              <a:t>defined, </a:t>
            </a:r>
            <a:endParaRPr lang="en-US" sz="2200" spc="-60" dirty="0">
              <a:latin typeface="Arial"/>
              <a:cs typeface="Arial"/>
            </a:endParaRPr>
          </a:p>
          <a:p>
            <a:pPr marL="356870" marR="5080" indent="-344805" algn="just">
              <a:lnSpc>
                <a:spcPct val="150000"/>
              </a:lnSpc>
              <a:spcBef>
                <a:spcPts val="105"/>
              </a:spcBef>
              <a:buFont typeface="Wingdings"/>
              <a:buChar char=""/>
              <a:tabLst>
                <a:tab pos="357505" algn="l"/>
              </a:tabLst>
            </a:pPr>
            <a:r>
              <a:rPr sz="2200" spc="-40" dirty="0">
                <a:latin typeface="Arial"/>
                <a:cs typeface="Arial"/>
              </a:rPr>
              <a:t>nor </a:t>
            </a:r>
            <a:r>
              <a:rPr sz="2200" spc="-75" dirty="0">
                <a:latin typeface="Arial"/>
                <a:cs typeface="Arial"/>
              </a:rPr>
              <a:t>were </a:t>
            </a:r>
            <a:r>
              <a:rPr sz="2200" spc="-55" dirty="0">
                <a:latin typeface="Arial"/>
                <a:cs typeface="Arial"/>
              </a:rPr>
              <a:t>they </a:t>
            </a:r>
            <a:r>
              <a:rPr sz="2200" spc="-25" dirty="0">
                <a:latin typeface="Arial"/>
                <a:cs typeface="Arial"/>
              </a:rPr>
              <a:t>fully  </a:t>
            </a:r>
            <a:r>
              <a:rPr sz="2200" spc="-90" dirty="0">
                <a:latin typeface="Arial"/>
                <a:cs typeface="Arial"/>
              </a:rPr>
              <a:t>described,</a:t>
            </a:r>
            <a:r>
              <a:rPr sz="2200" spc="-190" dirty="0">
                <a:latin typeface="Arial"/>
                <a:cs typeface="Arial"/>
              </a:rPr>
              <a:t> </a:t>
            </a:r>
            <a:r>
              <a:rPr sz="2200" spc="-105" dirty="0">
                <a:latin typeface="Arial"/>
                <a:cs typeface="Arial"/>
              </a:rPr>
              <a:t>and</a:t>
            </a:r>
            <a:r>
              <a:rPr sz="2200" spc="-114" dirty="0">
                <a:latin typeface="Arial"/>
                <a:cs typeface="Arial"/>
              </a:rPr>
              <a:t> </a:t>
            </a:r>
            <a:r>
              <a:rPr sz="2200" spc="-20" dirty="0">
                <a:latin typeface="Arial"/>
                <a:cs typeface="Arial"/>
              </a:rPr>
              <a:t>the</a:t>
            </a:r>
            <a:r>
              <a:rPr sz="2200" spc="-130" dirty="0">
                <a:latin typeface="Arial"/>
                <a:cs typeface="Arial"/>
              </a:rPr>
              <a:t> </a:t>
            </a:r>
            <a:r>
              <a:rPr sz="2200" spc="-85" dirty="0">
                <a:latin typeface="Arial"/>
                <a:cs typeface="Arial"/>
              </a:rPr>
              <a:t>corresponding</a:t>
            </a:r>
            <a:r>
              <a:rPr sz="2200" spc="-190" dirty="0">
                <a:latin typeface="Arial"/>
                <a:cs typeface="Arial"/>
              </a:rPr>
              <a:t> </a:t>
            </a:r>
            <a:r>
              <a:rPr sz="2200" spc="-55" dirty="0">
                <a:latin typeface="Arial"/>
                <a:cs typeface="Arial"/>
              </a:rPr>
              <a:t>software</a:t>
            </a:r>
            <a:r>
              <a:rPr sz="2200" spc="-140" dirty="0">
                <a:latin typeface="Arial"/>
                <a:cs typeface="Arial"/>
              </a:rPr>
              <a:t> </a:t>
            </a:r>
            <a:r>
              <a:rPr sz="2200" spc="-145" dirty="0">
                <a:latin typeface="Arial"/>
                <a:cs typeface="Arial"/>
              </a:rPr>
              <a:t>was</a:t>
            </a:r>
            <a:r>
              <a:rPr sz="2200" spc="-135" dirty="0">
                <a:latin typeface="Arial"/>
                <a:cs typeface="Arial"/>
              </a:rPr>
              <a:t> </a:t>
            </a:r>
            <a:r>
              <a:rPr sz="2200" dirty="0">
                <a:latin typeface="Arial"/>
                <a:cs typeface="Arial"/>
              </a:rPr>
              <a:t>not</a:t>
            </a:r>
            <a:r>
              <a:rPr sz="2200" spc="-120" dirty="0">
                <a:latin typeface="Arial"/>
                <a:cs typeface="Arial"/>
              </a:rPr>
              <a:t> </a:t>
            </a:r>
            <a:r>
              <a:rPr sz="2200" spc="-20" dirty="0">
                <a:latin typeface="Arial"/>
                <a:cs typeface="Arial"/>
              </a:rPr>
              <a:t>fully</a:t>
            </a:r>
            <a:r>
              <a:rPr sz="2200" spc="-120" dirty="0">
                <a:latin typeface="Arial"/>
                <a:cs typeface="Arial"/>
              </a:rPr>
              <a:t> </a:t>
            </a:r>
            <a:r>
              <a:rPr sz="2200" spc="-80" dirty="0">
                <a:latin typeface="Arial"/>
                <a:cs typeface="Arial"/>
              </a:rPr>
              <a:t>developed.</a:t>
            </a:r>
            <a:endParaRPr sz="2200" dirty="0">
              <a:latin typeface="Arial"/>
              <a:cs typeface="Arial"/>
            </a:endParaRPr>
          </a:p>
          <a:p>
            <a:pPr marL="12065" marR="5715" algn="just">
              <a:lnSpc>
                <a:spcPct val="150000"/>
              </a:lnSpc>
              <a:spcBef>
                <a:spcPts val="535"/>
              </a:spcBef>
              <a:tabLst>
                <a:tab pos="357505" algn="l"/>
              </a:tabLst>
            </a:pPr>
            <a:endParaRPr lang="en-IN" sz="2200" spc="-70" dirty="0">
              <a:latin typeface="Arial"/>
              <a:cs typeface="Arial"/>
            </a:endParaRPr>
          </a:p>
          <a:p>
            <a:pPr marL="356870" marR="5715" indent="-344805" algn="just">
              <a:lnSpc>
                <a:spcPct val="150000"/>
              </a:lnSpc>
              <a:spcBef>
                <a:spcPts val="535"/>
              </a:spcBef>
              <a:buFont typeface="Wingdings"/>
              <a:buChar char=""/>
              <a:tabLst>
                <a:tab pos="357505" algn="l"/>
              </a:tabLst>
            </a:pPr>
            <a:r>
              <a:rPr sz="2200" spc="-70" dirty="0">
                <a:latin typeface="Arial"/>
                <a:cs typeface="Arial"/>
              </a:rPr>
              <a:t>when </a:t>
            </a:r>
            <a:r>
              <a:rPr sz="2200" spc="-260" dirty="0">
                <a:latin typeface="Arial"/>
                <a:cs typeface="Arial"/>
              </a:rPr>
              <a:t>OSI </a:t>
            </a:r>
            <a:r>
              <a:rPr sz="2200" spc="-145" dirty="0">
                <a:latin typeface="Arial"/>
                <a:cs typeface="Arial"/>
              </a:rPr>
              <a:t>was </a:t>
            </a:r>
            <a:r>
              <a:rPr sz="2200" spc="-60" dirty="0">
                <a:latin typeface="Arial"/>
                <a:cs typeface="Arial"/>
              </a:rPr>
              <a:t>implemented </a:t>
            </a:r>
            <a:r>
              <a:rPr sz="2200" spc="-90" dirty="0">
                <a:latin typeface="Arial"/>
                <a:cs typeface="Arial"/>
              </a:rPr>
              <a:t>by </a:t>
            </a:r>
            <a:r>
              <a:rPr sz="2200" spc="-120" dirty="0">
                <a:latin typeface="Arial"/>
                <a:cs typeface="Arial"/>
              </a:rPr>
              <a:t>an </a:t>
            </a:r>
            <a:r>
              <a:rPr sz="2200" spc="-85" dirty="0">
                <a:latin typeface="Arial"/>
                <a:cs typeface="Arial"/>
              </a:rPr>
              <a:t>organization </a:t>
            </a:r>
            <a:r>
              <a:rPr sz="2200" spc="-40" dirty="0">
                <a:latin typeface="Arial"/>
                <a:cs typeface="Arial"/>
              </a:rPr>
              <a:t>in </a:t>
            </a:r>
            <a:r>
              <a:rPr sz="2200" spc="-170" dirty="0">
                <a:latin typeface="Arial"/>
                <a:cs typeface="Arial"/>
              </a:rPr>
              <a:t>a </a:t>
            </a:r>
            <a:r>
              <a:rPr sz="2200" spc="-30" dirty="0">
                <a:latin typeface="Arial"/>
                <a:cs typeface="Arial"/>
              </a:rPr>
              <a:t>different  </a:t>
            </a:r>
            <a:r>
              <a:rPr sz="2200" spc="-65" dirty="0">
                <a:latin typeface="Arial"/>
                <a:cs typeface="Arial"/>
              </a:rPr>
              <a:t>application, </a:t>
            </a:r>
            <a:endParaRPr lang="en-US" sz="2200" spc="-65" dirty="0">
              <a:latin typeface="Arial"/>
              <a:cs typeface="Arial"/>
            </a:endParaRPr>
          </a:p>
          <a:p>
            <a:pPr marL="356870" marR="5715" indent="-344805" algn="just">
              <a:lnSpc>
                <a:spcPct val="150000"/>
              </a:lnSpc>
              <a:spcBef>
                <a:spcPts val="535"/>
              </a:spcBef>
              <a:buFont typeface="Wingdings"/>
              <a:buChar char=""/>
              <a:tabLst>
                <a:tab pos="357505" algn="l"/>
              </a:tabLst>
            </a:pPr>
            <a:r>
              <a:rPr sz="2200" spc="55" dirty="0">
                <a:latin typeface="Arial"/>
                <a:cs typeface="Arial"/>
              </a:rPr>
              <a:t>it </a:t>
            </a:r>
            <a:r>
              <a:rPr sz="2200" spc="-40" dirty="0">
                <a:latin typeface="Arial"/>
                <a:cs typeface="Arial"/>
              </a:rPr>
              <a:t>did </a:t>
            </a:r>
            <a:r>
              <a:rPr sz="2200" spc="-10" dirty="0">
                <a:latin typeface="Arial"/>
                <a:cs typeface="Arial"/>
              </a:rPr>
              <a:t>not </a:t>
            </a:r>
            <a:r>
              <a:rPr sz="2200" spc="-105" dirty="0">
                <a:latin typeface="Arial"/>
                <a:cs typeface="Arial"/>
              </a:rPr>
              <a:t>show </a:t>
            </a:r>
            <a:r>
              <a:rPr sz="2200" spc="-165" dirty="0">
                <a:latin typeface="Arial"/>
                <a:cs typeface="Arial"/>
              </a:rPr>
              <a:t>a </a:t>
            </a:r>
            <a:r>
              <a:rPr sz="2200" spc="-80" dirty="0">
                <a:latin typeface="Arial"/>
                <a:cs typeface="Arial"/>
              </a:rPr>
              <a:t>high </a:t>
            </a:r>
            <a:r>
              <a:rPr sz="2200" spc="-100" dirty="0">
                <a:latin typeface="Arial"/>
                <a:cs typeface="Arial"/>
              </a:rPr>
              <a:t>enough </a:t>
            </a:r>
            <a:r>
              <a:rPr sz="2200" spc="-80" dirty="0">
                <a:latin typeface="Arial"/>
                <a:cs typeface="Arial"/>
              </a:rPr>
              <a:t>level </a:t>
            </a:r>
            <a:r>
              <a:rPr sz="2200" spc="5" dirty="0">
                <a:latin typeface="Arial"/>
                <a:cs typeface="Arial"/>
              </a:rPr>
              <a:t>of </a:t>
            </a:r>
            <a:r>
              <a:rPr sz="2200" spc="-75" dirty="0">
                <a:latin typeface="Arial"/>
                <a:cs typeface="Arial"/>
              </a:rPr>
              <a:t>performance </a:t>
            </a:r>
            <a:r>
              <a:rPr sz="2200" spc="-10" dirty="0">
                <a:latin typeface="Arial"/>
                <a:cs typeface="Arial"/>
              </a:rPr>
              <a:t>to  </a:t>
            </a:r>
            <a:r>
              <a:rPr sz="2200" spc="-65" dirty="0">
                <a:latin typeface="Arial"/>
                <a:cs typeface="Arial"/>
              </a:rPr>
              <a:t>entice </a:t>
            </a:r>
            <a:r>
              <a:rPr sz="2200" spc="-20" dirty="0">
                <a:latin typeface="Arial"/>
                <a:cs typeface="Arial"/>
              </a:rPr>
              <a:t>the </a:t>
            </a:r>
            <a:r>
              <a:rPr sz="2200" spc="-30" dirty="0">
                <a:latin typeface="Arial"/>
                <a:cs typeface="Arial"/>
              </a:rPr>
              <a:t>Internet </a:t>
            </a:r>
            <a:r>
              <a:rPr sz="2200" spc="-25" dirty="0">
                <a:latin typeface="Arial"/>
                <a:cs typeface="Arial"/>
              </a:rPr>
              <a:t>authority </a:t>
            </a:r>
            <a:r>
              <a:rPr sz="2200" spc="20" dirty="0">
                <a:latin typeface="Arial"/>
                <a:cs typeface="Arial"/>
              </a:rPr>
              <a:t>to </a:t>
            </a:r>
            <a:r>
              <a:rPr sz="2200" spc="-70" dirty="0">
                <a:latin typeface="Arial"/>
                <a:cs typeface="Arial"/>
              </a:rPr>
              <a:t>switch </a:t>
            </a:r>
            <a:r>
              <a:rPr sz="2200" spc="-30" dirty="0">
                <a:latin typeface="Arial"/>
                <a:cs typeface="Arial"/>
              </a:rPr>
              <a:t>from </a:t>
            </a:r>
            <a:r>
              <a:rPr sz="2200" spc="-20" dirty="0">
                <a:latin typeface="Arial"/>
                <a:cs typeface="Arial"/>
              </a:rPr>
              <a:t>the </a:t>
            </a:r>
            <a:r>
              <a:rPr sz="2200" spc="-229" dirty="0">
                <a:latin typeface="Arial"/>
                <a:cs typeface="Arial"/>
              </a:rPr>
              <a:t>TCP/IP </a:t>
            </a:r>
            <a:r>
              <a:rPr sz="2200" spc="-45" dirty="0">
                <a:latin typeface="Arial"/>
                <a:cs typeface="Arial"/>
              </a:rPr>
              <a:t>protocol  </a:t>
            </a:r>
            <a:r>
              <a:rPr sz="2200" spc="-65" dirty="0">
                <a:latin typeface="Arial"/>
                <a:cs typeface="Arial"/>
              </a:rPr>
              <a:t>suite </a:t>
            </a:r>
            <a:r>
              <a:rPr sz="2200" spc="20" dirty="0">
                <a:latin typeface="Arial"/>
                <a:cs typeface="Arial"/>
              </a:rPr>
              <a:t>to </a:t>
            </a:r>
            <a:r>
              <a:rPr sz="2200" spc="-20" dirty="0">
                <a:latin typeface="Arial"/>
                <a:cs typeface="Arial"/>
              </a:rPr>
              <a:t>the</a:t>
            </a:r>
            <a:r>
              <a:rPr sz="2200" spc="-240" dirty="0">
                <a:latin typeface="Arial"/>
                <a:cs typeface="Arial"/>
              </a:rPr>
              <a:t> </a:t>
            </a:r>
            <a:r>
              <a:rPr sz="2200" spc="-254" dirty="0">
                <a:latin typeface="Arial"/>
                <a:cs typeface="Arial"/>
              </a:rPr>
              <a:t>OSI </a:t>
            </a:r>
            <a:r>
              <a:rPr sz="2200" spc="-60" dirty="0">
                <a:latin typeface="Arial"/>
                <a:cs typeface="Arial"/>
              </a:rPr>
              <a:t>model.</a:t>
            </a:r>
            <a:endParaRPr sz="2200" dirty="0">
              <a:latin typeface="Arial"/>
              <a:cs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37902" y="609600"/>
            <a:ext cx="2068195" cy="512445"/>
          </a:xfrm>
          <a:prstGeom prst="rect">
            <a:avLst/>
          </a:prstGeom>
        </p:spPr>
        <p:txBody>
          <a:bodyPr vert="horz" wrap="square" lIns="0" tIns="11430" rIns="0" bIns="0" rtlCol="0">
            <a:spAutoFit/>
          </a:bodyPr>
          <a:lstStyle/>
          <a:p>
            <a:pPr marL="12700">
              <a:lnSpc>
                <a:spcPct val="100000"/>
              </a:lnSpc>
              <a:spcBef>
                <a:spcPts val="90"/>
              </a:spcBef>
            </a:pPr>
            <a:r>
              <a:rPr sz="3200" spc="-235" dirty="0">
                <a:solidFill>
                  <a:srgbClr val="FF0000"/>
                </a:solidFill>
                <a:latin typeface="Arial"/>
                <a:cs typeface="Arial"/>
              </a:rPr>
              <a:t>The</a:t>
            </a:r>
            <a:r>
              <a:rPr sz="3200" spc="-225" dirty="0">
                <a:solidFill>
                  <a:srgbClr val="FF0000"/>
                </a:solidFill>
                <a:latin typeface="Arial"/>
                <a:cs typeface="Arial"/>
              </a:rPr>
              <a:t> </a:t>
            </a:r>
            <a:r>
              <a:rPr sz="3200" spc="-45" dirty="0">
                <a:solidFill>
                  <a:srgbClr val="FF0000"/>
                </a:solidFill>
                <a:latin typeface="Arial"/>
                <a:cs typeface="Arial"/>
              </a:rPr>
              <a:t>Internet</a:t>
            </a:r>
            <a:endParaRPr sz="3200" dirty="0">
              <a:latin typeface="Arial"/>
              <a:cs typeface="Arial"/>
            </a:endParaRPr>
          </a:p>
        </p:txBody>
      </p:sp>
      <p:sp>
        <p:nvSpPr>
          <p:cNvPr id="3" name="object 3"/>
          <p:cNvSpPr txBox="1"/>
          <p:nvPr/>
        </p:nvSpPr>
        <p:spPr>
          <a:xfrm>
            <a:off x="152400" y="1314974"/>
            <a:ext cx="9069705" cy="2103140"/>
          </a:xfrm>
          <a:prstGeom prst="rect">
            <a:avLst/>
          </a:prstGeom>
        </p:spPr>
        <p:txBody>
          <a:bodyPr vert="horz" wrap="square" lIns="0" tIns="12700" rIns="0" bIns="0" rtlCol="0">
            <a:spAutoFit/>
          </a:bodyPr>
          <a:lstStyle/>
          <a:p>
            <a:pPr marL="356870" marR="6350" indent="-344805" algn="just">
              <a:lnSpc>
                <a:spcPct val="100000"/>
              </a:lnSpc>
              <a:spcBef>
                <a:spcPts val="100"/>
              </a:spcBef>
              <a:buFont typeface="Wingdings"/>
              <a:buChar char=""/>
              <a:tabLst>
                <a:tab pos="357505" algn="l"/>
              </a:tabLst>
            </a:pPr>
            <a:r>
              <a:rPr sz="2000" spc="-145" dirty="0">
                <a:solidFill>
                  <a:srgbClr val="00AF50"/>
                </a:solidFill>
                <a:latin typeface="Arial"/>
                <a:cs typeface="Arial"/>
              </a:rPr>
              <a:t>Backbone </a:t>
            </a:r>
            <a:r>
              <a:rPr sz="2000" spc="-75" dirty="0">
                <a:solidFill>
                  <a:srgbClr val="00AF50"/>
                </a:solidFill>
                <a:latin typeface="Arial"/>
                <a:cs typeface="Arial"/>
              </a:rPr>
              <a:t>networks </a:t>
            </a:r>
            <a:r>
              <a:rPr sz="2000" spc="-105" dirty="0">
                <a:latin typeface="Arial"/>
                <a:cs typeface="Arial"/>
              </a:rPr>
              <a:t>are </a:t>
            </a:r>
            <a:r>
              <a:rPr sz="2000" spc="-114" dirty="0">
                <a:latin typeface="Arial"/>
                <a:cs typeface="Arial"/>
              </a:rPr>
              <a:t>large </a:t>
            </a:r>
            <a:r>
              <a:rPr sz="2000" spc="-75" dirty="0">
                <a:latin typeface="Arial"/>
                <a:cs typeface="Arial"/>
              </a:rPr>
              <a:t>networks </a:t>
            </a:r>
            <a:r>
              <a:rPr sz="2000" spc="-85" dirty="0">
                <a:latin typeface="Arial"/>
                <a:cs typeface="Arial"/>
              </a:rPr>
              <a:t>owned </a:t>
            </a:r>
            <a:r>
              <a:rPr sz="2000" spc="-95" dirty="0">
                <a:latin typeface="Arial"/>
                <a:cs typeface="Arial"/>
              </a:rPr>
              <a:t>by </a:t>
            </a:r>
            <a:r>
              <a:rPr sz="2000" spc="-125" dirty="0">
                <a:latin typeface="Arial"/>
                <a:cs typeface="Arial"/>
              </a:rPr>
              <a:t>companies </a:t>
            </a:r>
            <a:r>
              <a:rPr sz="2000" spc="-80" dirty="0">
                <a:latin typeface="Arial"/>
                <a:cs typeface="Arial"/>
              </a:rPr>
              <a:t>like  </a:t>
            </a:r>
            <a:r>
              <a:rPr sz="2000" spc="-85" dirty="0">
                <a:latin typeface="Arial"/>
                <a:cs typeface="Arial"/>
              </a:rPr>
              <a:t>Sprint </a:t>
            </a:r>
            <a:r>
              <a:rPr sz="2000" spc="-70" dirty="0">
                <a:latin typeface="Arial"/>
                <a:cs typeface="Arial"/>
              </a:rPr>
              <a:t>, </a:t>
            </a:r>
            <a:r>
              <a:rPr sz="2000" spc="-135" dirty="0">
                <a:latin typeface="Arial"/>
                <a:cs typeface="Arial"/>
              </a:rPr>
              <a:t>Verizon </a:t>
            </a:r>
            <a:r>
              <a:rPr sz="2000" spc="-70" dirty="0">
                <a:latin typeface="Arial"/>
                <a:cs typeface="Arial"/>
              </a:rPr>
              <a:t>, </a:t>
            </a:r>
            <a:r>
              <a:rPr sz="2000" spc="-245" dirty="0">
                <a:latin typeface="Arial"/>
                <a:cs typeface="Arial"/>
              </a:rPr>
              <a:t>AT&amp;T </a:t>
            </a:r>
            <a:r>
              <a:rPr sz="2000" spc="-120" dirty="0">
                <a:latin typeface="Arial"/>
                <a:cs typeface="Arial"/>
              </a:rPr>
              <a:t>and </a:t>
            </a:r>
            <a:r>
              <a:rPr sz="2000" spc="-260" dirty="0">
                <a:latin typeface="Arial"/>
                <a:cs typeface="Arial"/>
              </a:rPr>
              <a:t>NTT. </a:t>
            </a:r>
            <a:r>
              <a:rPr sz="2000" spc="-165" dirty="0">
                <a:latin typeface="Arial"/>
                <a:cs typeface="Arial"/>
              </a:rPr>
              <a:t>They </a:t>
            </a:r>
            <a:r>
              <a:rPr sz="2000" spc="-105" dirty="0">
                <a:latin typeface="Arial"/>
                <a:cs typeface="Arial"/>
              </a:rPr>
              <a:t>are </a:t>
            </a:r>
            <a:r>
              <a:rPr sz="2000" spc="-100" dirty="0">
                <a:latin typeface="Arial"/>
                <a:cs typeface="Arial"/>
              </a:rPr>
              <a:t>connected </a:t>
            </a:r>
            <a:r>
              <a:rPr sz="2000" spc="-60" dirty="0">
                <a:latin typeface="Arial"/>
                <a:cs typeface="Arial"/>
              </a:rPr>
              <a:t>through </a:t>
            </a:r>
            <a:r>
              <a:rPr sz="2000" spc="-85" dirty="0">
                <a:solidFill>
                  <a:srgbClr val="6F2F9F"/>
                </a:solidFill>
                <a:latin typeface="Arial"/>
                <a:cs typeface="Arial"/>
              </a:rPr>
              <a:t>peering  </a:t>
            </a:r>
            <a:r>
              <a:rPr sz="2000" spc="-55" dirty="0">
                <a:solidFill>
                  <a:srgbClr val="6F2F9F"/>
                </a:solidFill>
                <a:latin typeface="Arial"/>
                <a:cs typeface="Arial"/>
              </a:rPr>
              <a:t>points.</a:t>
            </a:r>
            <a:endParaRPr lang="en-US" sz="2000" spc="-55" dirty="0">
              <a:solidFill>
                <a:srgbClr val="6F2F9F"/>
              </a:solidFill>
              <a:latin typeface="Arial"/>
              <a:cs typeface="Arial"/>
            </a:endParaRPr>
          </a:p>
          <a:p>
            <a:pPr marL="356870" marR="6350" indent="-344805" algn="just">
              <a:lnSpc>
                <a:spcPct val="100000"/>
              </a:lnSpc>
              <a:spcBef>
                <a:spcPts val="100"/>
              </a:spcBef>
              <a:buFont typeface="Wingdings"/>
              <a:buChar char=""/>
              <a:tabLst>
                <a:tab pos="357505" algn="l"/>
              </a:tabLst>
            </a:pPr>
            <a:endParaRPr sz="2000" dirty="0">
              <a:latin typeface="Arial"/>
              <a:cs typeface="Arial"/>
            </a:endParaRPr>
          </a:p>
          <a:p>
            <a:pPr marL="356870" marR="5080" indent="-344805" algn="just">
              <a:lnSpc>
                <a:spcPct val="100000"/>
              </a:lnSpc>
              <a:spcBef>
                <a:spcPts val="580"/>
              </a:spcBef>
              <a:buFont typeface="Wingdings"/>
              <a:buChar char=""/>
              <a:tabLst>
                <a:tab pos="357505" algn="l"/>
              </a:tabLst>
            </a:pPr>
            <a:r>
              <a:rPr sz="2000" spc="-90" dirty="0">
                <a:solidFill>
                  <a:srgbClr val="00AF50"/>
                </a:solidFill>
                <a:latin typeface="Arial"/>
                <a:cs typeface="Arial"/>
              </a:rPr>
              <a:t>Provider </a:t>
            </a:r>
            <a:r>
              <a:rPr sz="2000" spc="-75" dirty="0">
                <a:solidFill>
                  <a:srgbClr val="00AF50"/>
                </a:solidFill>
                <a:latin typeface="Arial"/>
                <a:cs typeface="Arial"/>
              </a:rPr>
              <a:t>networks </a:t>
            </a:r>
            <a:r>
              <a:rPr sz="2000" spc="-105" dirty="0">
                <a:latin typeface="Arial"/>
                <a:cs typeface="Arial"/>
              </a:rPr>
              <a:t>are </a:t>
            </a:r>
            <a:r>
              <a:rPr sz="2000" spc="-90" dirty="0">
                <a:latin typeface="Arial"/>
                <a:cs typeface="Arial"/>
              </a:rPr>
              <a:t>smaller </a:t>
            </a:r>
            <a:r>
              <a:rPr sz="2000" spc="-75" dirty="0">
                <a:latin typeface="Arial"/>
                <a:cs typeface="Arial"/>
              </a:rPr>
              <a:t>networks </a:t>
            </a:r>
            <a:r>
              <a:rPr sz="2000" spc="-190" dirty="0">
                <a:latin typeface="Arial"/>
                <a:cs typeface="Arial"/>
              </a:rPr>
              <a:t>uses </a:t>
            </a:r>
            <a:r>
              <a:rPr sz="2000" spc="-20" dirty="0">
                <a:latin typeface="Arial"/>
                <a:cs typeface="Arial"/>
              </a:rPr>
              <a:t>the </a:t>
            </a:r>
            <a:r>
              <a:rPr sz="2000" spc="-135" dirty="0">
                <a:latin typeface="Arial"/>
                <a:cs typeface="Arial"/>
              </a:rPr>
              <a:t>services </a:t>
            </a:r>
            <a:r>
              <a:rPr sz="2000" spc="-15" dirty="0">
                <a:latin typeface="Arial"/>
                <a:cs typeface="Arial"/>
              </a:rPr>
              <a:t>of </a:t>
            </a:r>
            <a:r>
              <a:rPr sz="2000" spc="-20" dirty="0">
                <a:latin typeface="Arial"/>
                <a:cs typeface="Arial"/>
              </a:rPr>
              <a:t>the  </a:t>
            </a:r>
            <a:r>
              <a:rPr sz="2000" spc="-135" dirty="0">
                <a:latin typeface="Arial"/>
                <a:cs typeface="Arial"/>
              </a:rPr>
              <a:t>backbones </a:t>
            </a:r>
            <a:r>
              <a:rPr sz="2000" spc="-5" dirty="0">
                <a:latin typeface="Arial"/>
                <a:cs typeface="Arial"/>
              </a:rPr>
              <a:t>for </a:t>
            </a:r>
            <a:r>
              <a:rPr sz="2000" spc="-190" dirty="0">
                <a:latin typeface="Arial"/>
                <a:cs typeface="Arial"/>
              </a:rPr>
              <a:t>a</a:t>
            </a:r>
            <a:r>
              <a:rPr sz="2000" spc="-290" dirty="0">
                <a:latin typeface="Arial"/>
                <a:cs typeface="Arial"/>
              </a:rPr>
              <a:t> </a:t>
            </a:r>
            <a:r>
              <a:rPr sz="2000" spc="-85" dirty="0">
                <a:latin typeface="Arial"/>
                <a:cs typeface="Arial"/>
              </a:rPr>
              <a:t>fee.</a:t>
            </a:r>
            <a:endParaRPr lang="en-US" sz="2000" spc="-85" dirty="0">
              <a:latin typeface="Arial"/>
              <a:cs typeface="Arial"/>
            </a:endParaRPr>
          </a:p>
          <a:p>
            <a:pPr marL="356870" marR="5080" indent="-344805" algn="just">
              <a:lnSpc>
                <a:spcPct val="100000"/>
              </a:lnSpc>
              <a:spcBef>
                <a:spcPts val="580"/>
              </a:spcBef>
              <a:buFont typeface="Wingdings"/>
              <a:buChar char=""/>
              <a:tabLst>
                <a:tab pos="357505" algn="l"/>
              </a:tabLst>
            </a:pPr>
            <a:endParaRPr sz="2000" dirty="0">
              <a:latin typeface="Arial"/>
              <a:cs typeface="Arial"/>
            </a:endParaRPr>
          </a:p>
          <a:p>
            <a:pPr marL="356870" marR="6985" indent="-344805" algn="just">
              <a:lnSpc>
                <a:spcPct val="100000"/>
              </a:lnSpc>
              <a:spcBef>
                <a:spcPts val="580"/>
              </a:spcBef>
              <a:buFont typeface="Wingdings"/>
              <a:buChar char=""/>
              <a:tabLst>
                <a:tab pos="357505" algn="l"/>
              </a:tabLst>
            </a:pPr>
            <a:r>
              <a:rPr sz="2000" spc="-125" dirty="0">
                <a:solidFill>
                  <a:srgbClr val="00AF50"/>
                </a:solidFill>
                <a:latin typeface="Arial"/>
                <a:cs typeface="Arial"/>
              </a:rPr>
              <a:t>Customer </a:t>
            </a:r>
            <a:r>
              <a:rPr sz="2000" spc="-80" dirty="0">
                <a:solidFill>
                  <a:srgbClr val="00AF50"/>
                </a:solidFill>
                <a:latin typeface="Arial"/>
                <a:cs typeface="Arial"/>
              </a:rPr>
              <a:t>networks </a:t>
            </a:r>
            <a:r>
              <a:rPr sz="2000" spc="-10" dirty="0">
                <a:latin typeface="Arial"/>
                <a:cs typeface="Arial"/>
              </a:rPr>
              <a:t>that </a:t>
            </a:r>
            <a:r>
              <a:rPr sz="2000" spc="-75" dirty="0">
                <a:latin typeface="Arial"/>
                <a:cs typeface="Arial"/>
              </a:rPr>
              <a:t>actually </a:t>
            </a:r>
            <a:r>
              <a:rPr sz="2000" spc="-160" dirty="0">
                <a:latin typeface="Arial"/>
                <a:cs typeface="Arial"/>
              </a:rPr>
              <a:t>use </a:t>
            </a:r>
            <a:r>
              <a:rPr sz="2000" spc="-20" dirty="0">
                <a:latin typeface="Arial"/>
                <a:cs typeface="Arial"/>
              </a:rPr>
              <a:t>the </a:t>
            </a:r>
            <a:r>
              <a:rPr sz="2000" spc="-135" dirty="0">
                <a:latin typeface="Arial"/>
                <a:cs typeface="Arial"/>
              </a:rPr>
              <a:t>services </a:t>
            </a:r>
            <a:r>
              <a:rPr sz="2000" spc="-70" dirty="0">
                <a:latin typeface="Arial"/>
                <a:cs typeface="Arial"/>
              </a:rPr>
              <a:t>provided </a:t>
            </a:r>
            <a:r>
              <a:rPr sz="2000" spc="-90" dirty="0">
                <a:latin typeface="Arial"/>
                <a:cs typeface="Arial"/>
              </a:rPr>
              <a:t>by </a:t>
            </a:r>
            <a:r>
              <a:rPr sz="2000" spc="-30" dirty="0">
                <a:latin typeface="Arial"/>
                <a:cs typeface="Arial"/>
              </a:rPr>
              <a:t>the  </a:t>
            </a:r>
            <a:r>
              <a:rPr sz="2000" spc="-25" dirty="0">
                <a:latin typeface="Arial"/>
                <a:cs typeface="Arial"/>
              </a:rPr>
              <a:t>internet.</a:t>
            </a:r>
            <a:endParaRPr sz="2000" dirty="0">
              <a:latin typeface="Arial"/>
              <a:cs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6592923-D677-41A4-8473-B4CED699DCCD}"/>
              </a:ext>
            </a:extLst>
          </p:cNvPr>
          <p:cNvSpPr>
            <a:spLocks noGrp="1"/>
          </p:cNvSpPr>
          <p:nvPr>
            <p:ph type="body" idx="1"/>
          </p:nvPr>
        </p:nvSpPr>
        <p:spPr/>
        <p:txBody>
          <a:bodyPr/>
          <a:lstStyle/>
          <a:p>
            <a:endParaRPr lang="en-IN"/>
          </a:p>
        </p:txBody>
      </p:sp>
      <p:sp>
        <p:nvSpPr>
          <p:cNvPr id="4" name="object 4">
            <a:extLst>
              <a:ext uri="{FF2B5EF4-FFF2-40B4-BE49-F238E27FC236}">
                <a16:creationId xmlns:a16="http://schemas.microsoft.com/office/drawing/2014/main" id="{F261DA39-B5D1-4F07-9A6D-2E45CEAAB846}"/>
              </a:ext>
            </a:extLst>
          </p:cNvPr>
          <p:cNvSpPr/>
          <p:nvPr/>
        </p:nvSpPr>
        <p:spPr>
          <a:xfrm>
            <a:off x="609600" y="980643"/>
            <a:ext cx="7467600" cy="50292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3701446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90800" y="295390"/>
            <a:ext cx="3695065" cy="512445"/>
          </a:xfrm>
          <a:prstGeom prst="rect">
            <a:avLst/>
          </a:prstGeom>
        </p:spPr>
        <p:txBody>
          <a:bodyPr vert="horz" wrap="square" lIns="0" tIns="12065" rIns="0" bIns="0" rtlCol="0">
            <a:spAutoFit/>
          </a:bodyPr>
          <a:lstStyle/>
          <a:p>
            <a:pPr marL="12700">
              <a:lnSpc>
                <a:spcPct val="100000"/>
              </a:lnSpc>
              <a:spcBef>
                <a:spcPts val="95"/>
              </a:spcBef>
            </a:pPr>
            <a:r>
              <a:rPr sz="3200" spc="-229" dirty="0">
                <a:solidFill>
                  <a:srgbClr val="FF0000"/>
                </a:solidFill>
                <a:latin typeface="Arial"/>
                <a:cs typeface="Arial"/>
              </a:rPr>
              <a:t>Accessing </a:t>
            </a:r>
            <a:r>
              <a:rPr sz="3200" spc="-40" dirty="0">
                <a:solidFill>
                  <a:srgbClr val="FF0000"/>
                </a:solidFill>
                <a:latin typeface="Arial"/>
                <a:cs typeface="Arial"/>
              </a:rPr>
              <a:t>the</a:t>
            </a:r>
            <a:r>
              <a:rPr sz="3200" spc="-120" dirty="0">
                <a:solidFill>
                  <a:srgbClr val="FF0000"/>
                </a:solidFill>
                <a:latin typeface="Arial"/>
                <a:cs typeface="Arial"/>
              </a:rPr>
              <a:t> </a:t>
            </a:r>
            <a:r>
              <a:rPr sz="3200" spc="-45" dirty="0">
                <a:solidFill>
                  <a:srgbClr val="FF0000"/>
                </a:solidFill>
                <a:latin typeface="Arial"/>
                <a:cs typeface="Arial"/>
              </a:rPr>
              <a:t>Internet</a:t>
            </a:r>
            <a:endParaRPr sz="3200" dirty="0">
              <a:latin typeface="Arial"/>
              <a:cs typeface="Arial"/>
            </a:endParaRPr>
          </a:p>
        </p:txBody>
      </p:sp>
      <p:sp>
        <p:nvSpPr>
          <p:cNvPr id="3" name="object 3"/>
          <p:cNvSpPr txBox="1"/>
          <p:nvPr/>
        </p:nvSpPr>
        <p:spPr>
          <a:xfrm>
            <a:off x="37782" y="1295400"/>
            <a:ext cx="9068435" cy="5010987"/>
          </a:xfrm>
          <a:prstGeom prst="rect">
            <a:avLst/>
          </a:prstGeom>
        </p:spPr>
        <p:txBody>
          <a:bodyPr vert="horz" wrap="square" lIns="0" tIns="85725" rIns="0" bIns="0" rtlCol="0">
            <a:spAutoFit/>
          </a:bodyPr>
          <a:lstStyle/>
          <a:p>
            <a:pPr marL="356870" indent="-344805" algn="just">
              <a:lnSpc>
                <a:spcPct val="100000"/>
              </a:lnSpc>
              <a:spcBef>
                <a:spcPts val="675"/>
              </a:spcBef>
              <a:buFont typeface="Wingdings"/>
              <a:buChar char=""/>
              <a:tabLst>
                <a:tab pos="357505" algn="l"/>
              </a:tabLst>
            </a:pPr>
            <a:r>
              <a:rPr sz="2000" spc="-145" dirty="0">
                <a:solidFill>
                  <a:srgbClr val="00AF50"/>
                </a:solidFill>
                <a:latin typeface="Arial"/>
                <a:cs typeface="Arial"/>
              </a:rPr>
              <a:t>Using </a:t>
            </a:r>
            <a:r>
              <a:rPr sz="2000" spc="-135" dirty="0">
                <a:solidFill>
                  <a:srgbClr val="00AF50"/>
                </a:solidFill>
                <a:latin typeface="Arial"/>
                <a:cs typeface="Arial"/>
              </a:rPr>
              <a:t>Telephone</a:t>
            </a:r>
            <a:r>
              <a:rPr sz="2000" spc="-170" dirty="0">
                <a:solidFill>
                  <a:srgbClr val="00AF50"/>
                </a:solidFill>
                <a:latin typeface="Arial"/>
                <a:cs typeface="Arial"/>
              </a:rPr>
              <a:t> </a:t>
            </a:r>
            <a:r>
              <a:rPr sz="2000" spc="-90" dirty="0">
                <a:solidFill>
                  <a:srgbClr val="00AF50"/>
                </a:solidFill>
                <a:latin typeface="Arial"/>
                <a:cs typeface="Arial"/>
              </a:rPr>
              <a:t>Networks</a:t>
            </a:r>
            <a:endParaRPr sz="2000" dirty="0">
              <a:latin typeface="Arial"/>
              <a:cs typeface="Arial"/>
            </a:endParaRPr>
          </a:p>
          <a:p>
            <a:pPr marL="356870" marR="5080" indent="-344805" algn="just">
              <a:lnSpc>
                <a:spcPct val="100000"/>
              </a:lnSpc>
              <a:spcBef>
                <a:spcPts val="580"/>
              </a:spcBef>
              <a:buChar char="•"/>
              <a:tabLst>
                <a:tab pos="357505" algn="l"/>
              </a:tabLst>
            </a:pPr>
            <a:r>
              <a:rPr sz="2000" spc="-105" dirty="0">
                <a:solidFill>
                  <a:srgbClr val="6F2F9F"/>
                </a:solidFill>
                <a:latin typeface="Arial"/>
                <a:cs typeface="Arial"/>
              </a:rPr>
              <a:t>Dial </a:t>
            </a:r>
            <a:r>
              <a:rPr sz="2000" spc="-70" dirty="0">
                <a:solidFill>
                  <a:srgbClr val="6F2F9F"/>
                </a:solidFill>
                <a:latin typeface="Arial"/>
                <a:cs typeface="Arial"/>
              </a:rPr>
              <a:t>up </a:t>
            </a:r>
            <a:r>
              <a:rPr sz="2000" spc="-150" dirty="0">
                <a:solidFill>
                  <a:srgbClr val="6F2F9F"/>
                </a:solidFill>
                <a:latin typeface="Arial"/>
                <a:cs typeface="Arial"/>
              </a:rPr>
              <a:t>Service </a:t>
            </a:r>
            <a:r>
              <a:rPr sz="2000" spc="-25" dirty="0">
                <a:solidFill>
                  <a:srgbClr val="6F2F9F"/>
                </a:solidFill>
                <a:latin typeface="Arial"/>
                <a:cs typeface="Arial"/>
              </a:rPr>
              <a:t>: </a:t>
            </a:r>
            <a:r>
              <a:rPr sz="2000" spc="-305" dirty="0">
                <a:latin typeface="Arial"/>
                <a:cs typeface="Arial"/>
              </a:rPr>
              <a:t>To </a:t>
            </a:r>
            <a:r>
              <a:rPr sz="2000" spc="-20" dirty="0">
                <a:latin typeface="Arial"/>
                <a:cs typeface="Arial"/>
              </a:rPr>
              <a:t>the </a:t>
            </a:r>
            <a:r>
              <a:rPr sz="2000" spc="-70" dirty="0">
                <a:latin typeface="Arial"/>
                <a:cs typeface="Arial"/>
              </a:rPr>
              <a:t>telephone </a:t>
            </a:r>
            <a:r>
              <a:rPr sz="2000" spc="-50" dirty="0">
                <a:latin typeface="Arial"/>
                <a:cs typeface="Arial"/>
              </a:rPr>
              <a:t>line </a:t>
            </a:r>
            <a:r>
              <a:rPr sz="2000" spc="-114" dirty="0">
                <a:latin typeface="Arial"/>
                <a:cs typeface="Arial"/>
              </a:rPr>
              <a:t>add </a:t>
            </a:r>
            <a:r>
              <a:rPr sz="2000" spc="-190" dirty="0">
                <a:latin typeface="Arial"/>
                <a:cs typeface="Arial"/>
              </a:rPr>
              <a:t>a </a:t>
            </a:r>
            <a:r>
              <a:rPr sz="2000" spc="-90" dirty="0">
                <a:latin typeface="Arial"/>
                <a:cs typeface="Arial"/>
              </a:rPr>
              <a:t>modem </a:t>
            </a:r>
            <a:r>
              <a:rPr sz="2000" spc="-5" dirty="0">
                <a:latin typeface="Arial"/>
                <a:cs typeface="Arial"/>
              </a:rPr>
              <a:t>that </a:t>
            </a:r>
            <a:r>
              <a:rPr sz="2000" spc="-100" dirty="0">
                <a:latin typeface="Arial"/>
                <a:cs typeface="Arial"/>
              </a:rPr>
              <a:t>converts  </a:t>
            </a:r>
            <a:r>
              <a:rPr sz="2000" spc="-90" dirty="0">
                <a:latin typeface="Arial"/>
                <a:cs typeface="Arial"/>
              </a:rPr>
              <a:t>data </a:t>
            </a:r>
            <a:r>
              <a:rPr sz="2000" spc="25" dirty="0">
                <a:latin typeface="Arial"/>
                <a:cs typeface="Arial"/>
              </a:rPr>
              <a:t>to </a:t>
            </a:r>
            <a:r>
              <a:rPr sz="2000" spc="-105" dirty="0">
                <a:latin typeface="Arial"/>
                <a:cs typeface="Arial"/>
              </a:rPr>
              <a:t>voice. </a:t>
            </a:r>
            <a:r>
              <a:rPr sz="2000" spc="-80" dirty="0">
                <a:latin typeface="Arial"/>
                <a:cs typeface="Arial"/>
              </a:rPr>
              <a:t>But </a:t>
            </a:r>
            <a:r>
              <a:rPr sz="2000" spc="75" dirty="0">
                <a:latin typeface="Arial"/>
                <a:cs typeface="Arial"/>
              </a:rPr>
              <a:t>it </a:t>
            </a:r>
            <a:r>
              <a:rPr sz="2000" spc="-135" dirty="0">
                <a:latin typeface="Arial"/>
                <a:cs typeface="Arial"/>
              </a:rPr>
              <a:t>is </a:t>
            </a:r>
            <a:r>
              <a:rPr sz="2000" spc="-95" dirty="0">
                <a:latin typeface="Arial"/>
                <a:cs typeface="Arial"/>
              </a:rPr>
              <a:t>very slow </a:t>
            </a:r>
            <a:r>
              <a:rPr sz="2000" spc="-80" dirty="0">
                <a:latin typeface="Arial"/>
                <a:cs typeface="Arial"/>
              </a:rPr>
              <a:t>when </a:t>
            </a:r>
            <a:r>
              <a:rPr sz="2000" spc="-50" dirty="0">
                <a:latin typeface="Arial"/>
                <a:cs typeface="Arial"/>
              </a:rPr>
              <a:t>line </a:t>
            </a:r>
            <a:r>
              <a:rPr sz="2000" spc="-145" dirty="0">
                <a:latin typeface="Arial"/>
                <a:cs typeface="Arial"/>
              </a:rPr>
              <a:t>used </a:t>
            </a:r>
            <a:r>
              <a:rPr sz="2000" spc="-15" dirty="0">
                <a:latin typeface="Arial"/>
                <a:cs typeface="Arial"/>
              </a:rPr>
              <a:t>for </a:t>
            </a:r>
            <a:r>
              <a:rPr sz="2000" spc="-25" dirty="0">
                <a:latin typeface="Arial"/>
                <a:cs typeface="Arial"/>
              </a:rPr>
              <a:t>internet  </a:t>
            </a:r>
            <a:r>
              <a:rPr sz="2000" spc="-70" dirty="0">
                <a:latin typeface="Arial"/>
                <a:cs typeface="Arial"/>
              </a:rPr>
              <a:t>connection.</a:t>
            </a:r>
            <a:endParaRPr sz="2000" dirty="0">
              <a:latin typeface="Arial"/>
              <a:cs typeface="Arial"/>
            </a:endParaRPr>
          </a:p>
          <a:p>
            <a:pPr marL="356870" marR="6350" indent="-344805" algn="just">
              <a:lnSpc>
                <a:spcPct val="100000"/>
              </a:lnSpc>
              <a:spcBef>
                <a:spcPts val="580"/>
              </a:spcBef>
              <a:buChar char="•"/>
              <a:tabLst>
                <a:tab pos="357505" algn="l"/>
              </a:tabLst>
            </a:pPr>
            <a:r>
              <a:rPr sz="2000" spc="-365" dirty="0">
                <a:solidFill>
                  <a:srgbClr val="6F2F9F"/>
                </a:solidFill>
                <a:latin typeface="Arial"/>
                <a:cs typeface="Arial"/>
              </a:rPr>
              <a:t>DSL </a:t>
            </a:r>
            <a:r>
              <a:rPr sz="2000" spc="-150" dirty="0">
                <a:solidFill>
                  <a:srgbClr val="6F2F9F"/>
                </a:solidFill>
                <a:latin typeface="Arial"/>
                <a:cs typeface="Arial"/>
              </a:rPr>
              <a:t>Service </a:t>
            </a:r>
            <a:r>
              <a:rPr sz="2000" spc="-25" dirty="0">
                <a:solidFill>
                  <a:srgbClr val="6F2F9F"/>
                </a:solidFill>
                <a:latin typeface="Arial"/>
                <a:cs typeface="Arial"/>
              </a:rPr>
              <a:t>: </a:t>
            </a:r>
            <a:r>
              <a:rPr sz="2000" spc="-135" dirty="0">
                <a:latin typeface="Arial"/>
                <a:cs typeface="Arial"/>
              </a:rPr>
              <a:t>Telephone </a:t>
            </a:r>
            <a:r>
              <a:rPr sz="2000" spc="-125" dirty="0">
                <a:latin typeface="Arial"/>
                <a:cs typeface="Arial"/>
              </a:rPr>
              <a:t>companies </a:t>
            </a:r>
            <a:r>
              <a:rPr sz="2000" spc="-150" dirty="0">
                <a:latin typeface="Arial"/>
                <a:cs typeface="Arial"/>
              </a:rPr>
              <a:t>have </a:t>
            </a:r>
            <a:r>
              <a:rPr sz="2000" spc="-110" dirty="0">
                <a:latin typeface="Arial"/>
                <a:cs typeface="Arial"/>
              </a:rPr>
              <a:t>upgraded </a:t>
            </a:r>
            <a:r>
              <a:rPr sz="2000" spc="-10" dirty="0">
                <a:latin typeface="Arial"/>
                <a:cs typeface="Arial"/>
              </a:rPr>
              <a:t>their </a:t>
            </a:r>
            <a:r>
              <a:rPr sz="2000" spc="-70" dirty="0">
                <a:latin typeface="Arial"/>
                <a:cs typeface="Arial"/>
              </a:rPr>
              <a:t>telephone  </a:t>
            </a:r>
            <a:r>
              <a:rPr sz="2000" spc="-90" dirty="0">
                <a:latin typeface="Arial"/>
                <a:cs typeface="Arial"/>
              </a:rPr>
              <a:t>lines </a:t>
            </a:r>
            <a:r>
              <a:rPr sz="2000" spc="25" dirty="0">
                <a:latin typeface="Arial"/>
                <a:cs typeface="Arial"/>
              </a:rPr>
              <a:t>to</a:t>
            </a:r>
            <a:r>
              <a:rPr sz="2000" spc="-484" dirty="0">
                <a:latin typeface="Arial"/>
                <a:cs typeface="Arial"/>
              </a:rPr>
              <a:t> </a:t>
            </a:r>
            <a:r>
              <a:rPr sz="2000" spc="-70" dirty="0">
                <a:latin typeface="Arial"/>
                <a:cs typeface="Arial"/>
              </a:rPr>
              <a:t>provide </a:t>
            </a:r>
            <a:r>
              <a:rPr sz="2000" spc="-75" dirty="0">
                <a:latin typeface="Arial"/>
                <a:cs typeface="Arial"/>
              </a:rPr>
              <a:t>higher </a:t>
            </a:r>
            <a:r>
              <a:rPr sz="2000" spc="-140" dirty="0">
                <a:latin typeface="Arial"/>
                <a:cs typeface="Arial"/>
              </a:rPr>
              <a:t>speed </a:t>
            </a:r>
            <a:r>
              <a:rPr sz="2000" spc="-20" dirty="0">
                <a:latin typeface="Arial"/>
                <a:cs typeface="Arial"/>
              </a:rPr>
              <a:t>internet </a:t>
            </a:r>
            <a:r>
              <a:rPr sz="2000" spc="-135" dirty="0">
                <a:latin typeface="Arial"/>
                <a:cs typeface="Arial"/>
              </a:rPr>
              <a:t>services </a:t>
            </a:r>
            <a:r>
              <a:rPr sz="2000" spc="-65" dirty="0">
                <a:solidFill>
                  <a:srgbClr val="001F5F"/>
                </a:solidFill>
                <a:latin typeface="Arial"/>
                <a:cs typeface="Arial"/>
              </a:rPr>
              <a:t>.</a:t>
            </a:r>
            <a:endParaRPr sz="2000" dirty="0">
              <a:latin typeface="Arial"/>
              <a:cs typeface="Arial"/>
            </a:endParaRPr>
          </a:p>
          <a:p>
            <a:pPr marL="356870" indent="-344805" algn="just">
              <a:lnSpc>
                <a:spcPct val="100000"/>
              </a:lnSpc>
              <a:spcBef>
                <a:spcPts val="580"/>
              </a:spcBef>
              <a:buFont typeface="Wingdings"/>
              <a:buChar char=""/>
              <a:tabLst>
                <a:tab pos="357505" algn="l"/>
              </a:tabLst>
            </a:pPr>
            <a:r>
              <a:rPr sz="2000" spc="-145" dirty="0">
                <a:solidFill>
                  <a:srgbClr val="00AF50"/>
                </a:solidFill>
                <a:latin typeface="Arial"/>
                <a:cs typeface="Arial"/>
              </a:rPr>
              <a:t>Using </a:t>
            </a:r>
            <a:r>
              <a:rPr sz="2000" spc="-170" dirty="0">
                <a:solidFill>
                  <a:srgbClr val="00AF50"/>
                </a:solidFill>
                <a:latin typeface="Arial"/>
                <a:cs typeface="Arial"/>
              </a:rPr>
              <a:t>Cable</a:t>
            </a:r>
            <a:r>
              <a:rPr sz="2000" spc="-155" dirty="0">
                <a:solidFill>
                  <a:srgbClr val="00AF50"/>
                </a:solidFill>
                <a:latin typeface="Arial"/>
                <a:cs typeface="Arial"/>
              </a:rPr>
              <a:t> </a:t>
            </a:r>
            <a:r>
              <a:rPr sz="2000" spc="-90" dirty="0">
                <a:solidFill>
                  <a:srgbClr val="00AF50"/>
                </a:solidFill>
                <a:latin typeface="Arial"/>
                <a:cs typeface="Arial"/>
              </a:rPr>
              <a:t>Networks</a:t>
            </a:r>
            <a:endParaRPr sz="2000" dirty="0">
              <a:latin typeface="Arial"/>
              <a:cs typeface="Arial"/>
            </a:endParaRPr>
          </a:p>
          <a:p>
            <a:pPr marL="356870" marR="6985" indent="-344805">
              <a:lnSpc>
                <a:spcPct val="100000"/>
              </a:lnSpc>
              <a:spcBef>
                <a:spcPts val="575"/>
              </a:spcBef>
              <a:buChar char="•"/>
              <a:tabLst>
                <a:tab pos="356870" algn="l"/>
                <a:tab pos="357505" algn="l"/>
                <a:tab pos="948055" algn="l"/>
                <a:tab pos="3902710" algn="l"/>
                <a:tab pos="4655820" algn="l"/>
                <a:tab pos="6741159" algn="l"/>
              </a:tabLst>
            </a:pPr>
            <a:r>
              <a:rPr sz="2000" spc="-170" dirty="0">
                <a:latin typeface="Arial"/>
                <a:cs typeface="Arial"/>
              </a:rPr>
              <a:t>The	</a:t>
            </a:r>
            <a:r>
              <a:rPr sz="2000" spc="-120" dirty="0">
                <a:latin typeface="Arial"/>
                <a:cs typeface="Arial"/>
              </a:rPr>
              <a:t>cable</a:t>
            </a:r>
            <a:r>
              <a:rPr sz="2000" spc="330" dirty="0">
                <a:latin typeface="Arial"/>
                <a:cs typeface="Arial"/>
              </a:rPr>
              <a:t> </a:t>
            </a:r>
            <a:r>
              <a:rPr sz="2000" spc="-125" dirty="0">
                <a:latin typeface="Arial"/>
                <a:cs typeface="Arial"/>
              </a:rPr>
              <a:t>companies</a:t>
            </a:r>
            <a:r>
              <a:rPr sz="2000" spc="330" dirty="0">
                <a:latin typeface="Arial"/>
                <a:cs typeface="Arial"/>
              </a:rPr>
              <a:t> </a:t>
            </a:r>
            <a:r>
              <a:rPr sz="2000" spc="-155" dirty="0">
                <a:latin typeface="Arial"/>
                <a:cs typeface="Arial"/>
              </a:rPr>
              <a:t>have	</a:t>
            </a:r>
            <a:r>
              <a:rPr sz="2000" spc="-105" dirty="0">
                <a:latin typeface="Arial"/>
                <a:cs typeface="Arial"/>
              </a:rPr>
              <a:t>been	upgrading</a:t>
            </a:r>
            <a:r>
              <a:rPr sz="2000" spc="325" dirty="0">
                <a:latin typeface="Arial"/>
                <a:cs typeface="Arial"/>
              </a:rPr>
              <a:t> </a:t>
            </a:r>
            <a:r>
              <a:rPr sz="2000" spc="-10" dirty="0">
                <a:latin typeface="Arial"/>
                <a:cs typeface="Arial"/>
              </a:rPr>
              <a:t>their	</a:t>
            </a:r>
            <a:r>
              <a:rPr sz="2000" spc="-120" dirty="0">
                <a:latin typeface="Arial"/>
                <a:cs typeface="Arial"/>
              </a:rPr>
              <a:t>cable </a:t>
            </a:r>
            <a:r>
              <a:rPr sz="2000" spc="-80" dirty="0">
                <a:latin typeface="Arial"/>
                <a:cs typeface="Arial"/>
              </a:rPr>
              <a:t>networks </a:t>
            </a:r>
            <a:r>
              <a:rPr sz="2000" spc="15" dirty="0">
                <a:latin typeface="Arial"/>
                <a:cs typeface="Arial"/>
              </a:rPr>
              <a:t>to  </a:t>
            </a:r>
            <a:r>
              <a:rPr sz="2000" spc="-70" dirty="0">
                <a:latin typeface="Arial"/>
                <a:cs typeface="Arial"/>
              </a:rPr>
              <a:t>provide </a:t>
            </a:r>
            <a:r>
              <a:rPr sz="2000" spc="-20" dirty="0">
                <a:latin typeface="Arial"/>
                <a:cs typeface="Arial"/>
              </a:rPr>
              <a:t>internet</a:t>
            </a:r>
            <a:r>
              <a:rPr sz="2000" spc="-265" dirty="0">
                <a:latin typeface="Arial"/>
                <a:cs typeface="Arial"/>
              </a:rPr>
              <a:t> </a:t>
            </a:r>
            <a:r>
              <a:rPr sz="2000" spc="-70" dirty="0">
                <a:latin typeface="Arial"/>
                <a:cs typeface="Arial"/>
              </a:rPr>
              <a:t>connection.</a:t>
            </a:r>
            <a:endParaRPr sz="2000" dirty="0">
              <a:latin typeface="Arial"/>
              <a:cs typeface="Arial"/>
            </a:endParaRPr>
          </a:p>
          <a:p>
            <a:pPr marL="356870" marR="5715" indent="-344805">
              <a:lnSpc>
                <a:spcPct val="100000"/>
              </a:lnSpc>
              <a:spcBef>
                <a:spcPts val="580"/>
              </a:spcBef>
              <a:buChar char="•"/>
              <a:tabLst>
                <a:tab pos="356870" algn="l"/>
                <a:tab pos="357505" algn="l"/>
              </a:tabLst>
            </a:pPr>
            <a:r>
              <a:rPr sz="2000" spc="-80" dirty="0">
                <a:latin typeface="Arial"/>
                <a:cs typeface="Arial"/>
              </a:rPr>
              <a:t>But </a:t>
            </a:r>
            <a:r>
              <a:rPr sz="2000" spc="-145" dirty="0">
                <a:latin typeface="Arial"/>
                <a:cs typeface="Arial"/>
              </a:rPr>
              <a:t>speed </a:t>
            </a:r>
            <a:r>
              <a:rPr sz="2000" spc="-114" dirty="0">
                <a:latin typeface="Arial"/>
                <a:cs typeface="Arial"/>
              </a:rPr>
              <a:t>varies </a:t>
            </a:r>
            <a:r>
              <a:rPr sz="2000" spc="-95" dirty="0">
                <a:latin typeface="Arial"/>
                <a:cs typeface="Arial"/>
              </a:rPr>
              <a:t>depending </a:t>
            </a:r>
            <a:r>
              <a:rPr sz="2000" spc="-85" dirty="0">
                <a:latin typeface="Arial"/>
                <a:cs typeface="Arial"/>
              </a:rPr>
              <a:t>on </a:t>
            </a:r>
            <a:r>
              <a:rPr sz="2000" spc="-20" dirty="0">
                <a:latin typeface="Arial"/>
                <a:cs typeface="Arial"/>
              </a:rPr>
              <a:t>the </a:t>
            </a:r>
            <a:r>
              <a:rPr sz="2000" spc="-70" dirty="0">
                <a:latin typeface="Arial"/>
                <a:cs typeface="Arial"/>
              </a:rPr>
              <a:t>number </a:t>
            </a:r>
            <a:r>
              <a:rPr sz="2000" spc="-15" dirty="0">
                <a:latin typeface="Arial"/>
                <a:cs typeface="Arial"/>
              </a:rPr>
              <a:t>of </a:t>
            </a:r>
            <a:r>
              <a:rPr sz="2000" spc="-100" dirty="0">
                <a:latin typeface="Arial"/>
                <a:cs typeface="Arial"/>
              </a:rPr>
              <a:t>neighbors </a:t>
            </a:r>
            <a:r>
              <a:rPr sz="2000" spc="-5" dirty="0">
                <a:latin typeface="Arial"/>
                <a:cs typeface="Arial"/>
              </a:rPr>
              <a:t>that </a:t>
            </a:r>
            <a:r>
              <a:rPr sz="2000" spc="-160" dirty="0">
                <a:latin typeface="Arial"/>
                <a:cs typeface="Arial"/>
              </a:rPr>
              <a:t>use </a:t>
            </a:r>
            <a:r>
              <a:rPr sz="2000" spc="-30" dirty="0">
                <a:latin typeface="Arial"/>
                <a:cs typeface="Arial"/>
              </a:rPr>
              <a:t>the  </a:t>
            </a:r>
            <a:r>
              <a:rPr sz="2000" spc="-170" dirty="0">
                <a:latin typeface="Arial"/>
                <a:cs typeface="Arial"/>
              </a:rPr>
              <a:t>same</a:t>
            </a:r>
            <a:r>
              <a:rPr sz="2000" spc="-165" dirty="0">
                <a:latin typeface="Arial"/>
                <a:cs typeface="Arial"/>
              </a:rPr>
              <a:t> </a:t>
            </a:r>
            <a:r>
              <a:rPr sz="2000" spc="-110" dirty="0">
                <a:latin typeface="Arial"/>
                <a:cs typeface="Arial"/>
              </a:rPr>
              <a:t>cable.</a:t>
            </a:r>
            <a:endParaRPr sz="2000" dirty="0">
              <a:latin typeface="Arial"/>
              <a:cs typeface="Arial"/>
            </a:endParaRPr>
          </a:p>
          <a:p>
            <a:pPr marL="356870" indent="-344805">
              <a:lnSpc>
                <a:spcPct val="100000"/>
              </a:lnSpc>
              <a:spcBef>
                <a:spcPts val="580"/>
              </a:spcBef>
              <a:buFont typeface="Wingdings"/>
              <a:buChar char=""/>
              <a:tabLst>
                <a:tab pos="357505" algn="l"/>
              </a:tabLst>
            </a:pPr>
            <a:r>
              <a:rPr sz="2000" spc="-145" dirty="0">
                <a:solidFill>
                  <a:srgbClr val="00AF50"/>
                </a:solidFill>
                <a:latin typeface="Arial"/>
                <a:cs typeface="Arial"/>
              </a:rPr>
              <a:t>Using </a:t>
            </a:r>
            <a:r>
              <a:rPr sz="2000" spc="-114" dirty="0">
                <a:solidFill>
                  <a:srgbClr val="00AF50"/>
                </a:solidFill>
                <a:latin typeface="Arial"/>
                <a:cs typeface="Arial"/>
              </a:rPr>
              <a:t>Wireless</a:t>
            </a:r>
            <a:r>
              <a:rPr sz="2000" spc="-165" dirty="0">
                <a:solidFill>
                  <a:srgbClr val="00AF50"/>
                </a:solidFill>
                <a:latin typeface="Arial"/>
                <a:cs typeface="Arial"/>
              </a:rPr>
              <a:t> </a:t>
            </a:r>
            <a:r>
              <a:rPr sz="2000" spc="-90" dirty="0">
                <a:solidFill>
                  <a:srgbClr val="00AF50"/>
                </a:solidFill>
                <a:latin typeface="Arial"/>
                <a:cs typeface="Arial"/>
              </a:rPr>
              <a:t>Networks</a:t>
            </a:r>
            <a:endParaRPr sz="2000" dirty="0">
              <a:latin typeface="Arial"/>
              <a:cs typeface="Arial"/>
            </a:endParaRPr>
          </a:p>
          <a:p>
            <a:pPr marL="356870" indent="-344805">
              <a:lnSpc>
                <a:spcPct val="100000"/>
              </a:lnSpc>
              <a:spcBef>
                <a:spcPts val="575"/>
              </a:spcBef>
              <a:buChar char="•"/>
              <a:tabLst>
                <a:tab pos="356870" algn="l"/>
                <a:tab pos="357505" algn="l"/>
                <a:tab pos="686435" algn="l"/>
                <a:tab pos="2143760" algn="l"/>
                <a:tab pos="2564130" algn="l"/>
                <a:tab pos="3360420" algn="l"/>
                <a:tab pos="4576445" algn="l"/>
                <a:tab pos="5158740" algn="l"/>
                <a:tab pos="5625465" algn="l"/>
                <a:tab pos="7077075" algn="l"/>
                <a:tab pos="7488555" algn="l"/>
                <a:tab pos="8058784" algn="l"/>
              </a:tabLst>
            </a:pPr>
            <a:r>
              <a:rPr sz="2000" spc="-215" dirty="0">
                <a:latin typeface="Arial"/>
                <a:cs typeface="Arial"/>
              </a:rPr>
              <a:t>A	</a:t>
            </a:r>
            <a:r>
              <a:rPr sz="2000" spc="-95" dirty="0">
                <a:latin typeface="Arial"/>
                <a:cs typeface="Arial"/>
              </a:rPr>
              <a:t>household	</a:t>
            </a:r>
            <a:r>
              <a:rPr sz="2000" spc="-15" dirty="0">
                <a:latin typeface="Arial"/>
                <a:cs typeface="Arial"/>
              </a:rPr>
              <a:t>or	</a:t>
            </a:r>
            <a:r>
              <a:rPr sz="2000" spc="-110" dirty="0">
                <a:latin typeface="Arial"/>
                <a:cs typeface="Arial"/>
              </a:rPr>
              <a:t>small	</a:t>
            </a:r>
            <a:r>
              <a:rPr sz="2000" spc="-145" dirty="0">
                <a:latin typeface="Arial"/>
                <a:cs typeface="Arial"/>
              </a:rPr>
              <a:t>business	</a:t>
            </a:r>
            <a:r>
              <a:rPr sz="2000" spc="-160" dirty="0">
                <a:latin typeface="Arial"/>
                <a:cs typeface="Arial"/>
              </a:rPr>
              <a:t>can	</a:t>
            </a:r>
            <a:r>
              <a:rPr sz="2000" spc="-105" dirty="0">
                <a:latin typeface="Arial"/>
                <a:cs typeface="Arial"/>
              </a:rPr>
              <a:t>be	</a:t>
            </a:r>
            <a:r>
              <a:rPr sz="2000" spc="-100" dirty="0">
                <a:latin typeface="Arial"/>
                <a:cs typeface="Arial"/>
              </a:rPr>
              <a:t>connected	</a:t>
            </a:r>
            <a:r>
              <a:rPr sz="2000" spc="25" dirty="0">
                <a:latin typeface="Arial"/>
                <a:cs typeface="Arial"/>
              </a:rPr>
              <a:t>to	</a:t>
            </a:r>
            <a:r>
              <a:rPr sz="2000" spc="-20" dirty="0">
                <a:latin typeface="Arial"/>
                <a:cs typeface="Arial"/>
              </a:rPr>
              <a:t>the	</a:t>
            </a:r>
            <a:r>
              <a:rPr sz="2000" spc="-25" dirty="0">
                <a:latin typeface="Arial"/>
                <a:cs typeface="Arial"/>
              </a:rPr>
              <a:t>internet</a:t>
            </a:r>
            <a:endParaRPr sz="2000" dirty="0">
              <a:latin typeface="Arial"/>
              <a:cs typeface="Arial"/>
            </a:endParaRPr>
          </a:p>
          <a:p>
            <a:pPr marL="356870">
              <a:lnSpc>
                <a:spcPct val="100000"/>
              </a:lnSpc>
            </a:pPr>
            <a:r>
              <a:rPr sz="2000" spc="-55" dirty="0">
                <a:latin typeface="Arial"/>
                <a:cs typeface="Arial"/>
              </a:rPr>
              <a:t>through </a:t>
            </a:r>
            <a:r>
              <a:rPr sz="2000" spc="-190" dirty="0">
                <a:latin typeface="Arial"/>
                <a:cs typeface="Arial"/>
              </a:rPr>
              <a:t>a </a:t>
            </a:r>
            <a:r>
              <a:rPr sz="2000" spc="-100" dirty="0">
                <a:latin typeface="Arial"/>
                <a:cs typeface="Arial"/>
              </a:rPr>
              <a:t>wireless</a:t>
            </a:r>
            <a:r>
              <a:rPr sz="2000" spc="-204" dirty="0">
                <a:latin typeface="Arial"/>
                <a:cs typeface="Arial"/>
              </a:rPr>
              <a:t> </a:t>
            </a:r>
            <a:r>
              <a:rPr sz="2000" spc="-195" dirty="0">
                <a:latin typeface="Arial"/>
                <a:cs typeface="Arial"/>
              </a:rPr>
              <a:t>LAN.</a:t>
            </a:r>
            <a:endParaRPr sz="2000" dirty="0">
              <a:latin typeface="Arial"/>
              <a:cs typeface="Arial"/>
            </a:endParaRPr>
          </a:p>
          <a:p>
            <a:pPr marL="356870" marR="5080" indent="-344805">
              <a:lnSpc>
                <a:spcPct val="100000"/>
              </a:lnSpc>
              <a:spcBef>
                <a:spcPts val="580"/>
              </a:spcBef>
              <a:buFont typeface="Wingdings"/>
              <a:buChar char=""/>
              <a:tabLst>
                <a:tab pos="357505" algn="l"/>
              </a:tabLst>
            </a:pPr>
            <a:r>
              <a:rPr sz="2000" spc="-75" dirty="0">
                <a:solidFill>
                  <a:srgbClr val="00AF50"/>
                </a:solidFill>
                <a:latin typeface="Arial"/>
                <a:cs typeface="Arial"/>
              </a:rPr>
              <a:t>Direct </a:t>
            </a:r>
            <a:r>
              <a:rPr sz="2000" spc="-105" dirty="0">
                <a:solidFill>
                  <a:srgbClr val="00AF50"/>
                </a:solidFill>
                <a:latin typeface="Arial"/>
                <a:cs typeface="Arial"/>
              </a:rPr>
              <a:t>Connection </a:t>
            </a:r>
            <a:r>
              <a:rPr sz="2000" spc="25" dirty="0">
                <a:solidFill>
                  <a:srgbClr val="00AF50"/>
                </a:solidFill>
                <a:latin typeface="Arial"/>
                <a:cs typeface="Arial"/>
              </a:rPr>
              <a:t>to </a:t>
            </a:r>
            <a:r>
              <a:rPr sz="2000" spc="-30" dirty="0">
                <a:solidFill>
                  <a:srgbClr val="00AF50"/>
                </a:solidFill>
                <a:latin typeface="Arial"/>
                <a:cs typeface="Arial"/>
              </a:rPr>
              <a:t>the </a:t>
            </a:r>
            <a:r>
              <a:rPr sz="2000" spc="-20" dirty="0">
                <a:solidFill>
                  <a:srgbClr val="00AF50"/>
                </a:solidFill>
                <a:latin typeface="Arial"/>
                <a:cs typeface="Arial"/>
              </a:rPr>
              <a:t>internet </a:t>
            </a:r>
            <a:r>
              <a:rPr sz="2000" spc="-25" dirty="0">
                <a:solidFill>
                  <a:srgbClr val="00AF50"/>
                </a:solidFill>
                <a:latin typeface="Arial"/>
                <a:cs typeface="Arial"/>
              </a:rPr>
              <a:t>: </a:t>
            </a:r>
            <a:r>
              <a:rPr sz="2000" spc="-215" dirty="0">
                <a:latin typeface="Arial"/>
                <a:cs typeface="Arial"/>
              </a:rPr>
              <a:t>A </a:t>
            </a:r>
            <a:r>
              <a:rPr sz="2000" spc="-110" dirty="0">
                <a:latin typeface="Arial"/>
                <a:cs typeface="Arial"/>
              </a:rPr>
              <a:t>large </a:t>
            </a:r>
            <a:r>
              <a:rPr sz="2000" spc="-95" dirty="0">
                <a:latin typeface="Arial"/>
                <a:cs typeface="Arial"/>
              </a:rPr>
              <a:t>organization </a:t>
            </a:r>
            <a:r>
              <a:rPr sz="2000" spc="-160" dirty="0">
                <a:latin typeface="Arial"/>
                <a:cs typeface="Arial"/>
              </a:rPr>
              <a:t>can </a:t>
            </a:r>
            <a:r>
              <a:rPr sz="2000" spc="-120" dirty="0">
                <a:latin typeface="Arial"/>
                <a:cs typeface="Arial"/>
              </a:rPr>
              <a:t>become </a:t>
            </a:r>
            <a:r>
              <a:rPr sz="2000" spc="-190" dirty="0">
                <a:latin typeface="Arial"/>
                <a:cs typeface="Arial"/>
              </a:rPr>
              <a:t>a  </a:t>
            </a:r>
            <a:r>
              <a:rPr sz="2000" spc="-90" dirty="0">
                <a:latin typeface="Arial"/>
                <a:cs typeface="Arial"/>
              </a:rPr>
              <a:t>local </a:t>
            </a:r>
            <a:r>
              <a:rPr sz="2000" spc="-310" dirty="0">
                <a:latin typeface="Arial"/>
                <a:cs typeface="Arial"/>
              </a:rPr>
              <a:t>ISP </a:t>
            </a:r>
            <a:r>
              <a:rPr sz="2000" spc="-110" dirty="0">
                <a:latin typeface="Arial"/>
                <a:cs typeface="Arial"/>
              </a:rPr>
              <a:t>and </a:t>
            </a:r>
            <a:r>
              <a:rPr sz="2000" spc="-105" dirty="0">
                <a:latin typeface="Arial"/>
                <a:cs typeface="Arial"/>
              </a:rPr>
              <a:t>be </a:t>
            </a:r>
            <a:r>
              <a:rPr sz="2000" spc="-95" dirty="0">
                <a:latin typeface="Arial"/>
                <a:cs typeface="Arial"/>
              </a:rPr>
              <a:t>connected </a:t>
            </a:r>
            <a:r>
              <a:rPr sz="2000" spc="25" dirty="0">
                <a:latin typeface="Arial"/>
                <a:cs typeface="Arial"/>
              </a:rPr>
              <a:t>to</a:t>
            </a:r>
            <a:r>
              <a:rPr sz="2000" spc="-185" dirty="0">
                <a:latin typeface="Arial"/>
                <a:cs typeface="Arial"/>
              </a:rPr>
              <a:t> </a:t>
            </a:r>
            <a:r>
              <a:rPr sz="2000" spc="-25" dirty="0">
                <a:latin typeface="Arial"/>
                <a:cs typeface="Arial"/>
              </a:rPr>
              <a:t>internet.</a:t>
            </a:r>
            <a:endParaRPr sz="2000" dirty="0">
              <a:latin typeface="Arial"/>
              <a:cs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56543" y="438914"/>
            <a:ext cx="5269230" cy="878205"/>
          </a:xfrm>
          <a:prstGeom prst="rect">
            <a:avLst/>
          </a:prstGeom>
        </p:spPr>
        <p:txBody>
          <a:bodyPr vert="horz" wrap="square" lIns="0" tIns="12065" rIns="0" bIns="0" rtlCol="0">
            <a:spAutoFit/>
          </a:bodyPr>
          <a:lstStyle/>
          <a:p>
            <a:pPr marL="107314">
              <a:lnSpc>
                <a:spcPts val="3840"/>
              </a:lnSpc>
              <a:spcBef>
                <a:spcPts val="95"/>
              </a:spcBef>
            </a:pPr>
            <a:r>
              <a:rPr sz="3200" spc="-45" dirty="0">
                <a:solidFill>
                  <a:srgbClr val="FF0000"/>
                </a:solidFill>
                <a:latin typeface="Arial"/>
                <a:cs typeface="Arial"/>
              </a:rPr>
              <a:t>Internet</a:t>
            </a:r>
            <a:endParaRPr sz="3200" dirty="0">
              <a:latin typeface="Arial"/>
              <a:cs typeface="Arial"/>
            </a:endParaRPr>
          </a:p>
          <a:p>
            <a:pPr marL="12700">
              <a:lnSpc>
                <a:spcPct val="100000"/>
              </a:lnSpc>
              <a:tabLst>
                <a:tab pos="878205" algn="l"/>
                <a:tab pos="1658620" algn="l"/>
                <a:tab pos="3042920" algn="l"/>
                <a:tab pos="3506470" algn="l"/>
                <a:tab pos="5006340" algn="l"/>
              </a:tabLst>
            </a:pPr>
            <a:r>
              <a:rPr sz="2400" spc="-95" dirty="0">
                <a:latin typeface="Arial"/>
                <a:cs typeface="Arial"/>
              </a:rPr>
              <a:t>m</a:t>
            </a:r>
            <a:r>
              <a:rPr sz="2400" spc="-80" dirty="0">
                <a:latin typeface="Arial"/>
                <a:cs typeface="Arial"/>
              </a:rPr>
              <a:t>o</a:t>
            </a:r>
            <a:r>
              <a:rPr sz="2400" spc="10" dirty="0">
                <a:latin typeface="Arial"/>
                <a:cs typeface="Arial"/>
              </a:rPr>
              <a:t>r</a:t>
            </a:r>
            <a:r>
              <a:rPr sz="2400" spc="-145" dirty="0">
                <a:latin typeface="Arial"/>
                <a:cs typeface="Arial"/>
              </a:rPr>
              <a:t>e</a:t>
            </a:r>
            <a:r>
              <a:rPr sz="2400" dirty="0">
                <a:latin typeface="Arial"/>
                <a:cs typeface="Arial"/>
              </a:rPr>
              <a:t>	</a:t>
            </a:r>
            <a:r>
              <a:rPr sz="2400" spc="140" dirty="0">
                <a:latin typeface="Arial"/>
                <a:cs typeface="Arial"/>
              </a:rPr>
              <a:t>t</a:t>
            </a:r>
            <a:r>
              <a:rPr sz="2400" spc="-70" dirty="0">
                <a:latin typeface="Arial"/>
                <a:cs typeface="Arial"/>
              </a:rPr>
              <a:t>h</a:t>
            </a:r>
            <a:r>
              <a:rPr sz="2400" spc="-130" dirty="0">
                <a:latin typeface="Arial"/>
                <a:cs typeface="Arial"/>
              </a:rPr>
              <a:t>an</a:t>
            </a:r>
            <a:r>
              <a:rPr sz="2400" dirty="0">
                <a:latin typeface="Arial"/>
                <a:cs typeface="Arial"/>
              </a:rPr>
              <a:t>	</a:t>
            </a:r>
            <a:r>
              <a:rPr sz="2400" spc="-70" dirty="0">
                <a:latin typeface="Arial"/>
                <a:cs typeface="Arial"/>
              </a:rPr>
              <a:t>h</a:t>
            </a:r>
            <a:r>
              <a:rPr sz="2400" spc="-90" dirty="0">
                <a:latin typeface="Arial"/>
                <a:cs typeface="Arial"/>
              </a:rPr>
              <a:t>u</a:t>
            </a:r>
            <a:r>
              <a:rPr sz="2400" spc="-70" dirty="0">
                <a:latin typeface="Arial"/>
                <a:cs typeface="Arial"/>
              </a:rPr>
              <a:t>n</a:t>
            </a:r>
            <a:r>
              <a:rPr sz="2400" spc="-90" dirty="0">
                <a:latin typeface="Arial"/>
                <a:cs typeface="Arial"/>
              </a:rPr>
              <a:t>d</a:t>
            </a:r>
            <a:r>
              <a:rPr sz="2400" spc="10" dirty="0">
                <a:latin typeface="Arial"/>
                <a:cs typeface="Arial"/>
              </a:rPr>
              <a:t>r</a:t>
            </a:r>
            <a:r>
              <a:rPr sz="2400" spc="-165" dirty="0">
                <a:latin typeface="Arial"/>
                <a:cs typeface="Arial"/>
              </a:rPr>
              <a:t>e</a:t>
            </a:r>
            <a:r>
              <a:rPr sz="2400" spc="-70" dirty="0">
                <a:latin typeface="Arial"/>
                <a:cs typeface="Arial"/>
              </a:rPr>
              <a:t>d</a:t>
            </a:r>
            <a:r>
              <a:rPr sz="2400" spc="-265" dirty="0">
                <a:latin typeface="Arial"/>
                <a:cs typeface="Arial"/>
              </a:rPr>
              <a:t>s</a:t>
            </a:r>
            <a:r>
              <a:rPr sz="2400" dirty="0">
                <a:latin typeface="Arial"/>
                <a:cs typeface="Arial"/>
              </a:rPr>
              <a:t>	o</a:t>
            </a:r>
            <a:r>
              <a:rPr sz="2400" spc="-5" dirty="0">
                <a:latin typeface="Arial"/>
                <a:cs typeface="Arial"/>
              </a:rPr>
              <a:t>f</a:t>
            </a:r>
            <a:r>
              <a:rPr sz="2400" dirty="0">
                <a:latin typeface="Arial"/>
                <a:cs typeface="Arial"/>
              </a:rPr>
              <a:t>	</a:t>
            </a:r>
            <a:r>
              <a:rPr sz="2400" spc="140" dirty="0">
                <a:latin typeface="Arial"/>
                <a:cs typeface="Arial"/>
              </a:rPr>
              <a:t>t</a:t>
            </a:r>
            <a:r>
              <a:rPr sz="2400" spc="-90" dirty="0">
                <a:latin typeface="Arial"/>
                <a:cs typeface="Arial"/>
              </a:rPr>
              <a:t>h</a:t>
            </a:r>
            <a:r>
              <a:rPr sz="2400" spc="-70" dirty="0">
                <a:latin typeface="Arial"/>
                <a:cs typeface="Arial"/>
              </a:rPr>
              <a:t>ou</a:t>
            </a:r>
            <a:r>
              <a:rPr sz="2400" spc="-180" dirty="0">
                <a:latin typeface="Arial"/>
                <a:cs typeface="Arial"/>
              </a:rPr>
              <a:t>sa</a:t>
            </a:r>
            <a:r>
              <a:rPr sz="2400" spc="-195" dirty="0">
                <a:latin typeface="Arial"/>
                <a:cs typeface="Arial"/>
              </a:rPr>
              <a:t>n</a:t>
            </a:r>
            <a:r>
              <a:rPr sz="2400" spc="-70" dirty="0">
                <a:latin typeface="Arial"/>
                <a:cs typeface="Arial"/>
              </a:rPr>
              <a:t>d</a:t>
            </a:r>
            <a:r>
              <a:rPr sz="2400" spc="-265" dirty="0">
                <a:latin typeface="Arial"/>
                <a:cs typeface="Arial"/>
              </a:rPr>
              <a:t>s</a:t>
            </a:r>
            <a:r>
              <a:rPr sz="2400" dirty="0">
                <a:latin typeface="Arial"/>
                <a:cs typeface="Arial"/>
              </a:rPr>
              <a:t>	</a:t>
            </a:r>
            <a:r>
              <a:rPr sz="2400" spc="-25" dirty="0">
                <a:latin typeface="Arial"/>
                <a:cs typeface="Arial"/>
              </a:rPr>
              <a:t>of</a:t>
            </a:r>
            <a:endParaRPr sz="2400" dirty="0">
              <a:latin typeface="Arial"/>
              <a:cs typeface="Arial"/>
            </a:endParaRPr>
          </a:p>
        </p:txBody>
      </p:sp>
      <p:sp>
        <p:nvSpPr>
          <p:cNvPr id="3" name="object 3"/>
          <p:cNvSpPr txBox="1"/>
          <p:nvPr/>
        </p:nvSpPr>
        <p:spPr>
          <a:xfrm>
            <a:off x="71755" y="933903"/>
            <a:ext cx="3607435" cy="757555"/>
          </a:xfrm>
          <a:prstGeom prst="rect">
            <a:avLst/>
          </a:prstGeom>
        </p:spPr>
        <p:txBody>
          <a:bodyPr vert="horz" wrap="square" lIns="0" tIns="12700" rIns="0" bIns="0" rtlCol="0">
            <a:spAutoFit/>
          </a:bodyPr>
          <a:lstStyle/>
          <a:p>
            <a:pPr marL="356870" marR="5080" indent="-344805">
              <a:lnSpc>
                <a:spcPct val="100000"/>
              </a:lnSpc>
              <a:spcBef>
                <a:spcPts val="100"/>
              </a:spcBef>
              <a:buFont typeface="Wingdings"/>
              <a:buChar char=""/>
              <a:tabLst>
                <a:tab pos="357505" algn="l"/>
                <a:tab pos="747395" algn="l"/>
                <a:tab pos="1146175" algn="l"/>
                <a:tab pos="1503680" algn="l"/>
                <a:tab pos="3338829" algn="l"/>
              </a:tabLst>
            </a:pPr>
            <a:r>
              <a:rPr sz="2400" spc="30" dirty="0">
                <a:latin typeface="Arial"/>
                <a:cs typeface="Arial"/>
              </a:rPr>
              <a:t>I</a:t>
            </a:r>
            <a:r>
              <a:rPr sz="2400" spc="35" dirty="0">
                <a:latin typeface="Arial"/>
                <a:cs typeface="Arial"/>
              </a:rPr>
              <a:t>t</a:t>
            </a:r>
            <a:r>
              <a:rPr sz="2400" dirty="0">
                <a:latin typeface="Arial"/>
                <a:cs typeface="Arial"/>
              </a:rPr>
              <a:t>	</a:t>
            </a:r>
            <a:r>
              <a:rPr sz="2400" spc="-125" dirty="0">
                <a:latin typeface="Arial"/>
                <a:cs typeface="Arial"/>
              </a:rPr>
              <a:t>is</a:t>
            </a:r>
            <a:r>
              <a:rPr sz="2400" dirty="0">
                <a:latin typeface="Arial"/>
                <a:cs typeface="Arial"/>
              </a:rPr>
              <a:t>	</a:t>
            </a:r>
            <a:r>
              <a:rPr sz="2400" spc="-190" dirty="0">
                <a:latin typeface="Arial"/>
                <a:cs typeface="Arial"/>
              </a:rPr>
              <a:t>a</a:t>
            </a:r>
            <a:r>
              <a:rPr sz="2400" dirty="0">
                <a:latin typeface="Arial"/>
                <a:cs typeface="Arial"/>
              </a:rPr>
              <a:t>	</a:t>
            </a:r>
            <a:r>
              <a:rPr sz="2400" spc="-225" dirty="0">
                <a:latin typeface="Arial"/>
                <a:cs typeface="Arial"/>
              </a:rPr>
              <a:t>c</a:t>
            </a:r>
            <a:r>
              <a:rPr sz="2400" spc="-70" dirty="0">
                <a:latin typeface="Arial"/>
                <a:cs typeface="Arial"/>
              </a:rPr>
              <a:t>o</a:t>
            </a:r>
            <a:r>
              <a:rPr sz="2400" spc="-35" dirty="0">
                <a:latin typeface="Arial"/>
                <a:cs typeface="Arial"/>
              </a:rPr>
              <a:t>ll</a:t>
            </a:r>
            <a:r>
              <a:rPr sz="2400" spc="-110" dirty="0">
                <a:latin typeface="Arial"/>
                <a:cs typeface="Arial"/>
              </a:rPr>
              <a:t>a</a:t>
            </a:r>
            <a:r>
              <a:rPr sz="2400" spc="-70" dirty="0">
                <a:latin typeface="Arial"/>
                <a:cs typeface="Arial"/>
              </a:rPr>
              <a:t>bo</a:t>
            </a:r>
            <a:r>
              <a:rPr sz="2400" spc="-10" dirty="0">
                <a:latin typeface="Arial"/>
                <a:cs typeface="Arial"/>
              </a:rPr>
              <a:t>r</a:t>
            </a:r>
            <a:r>
              <a:rPr sz="2400" spc="-240" dirty="0">
                <a:latin typeface="Arial"/>
                <a:cs typeface="Arial"/>
              </a:rPr>
              <a:t>a</a:t>
            </a:r>
            <a:r>
              <a:rPr sz="2400" spc="140" dirty="0">
                <a:latin typeface="Arial"/>
                <a:cs typeface="Arial"/>
              </a:rPr>
              <a:t>t</a:t>
            </a:r>
            <a:r>
              <a:rPr sz="2400" spc="-15" dirty="0">
                <a:latin typeface="Arial"/>
                <a:cs typeface="Arial"/>
              </a:rPr>
              <a:t>i</a:t>
            </a:r>
            <a:r>
              <a:rPr sz="2400" spc="-60" dirty="0">
                <a:latin typeface="Arial"/>
                <a:cs typeface="Arial"/>
              </a:rPr>
              <a:t>o</a:t>
            </a:r>
            <a:r>
              <a:rPr sz="2400" spc="-75" dirty="0">
                <a:latin typeface="Arial"/>
                <a:cs typeface="Arial"/>
              </a:rPr>
              <a:t>n</a:t>
            </a:r>
            <a:r>
              <a:rPr sz="2400" dirty="0">
                <a:latin typeface="Arial"/>
                <a:cs typeface="Arial"/>
              </a:rPr>
              <a:t>	of  </a:t>
            </a:r>
            <a:r>
              <a:rPr sz="2400" spc="-65" dirty="0">
                <a:latin typeface="Arial"/>
                <a:cs typeface="Arial"/>
              </a:rPr>
              <a:t>interconnected</a:t>
            </a:r>
            <a:r>
              <a:rPr sz="2400" spc="-250" dirty="0">
                <a:latin typeface="Arial"/>
                <a:cs typeface="Arial"/>
              </a:rPr>
              <a:t> </a:t>
            </a:r>
            <a:r>
              <a:rPr sz="2400" spc="-75" dirty="0">
                <a:latin typeface="Arial"/>
                <a:cs typeface="Arial"/>
              </a:rPr>
              <a:t>networks.</a:t>
            </a:r>
            <a:endParaRPr sz="2400" dirty="0">
              <a:latin typeface="Arial"/>
              <a:cs typeface="Arial"/>
            </a:endParaRPr>
          </a:p>
        </p:txBody>
      </p:sp>
      <p:sp>
        <p:nvSpPr>
          <p:cNvPr id="4" name="object 4"/>
          <p:cNvSpPr txBox="1"/>
          <p:nvPr/>
        </p:nvSpPr>
        <p:spPr>
          <a:xfrm>
            <a:off x="2540" y="1639900"/>
            <a:ext cx="9069705" cy="5222240"/>
          </a:xfrm>
          <a:prstGeom prst="rect">
            <a:avLst/>
          </a:prstGeom>
        </p:spPr>
        <p:txBody>
          <a:bodyPr vert="horz" wrap="square" lIns="0" tIns="12700" rIns="0" bIns="0" rtlCol="0">
            <a:spAutoFit/>
          </a:bodyPr>
          <a:lstStyle/>
          <a:p>
            <a:pPr marL="356870" marR="6350" indent="-344805" algn="just">
              <a:lnSpc>
                <a:spcPct val="100000"/>
              </a:lnSpc>
              <a:spcBef>
                <a:spcPts val="100"/>
              </a:spcBef>
              <a:buFont typeface="Wingdings"/>
              <a:buChar char=""/>
              <a:tabLst>
                <a:tab pos="357505" algn="l"/>
              </a:tabLst>
            </a:pPr>
            <a:r>
              <a:rPr sz="2400" spc="-135" dirty="0">
                <a:solidFill>
                  <a:srgbClr val="00AF50"/>
                </a:solidFill>
                <a:latin typeface="Arial"/>
                <a:cs typeface="Arial"/>
              </a:rPr>
              <a:t>Advanced </a:t>
            </a:r>
            <a:r>
              <a:rPr sz="2400" spc="-190" dirty="0">
                <a:solidFill>
                  <a:srgbClr val="00AF50"/>
                </a:solidFill>
                <a:latin typeface="Arial"/>
                <a:cs typeface="Arial"/>
              </a:rPr>
              <a:t>Research </a:t>
            </a:r>
            <a:r>
              <a:rPr sz="2400" spc="-110" dirty="0">
                <a:solidFill>
                  <a:srgbClr val="00AF50"/>
                </a:solidFill>
                <a:latin typeface="Arial"/>
                <a:cs typeface="Arial"/>
              </a:rPr>
              <a:t>Projects </a:t>
            </a:r>
            <a:r>
              <a:rPr sz="2400" spc="-160" dirty="0">
                <a:solidFill>
                  <a:srgbClr val="00AF50"/>
                </a:solidFill>
                <a:latin typeface="Arial"/>
                <a:cs typeface="Arial"/>
              </a:rPr>
              <a:t>Agency </a:t>
            </a:r>
            <a:r>
              <a:rPr sz="2400" spc="-260" dirty="0">
                <a:solidFill>
                  <a:srgbClr val="00AF50"/>
                </a:solidFill>
                <a:latin typeface="Arial"/>
                <a:cs typeface="Arial"/>
              </a:rPr>
              <a:t>(ARPA) </a:t>
            </a:r>
            <a:r>
              <a:rPr sz="2400" spc="-30" dirty="0">
                <a:latin typeface="Arial"/>
                <a:cs typeface="Arial"/>
              </a:rPr>
              <a:t>in </a:t>
            </a:r>
            <a:r>
              <a:rPr sz="2400" spc="-20" dirty="0">
                <a:latin typeface="Arial"/>
                <a:cs typeface="Arial"/>
              </a:rPr>
              <a:t>the </a:t>
            </a:r>
            <a:r>
              <a:rPr sz="2400" spc="-70" dirty="0">
                <a:latin typeface="Arial"/>
                <a:cs typeface="Arial"/>
              </a:rPr>
              <a:t>Department </a:t>
            </a:r>
            <a:r>
              <a:rPr sz="2400" spc="-25" dirty="0">
                <a:latin typeface="Arial"/>
                <a:cs typeface="Arial"/>
              </a:rPr>
              <a:t>of  </a:t>
            </a:r>
            <a:r>
              <a:rPr sz="2400" spc="-150" dirty="0">
                <a:latin typeface="Arial"/>
                <a:cs typeface="Arial"/>
              </a:rPr>
              <a:t>Defense </a:t>
            </a:r>
            <a:r>
              <a:rPr sz="2400" spc="-60" dirty="0">
                <a:latin typeface="Arial"/>
                <a:cs typeface="Arial"/>
              </a:rPr>
              <a:t>found </a:t>
            </a:r>
            <a:r>
              <a:rPr sz="2400" spc="-190" dirty="0">
                <a:latin typeface="Arial"/>
                <a:cs typeface="Arial"/>
              </a:rPr>
              <a:t>a </a:t>
            </a:r>
            <a:r>
              <a:rPr sz="2400" spc="-140" dirty="0">
                <a:latin typeface="Arial"/>
                <a:cs typeface="Arial"/>
              </a:rPr>
              <a:t>way </a:t>
            </a:r>
            <a:r>
              <a:rPr sz="2400" spc="10" dirty="0">
                <a:latin typeface="Arial"/>
                <a:cs typeface="Arial"/>
              </a:rPr>
              <a:t>to </a:t>
            </a:r>
            <a:r>
              <a:rPr sz="2400" spc="-95" dirty="0">
                <a:latin typeface="Arial"/>
                <a:cs typeface="Arial"/>
              </a:rPr>
              <a:t>connect computers </a:t>
            </a:r>
            <a:r>
              <a:rPr sz="2400" spc="-185" dirty="0">
                <a:latin typeface="Arial"/>
                <a:cs typeface="Arial"/>
              </a:rPr>
              <a:t>so </a:t>
            </a:r>
            <a:r>
              <a:rPr sz="2400" spc="-10" dirty="0">
                <a:latin typeface="Arial"/>
                <a:cs typeface="Arial"/>
              </a:rPr>
              <a:t>that </a:t>
            </a:r>
            <a:r>
              <a:rPr sz="2400" spc="-55" dirty="0">
                <a:latin typeface="Arial"/>
                <a:cs typeface="Arial"/>
              </a:rPr>
              <a:t>they </a:t>
            </a:r>
            <a:r>
              <a:rPr sz="2400" spc="-160" dirty="0">
                <a:latin typeface="Arial"/>
                <a:cs typeface="Arial"/>
              </a:rPr>
              <a:t>can </a:t>
            </a:r>
            <a:r>
              <a:rPr sz="2400" spc="-135" dirty="0">
                <a:latin typeface="Arial"/>
                <a:cs typeface="Arial"/>
              </a:rPr>
              <a:t>share  </a:t>
            </a:r>
            <a:r>
              <a:rPr sz="2400" spc="-5" dirty="0">
                <a:latin typeface="Arial"/>
                <a:cs typeface="Arial"/>
              </a:rPr>
              <a:t>their</a:t>
            </a:r>
            <a:r>
              <a:rPr sz="2400" spc="-180" dirty="0">
                <a:latin typeface="Arial"/>
                <a:cs typeface="Arial"/>
              </a:rPr>
              <a:t> </a:t>
            </a:r>
            <a:r>
              <a:rPr sz="2400" spc="-35" dirty="0">
                <a:latin typeface="Arial"/>
                <a:cs typeface="Arial"/>
              </a:rPr>
              <a:t>information.</a:t>
            </a:r>
            <a:endParaRPr sz="2400" dirty="0">
              <a:latin typeface="Arial"/>
              <a:cs typeface="Arial"/>
            </a:endParaRPr>
          </a:p>
          <a:p>
            <a:pPr>
              <a:lnSpc>
                <a:spcPct val="100000"/>
              </a:lnSpc>
              <a:spcBef>
                <a:spcPts val="10"/>
              </a:spcBef>
              <a:buChar char=""/>
            </a:pPr>
            <a:endParaRPr sz="3500" dirty="0">
              <a:latin typeface="Arial"/>
              <a:cs typeface="Arial"/>
            </a:endParaRPr>
          </a:p>
          <a:p>
            <a:pPr marL="356870" marR="6350" indent="-344805" algn="just">
              <a:lnSpc>
                <a:spcPct val="100000"/>
              </a:lnSpc>
              <a:spcBef>
                <a:spcPts val="5"/>
              </a:spcBef>
              <a:buFont typeface="Wingdings"/>
              <a:buChar char=""/>
              <a:tabLst>
                <a:tab pos="357505" algn="l"/>
              </a:tabLst>
            </a:pPr>
            <a:r>
              <a:rPr sz="2400" spc="-330" dirty="0">
                <a:solidFill>
                  <a:srgbClr val="00AF50"/>
                </a:solidFill>
                <a:latin typeface="Arial"/>
                <a:cs typeface="Arial"/>
              </a:rPr>
              <a:t>ARPANET, </a:t>
            </a:r>
            <a:r>
              <a:rPr sz="2400" spc="-190" dirty="0">
                <a:latin typeface="Arial"/>
                <a:cs typeface="Arial"/>
              </a:rPr>
              <a:t>a </a:t>
            </a:r>
            <a:r>
              <a:rPr sz="2400" spc="-105" dirty="0">
                <a:latin typeface="Arial"/>
                <a:cs typeface="Arial"/>
              </a:rPr>
              <a:t>small </a:t>
            </a:r>
            <a:r>
              <a:rPr sz="2400" spc="-45" dirty="0">
                <a:latin typeface="Arial"/>
                <a:cs typeface="Arial"/>
              </a:rPr>
              <a:t>network </a:t>
            </a:r>
            <a:r>
              <a:rPr sz="2400" dirty="0">
                <a:latin typeface="Arial"/>
                <a:cs typeface="Arial"/>
              </a:rPr>
              <a:t>of </a:t>
            </a:r>
            <a:r>
              <a:rPr sz="2400" spc="-100" dirty="0">
                <a:latin typeface="Arial"/>
                <a:cs typeface="Arial"/>
              </a:rPr>
              <a:t>connected </a:t>
            </a:r>
            <a:r>
              <a:rPr sz="2400" spc="-95" dirty="0">
                <a:latin typeface="Arial"/>
                <a:cs typeface="Arial"/>
              </a:rPr>
              <a:t>computers </a:t>
            </a:r>
            <a:r>
              <a:rPr sz="2400" spc="-75" dirty="0">
                <a:latin typeface="Arial"/>
                <a:cs typeface="Arial"/>
              </a:rPr>
              <a:t>which </a:t>
            </a:r>
            <a:r>
              <a:rPr sz="2400" spc="-95" dirty="0">
                <a:latin typeface="Arial"/>
                <a:cs typeface="Arial"/>
              </a:rPr>
              <a:t>allows </a:t>
            </a:r>
            <a:r>
              <a:rPr sz="2400" spc="-85" dirty="0">
                <a:latin typeface="Arial"/>
                <a:cs typeface="Arial"/>
              </a:rPr>
              <a:t>host  </a:t>
            </a:r>
            <a:r>
              <a:rPr sz="2400" spc="-65" dirty="0">
                <a:latin typeface="Arial"/>
                <a:cs typeface="Arial"/>
              </a:rPr>
              <a:t>computer </a:t>
            </a:r>
            <a:r>
              <a:rPr sz="2400" spc="-90" dirty="0">
                <a:latin typeface="Arial"/>
                <a:cs typeface="Arial"/>
              </a:rPr>
              <a:t>attached </a:t>
            </a:r>
            <a:r>
              <a:rPr sz="2400" spc="15" dirty="0">
                <a:latin typeface="Arial"/>
                <a:cs typeface="Arial"/>
              </a:rPr>
              <a:t>to </a:t>
            </a:r>
            <a:r>
              <a:rPr sz="2400" spc="-125" dirty="0">
                <a:latin typeface="Arial"/>
                <a:cs typeface="Arial"/>
              </a:rPr>
              <a:t>specialized </a:t>
            </a:r>
            <a:r>
              <a:rPr sz="2400" spc="-70" dirty="0">
                <a:latin typeface="Arial"/>
                <a:cs typeface="Arial"/>
              </a:rPr>
              <a:t>computer </a:t>
            </a:r>
            <a:r>
              <a:rPr sz="2400" spc="-105" dirty="0">
                <a:latin typeface="Arial"/>
                <a:cs typeface="Arial"/>
              </a:rPr>
              <a:t>called </a:t>
            </a:r>
            <a:r>
              <a:rPr sz="2400" spc="-65" dirty="0">
                <a:solidFill>
                  <a:srgbClr val="6F2F9F"/>
                </a:solidFill>
                <a:latin typeface="Arial"/>
                <a:cs typeface="Arial"/>
              </a:rPr>
              <a:t>interface </a:t>
            </a:r>
            <a:r>
              <a:rPr sz="2400" spc="-190" dirty="0">
                <a:solidFill>
                  <a:srgbClr val="6F2F9F"/>
                </a:solidFill>
                <a:latin typeface="Arial"/>
                <a:cs typeface="Arial"/>
              </a:rPr>
              <a:t>message  </a:t>
            </a:r>
            <a:r>
              <a:rPr sz="2400" spc="-110" dirty="0">
                <a:solidFill>
                  <a:srgbClr val="6F2F9F"/>
                </a:solidFill>
                <a:latin typeface="Arial"/>
                <a:cs typeface="Arial"/>
              </a:rPr>
              <a:t>processor(IMP).</a:t>
            </a:r>
            <a:endParaRPr sz="2400" dirty="0">
              <a:latin typeface="Arial"/>
              <a:cs typeface="Arial"/>
            </a:endParaRPr>
          </a:p>
          <a:p>
            <a:pPr>
              <a:lnSpc>
                <a:spcPct val="100000"/>
              </a:lnSpc>
              <a:spcBef>
                <a:spcPts val="10"/>
              </a:spcBef>
              <a:buChar char=""/>
            </a:pPr>
            <a:endParaRPr sz="3500" dirty="0">
              <a:latin typeface="Arial"/>
              <a:cs typeface="Arial"/>
            </a:endParaRPr>
          </a:p>
          <a:p>
            <a:pPr marL="356870" marR="5080" indent="-344805" algn="just">
              <a:lnSpc>
                <a:spcPct val="100000"/>
              </a:lnSpc>
              <a:buFont typeface="Wingdings"/>
              <a:buChar char=""/>
              <a:tabLst>
                <a:tab pos="357505" algn="l"/>
              </a:tabLst>
            </a:pPr>
            <a:r>
              <a:rPr sz="2400" spc="-229" dirty="0">
                <a:latin typeface="Arial"/>
                <a:cs typeface="Arial"/>
              </a:rPr>
              <a:t>Each </a:t>
            </a:r>
            <a:r>
              <a:rPr sz="2400" spc="-135" dirty="0">
                <a:latin typeface="Arial"/>
                <a:cs typeface="Arial"/>
              </a:rPr>
              <a:t>IMP </a:t>
            </a:r>
            <a:r>
              <a:rPr sz="2400" spc="-120" dirty="0">
                <a:latin typeface="Arial"/>
                <a:cs typeface="Arial"/>
              </a:rPr>
              <a:t>had </a:t>
            </a:r>
            <a:r>
              <a:rPr sz="2400" spc="25" dirty="0">
                <a:latin typeface="Arial"/>
                <a:cs typeface="Arial"/>
              </a:rPr>
              <a:t>to </a:t>
            </a:r>
            <a:r>
              <a:rPr sz="2400" spc="-105" dirty="0">
                <a:latin typeface="Arial"/>
                <a:cs typeface="Arial"/>
              </a:rPr>
              <a:t>be able </a:t>
            </a:r>
            <a:r>
              <a:rPr sz="2400" spc="10" dirty="0">
                <a:latin typeface="Arial"/>
                <a:cs typeface="Arial"/>
              </a:rPr>
              <a:t>to </a:t>
            </a:r>
            <a:r>
              <a:rPr sz="2400" spc="-100" dirty="0">
                <a:latin typeface="Arial"/>
                <a:cs typeface="Arial"/>
              </a:rPr>
              <a:t>communicate </a:t>
            </a:r>
            <a:r>
              <a:rPr sz="2400" spc="5" dirty="0">
                <a:latin typeface="Arial"/>
                <a:cs typeface="Arial"/>
              </a:rPr>
              <a:t>with </a:t>
            </a:r>
            <a:r>
              <a:rPr sz="2400" spc="-25" dirty="0">
                <a:latin typeface="Arial"/>
                <a:cs typeface="Arial"/>
              </a:rPr>
              <a:t>other </a:t>
            </a:r>
            <a:r>
              <a:rPr sz="2400" spc="-175" dirty="0">
                <a:latin typeface="Arial"/>
                <a:cs typeface="Arial"/>
              </a:rPr>
              <a:t>IMPs </a:t>
            </a:r>
            <a:r>
              <a:rPr sz="2400" spc="-225" dirty="0">
                <a:latin typeface="Arial"/>
                <a:cs typeface="Arial"/>
              </a:rPr>
              <a:t>as </a:t>
            </a:r>
            <a:r>
              <a:rPr sz="2400" spc="-45" dirty="0">
                <a:latin typeface="Arial"/>
                <a:cs typeface="Arial"/>
              </a:rPr>
              <a:t>well </a:t>
            </a:r>
            <a:r>
              <a:rPr sz="2400" spc="-225" dirty="0">
                <a:latin typeface="Arial"/>
                <a:cs typeface="Arial"/>
              </a:rPr>
              <a:t>as  </a:t>
            </a:r>
            <a:r>
              <a:rPr sz="2400" spc="10" dirty="0">
                <a:latin typeface="Arial"/>
                <a:cs typeface="Arial"/>
              </a:rPr>
              <a:t>with </a:t>
            </a:r>
            <a:r>
              <a:rPr sz="2400" spc="-35" dirty="0">
                <a:latin typeface="Arial"/>
                <a:cs typeface="Arial"/>
              </a:rPr>
              <a:t>its </a:t>
            </a:r>
            <a:r>
              <a:rPr sz="2400" spc="-80" dirty="0">
                <a:latin typeface="Arial"/>
                <a:cs typeface="Arial"/>
              </a:rPr>
              <a:t>attached</a:t>
            </a:r>
            <a:r>
              <a:rPr sz="2400" spc="-459" dirty="0">
                <a:latin typeface="Arial"/>
                <a:cs typeface="Arial"/>
              </a:rPr>
              <a:t> </a:t>
            </a:r>
            <a:r>
              <a:rPr sz="2400" spc="-70" dirty="0">
                <a:latin typeface="Arial"/>
                <a:cs typeface="Arial"/>
              </a:rPr>
              <a:t>host</a:t>
            </a:r>
            <a:r>
              <a:rPr sz="2400" spc="-70" dirty="0">
                <a:solidFill>
                  <a:srgbClr val="001F5F"/>
                </a:solidFill>
                <a:latin typeface="Arial"/>
                <a:cs typeface="Arial"/>
              </a:rPr>
              <a:t>.</a:t>
            </a:r>
            <a:endParaRPr sz="2400" dirty="0">
              <a:latin typeface="Arial"/>
              <a:cs typeface="Arial"/>
            </a:endParaRPr>
          </a:p>
          <a:p>
            <a:pPr>
              <a:lnSpc>
                <a:spcPct val="100000"/>
              </a:lnSpc>
              <a:spcBef>
                <a:spcPts val="10"/>
              </a:spcBef>
              <a:buChar char=""/>
            </a:pPr>
            <a:endParaRPr sz="3500" dirty="0">
              <a:latin typeface="Arial"/>
              <a:cs typeface="Arial"/>
            </a:endParaRPr>
          </a:p>
          <a:p>
            <a:pPr marL="356870" marR="6350" indent="-344805" algn="just">
              <a:lnSpc>
                <a:spcPct val="100000"/>
              </a:lnSpc>
              <a:spcBef>
                <a:spcPts val="5"/>
              </a:spcBef>
              <a:buFont typeface="Wingdings"/>
              <a:buChar char=""/>
              <a:tabLst>
                <a:tab pos="357505" algn="l"/>
              </a:tabLst>
            </a:pPr>
            <a:r>
              <a:rPr sz="2400" spc="-330" dirty="0">
                <a:solidFill>
                  <a:srgbClr val="6F2F9F"/>
                </a:solidFill>
                <a:latin typeface="Arial"/>
                <a:cs typeface="Arial"/>
              </a:rPr>
              <a:t>ARPANET </a:t>
            </a:r>
            <a:r>
              <a:rPr sz="2400" spc="-170" dirty="0">
                <a:latin typeface="Arial"/>
                <a:cs typeface="Arial"/>
              </a:rPr>
              <a:t>was </a:t>
            </a:r>
            <a:r>
              <a:rPr sz="2400" spc="-40" dirty="0">
                <a:latin typeface="Arial"/>
                <a:cs typeface="Arial"/>
              </a:rPr>
              <a:t>split </a:t>
            </a:r>
            <a:r>
              <a:rPr sz="2400" spc="-45" dirty="0">
                <a:latin typeface="Arial"/>
                <a:cs typeface="Arial"/>
              </a:rPr>
              <a:t>in </a:t>
            </a:r>
            <a:r>
              <a:rPr sz="2400" spc="25" dirty="0">
                <a:latin typeface="Arial"/>
                <a:cs typeface="Arial"/>
              </a:rPr>
              <a:t>to </a:t>
            </a:r>
            <a:r>
              <a:rPr sz="2400" spc="5" dirty="0">
                <a:latin typeface="Arial"/>
                <a:cs typeface="Arial"/>
              </a:rPr>
              <a:t>two </a:t>
            </a:r>
            <a:r>
              <a:rPr sz="2400" spc="-70" dirty="0">
                <a:latin typeface="Arial"/>
                <a:cs typeface="Arial"/>
              </a:rPr>
              <a:t>networks: </a:t>
            </a:r>
            <a:r>
              <a:rPr sz="2400" spc="-10" dirty="0">
                <a:solidFill>
                  <a:srgbClr val="00AF50"/>
                </a:solidFill>
                <a:latin typeface="Arial"/>
                <a:cs typeface="Arial"/>
              </a:rPr>
              <a:t>Military </a:t>
            </a:r>
            <a:r>
              <a:rPr sz="2400" spc="-120" dirty="0">
                <a:solidFill>
                  <a:srgbClr val="00AF50"/>
                </a:solidFill>
                <a:latin typeface="Arial"/>
                <a:cs typeface="Arial"/>
              </a:rPr>
              <a:t>Network(MILNET</a:t>
            </a:r>
            <a:r>
              <a:rPr sz="2400" spc="-120" dirty="0">
                <a:latin typeface="Arial"/>
                <a:cs typeface="Arial"/>
              </a:rPr>
              <a:t>) </a:t>
            </a:r>
            <a:r>
              <a:rPr sz="2400" spc="-15" dirty="0">
                <a:latin typeface="Arial"/>
                <a:cs typeface="Arial"/>
              </a:rPr>
              <a:t>for  </a:t>
            </a:r>
            <a:r>
              <a:rPr sz="2400" spc="-25" dirty="0">
                <a:latin typeface="Arial"/>
                <a:cs typeface="Arial"/>
              </a:rPr>
              <a:t>military </a:t>
            </a:r>
            <a:r>
              <a:rPr sz="2400" spc="-150" dirty="0">
                <a:latin typeface="Arial"/>
                <a:cs typeface="Arial"/>
              </a:rPr>
              <a:t>users </a:t>
            </a:r>
            <a:r>
              <a:rPr sz="2400" spc="-110" dirty="0">
                <a:latin typeface="Arial"/>
                <a:cs typeface="Arial"/>
              </a:rPr>
              <a:t>and </a:t>
            </a:r>
            <a:r>
              <a:rPr sz="2400" spc="-330" dirty="0">
                <a:solidFill>
                  <a:srgbClr val="00AF50"/>
                </a:solidFill>
                <a:latin typeface="Arial"/>
                <a:cs typeface="Arial"/>
              </a:rPr>
              <a:t>ARPANET </a:t>
            </a:r>
            <a:r>
              <a:rPr sz="2400" spc="-5" dirty="0">
                <a:latin typeface="Arial"/>
                <a:cs typeface="Arial"/>
              </a:rPr>
              <a:t>for </a:t>
            </a:r>
            <a:r>
              <a:rPr sz="2400" spc="-75" dirty="0">
                <a:latin typeface="Arial"/>
                <a:cs typeface="Arial"/>
              </a:rPr>
              <a:t>non </a:t>
            </a:r>
            <a:r>
              <a:rPr sz="2400" spc="-25" dirty="0">
                <a:latin typeface="Arial"/>
                <a:cs typeface="Arial"/>
              </a:rPr>
              <a:t>military</a:t>
            </a:r>
            <a:r>
              <a:rPr sz="2400" spc="-325" dirty="0">
                <a:latin typeface="Arial"/>
                <a:cs typeface="Arial"/>
              </a:rPr>
              <a:t> </a:t>
            </a:r>
            <a:r>
              <a:rPr sz="2400" spc="-135" dirty="0">
                <a:latin typeface="Arial"/>
                <a:cs typeface="Arial"/>
              </a:rPr>
              <a:t>users.</a:t>
            </a:r>
            <a:endParaRPr sz="2400" dirty="0">
              <a:latin typeface="Arial"/>
              <a:cs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90517" y="0"/>
            <a:ext cx="1361440" cy="512445"/>
          </a:xfrm>
          <a:prstGeom prst="rect">
            <a:avLst/>
          </a:prstGeom>
        </p:spPr>
        <p:txBody>
          <a:bodyPr vert="horz" wrap="square" lIns="0" tIns="12065" rIns="0" bIns="0" rtlCol="0">
            <a:spAutoFit/>
          </a:bodyPr>
          <a:lstStyle/>
          <a:p>
            <a:pPr marL="12700">
              <a:lnSpc>
                <a:spcPct val="100000"/>
              </a:lnSpc>
              <a:spcBef>
                <a:spcPts val="95"/>
              </a:spcBef>
            </a:pPr>
            <a:r>
              <a:rPr sz="3200" spc="-80" dirty="0">
                <a:solidFill>
                  <a:srgbClr val="FF0000"/>
                </a:solidFill>
                <a:latin typeface="Arial"/>
                <a:cs typeface="Arial"/>
              </a:rPr>
              <a:t>I</a:t>
            </a:r>
            <a:r>
              <a:rPr sz="3200" spc="-130" dirty="0">
                <a:solidFill>
                  <a:srgbClr val="FF0000"/>
                </a:solidFill>
                <a:latin typeface="Arial"/>
                <a:cs typeface="Arial"/>
              </a:rPr>
              <a:t>n</a:t>
            </a:r>
            <a:r>
              <a:rPr sz="3200" spc="165" dirty="0">
                <a:solidFill>
                  <a:srgbClr val="FF0000"/>
                </a:solidFill>
                <a:latin typeface="Arial"/>
                <a:cs typeface="Arial"/>
              </a:rPr>
              <a:t>t</a:t>
            </a:r>
            <a:r>
              <a:rPr sz="3200" spc="-90" dirty="0">
                <a:solidFill>
                  <a:srgbClr val="FF0000"/>
                </a:solidFill>
                <a:latin typeface="Arial"/>
                <a:cs typeface="Arial"/>
              </a:rPr>
              <a:t>e</a:t>
            </a:r>
            <a:r>
              <a:rPr sz="3200" spc="-75" dirty="0">
                <a:solidFill>
                  <a:srgbClr val="FF0000"/>
                </a:solidFill>
                <a:latin typeface="Arial"/>
                <a:cs typeface="Arial"/>
              </a:rPr>
              <a:t>r</a:t>
            </a:r>
            <a:r>
              <a:rPr sz="3200" spc="-155" dirty="0">
                <a:solidFill>
                  <a:srgbClr val="FF0000"/>
                </a:solidFill>
                <a:latin typeface="Arial"/>
                <a:cs typeface="Arial"/>
              </a:rPr>
              <a:t>n</a:t>
            </a:r>
            <a:r>
              <a:rPr sz="3200" spc="-180" dirty="0">
                <a:solidFill>
                  <a:srgbClr val="FF0000"/>
                </a:solidFill>
                <a:latin typeface="Arial"/>
                <a:cs typeface="Arial"/>
              </a:rPr>
              <a:t>e</a:t>
            </a:r>
            <a:r>
              <a:rPr sz="3200" spc="180" dirty="0">
                <a:solidFill>
                  <a:srgbClr val="FF0000"/>
                </a:solidFill>
                <a:latin typeface="Arial"/>
                <a:cs typeface="Arial"/>
              </a:rPr>
              <a:t>t</a:t>
            </a:r>
            <a:endParaRPr sz="3200">
              <a:latin typeface="Arial"/>
              <a:cs typeface="Arial"/>
            </a:endParaRPr>
          </a:p>
        </p:txBody>
      </p:sp>
      <p:sp>
        <p:nvSpPr>
          <p:cNvPr id="3" name="object 3"/>
          <p:cNvSpPr txBox="1"/>
          <p:nvPr/>
        </p:nvSpPr>
        <p:spPr>
          <a:xfrm>
            <a:off x="2540" y="395985"/>
            <a:ext cx="9067800" cy="4343400"/>
          </a:xfrm>
          <a:prstGeom prst="rect">
            <a:avLst/>
          </a:prstGeom>
        </p:spPr>
        <p:txBody>
          <a:bodyPr vert="horz" wrap="square" lIns="0" tIns="12700" rIns="0" bIns="0" rtlCol="0">
            <a:spAutoFit/>
          </a:bodyPr>
          <a:lstStyle/>
          <a:p>
            <a:pPr marL="356870" marR="5080" indent="-344805" algn="just">
              <a:lnSpc>
                <a:spcPct val="100000"/>
              </a:lnSpc>
              <a:spcBef>
                <a:spcPts val="100"/>
              </a:spcBef>
              <a:buFont typeface="Wingdings"/>
              <a:buChar char=""/>
              <a:tabLst>
                <a:tab pos="357505" algn="l"/>
              </a:tabLst>
            </a:pPr>
            <a:r>
              <a:rPr sz="2400" spc="-95" dirty="0">
                <a:solidFill>
                  <a:srgbClr val="00AF50"/>
                </a:solidFill>
                <a:latin typeface="Arial"/>
                <a:cs typeface="Arial"/>
              </a:rPr>
              <a:t>Computer </a:t>
            </a:r>
            <a:r>
              <a:rPr sz="2400" spc="-180" dirty="0">
                <a:solidFill>
                  <a:srgbClr val="00AF50"/>
                </a:solidFill>
                <a:latin typeface="Arial"/>
                <a:cs typeface="Arial"/>
              </a:rPr>
              <a:t>Science </a:t>
            </a:r>
            <a:r>
              <a:rPr sz="2400" spc="-175" dirty="0">
                <a:solidFill>
                  <a:srgbClr val="00AF50"/>
                </a:solidFill>
                <a:latin typeface="Arial"/>
                <a:cs typeface="Arial"/>
              </a:rPr>
              <a:t>Network(CSNET) </a:t>
            </a:r>
            <a:r>
              <a:rPr sz="2400" spc="-170" dirty="0">
                <a:latin typeface="Arial"/>
                <a:cs typeface="Arial"/>
              </a:rPr>
              <a:t>was </a:t>
            </a:r>
            <a:r>
              <a:rPr sz="2400" spc="-190" dirty="0">
                <a:latin typeface="Arial"/>
                <a:cs typeface="Arial"/>
              </a:rPr>
              <a:t>a </a:t>
            </a:r>
            <a:r>
              <a:rPr sz="2400" spc="-50" dirty="0">
                <a:latin typeface="Arial"/>
                <a:cs typeface="Arial"/>
              </a:rPr>
              <a:t>network </a:t>
            </a:r>
            <a:r>
              <a:rPr sz="2400" spc="-120" dirty="0">
                <a:latin typeface="Arial"/>
                <a:cs typeface="Arial"/>
              </a:rPr>
              <a:t>sponsored </a:t>
            </a:r>
            <a:r>
              <a:rPr sz="2400" spc="-90" dirty="0">
                <a:latin typeface="Arial"/>
                <a:cs typeface="Arial"/>
              </a:rPr>
              <a:t>by </a:t>
            </a:r>
            <a:r>
              <a:rPr sz="2400" spc="-30" dirty="0">
                <a:latin typeface="Arial"/>
                <a:cs typeface="Arial"/>
              </a:rPr>
              <a:t>the  </a:t>
            </a:r>
            <a:r>
              <a:rPr sz="2400" spc="-70" dirty="0">
                <a:latin typeface="Arial"/>
                <a:cs typeface="Arial"/>
              </a:rPr>
              <a:t>National </a:t>
            </a:r>
            <a:r>
              <a:rPr sz="2400" spc="-175" dirty="0">
                <a:latin typeface="Arial"/>
                <a:cs typeface="Arial"/>
              </a:rPr>
              <a:t>Science </a:t>
            </a:r>
            <a:r>
              <a:rPr sz="2400" spc="-90" dirty="0">
                <a:latin typeface="Arial"/>
                <a:cs typeface="Arial"/>
              </a:rPr>
              <a:t>Foundation. </a:t>
            </a:r>
            <a:r>
              <a:rPr sz="2400" spc="20" dirty="0">
                <a:latin typeface="Arial"/>
                <a:cs typeface="Arial"/>
              </a:rPr>
              <a:t>It </a:t>
            </a:r>
            <a:r>
              <a:rPr sz="2400" spc="-125" dirty="0">
                <a:latin typeface="Arial"/>
                <a:cs typeface="Arial"/>
              </a:rPr>
              <a:t>is </a:t>
            </a:r>
            <a:r>
              <a:rPr sz="2400" spc="-185" dirty="0">
                <a:latin typeface="Arial"/>
                <a:cs typeface="Arial"/>
              </a:rPr>
              <a:t>a </a:t>
            </a:r>
            <a:r>
              <a:rPr sz="2400" spc="-165" dirty="0">
                <a:latin typeface="Arial"/>
                <a:cs typeface="Arial"/>
              </a:rPr>
              <a:t>less </a:t>
            </a:r>
            <a:r>
              <a:rPr sz="2400" spc="-135" dirty="0">
                <a:latin typeface="Arial"/>
                <a:cs typeface="Arial"/>
              </a:rPr>
              <a:t>expensive </a:t>
            </a:r>
            <a:r>
              <a:rPr sz="2400" spc="-45" dirty="0">
                <a:latin typeface="Arial"/>
                <a:cs typeface="Arial"/>
              </a:rPr>
              <a:t>network </a:t>
            </a:r>
            <a:r>
              <a:rPr sz="2400" spc="-120" dirty="0">
                <a:latin typeface="Arial"/>
                <a:cs typeface="Arial"/>
              </a:rPr>
              <a:t>and </a:t>
            </a:r>
            <a:r>
              <a:rPr sz="2400" spc="-30" dirty="0">
                <a:latin typeface="Arial"/>
                <a:cs typeface="Arial"/>
              </a:rPr>
              <a:t>the  </a:t>
            </a:r>
            <a:r>
              <a:rPr sz="2400" spc="-95" dirty="0">
                <a:latin typeface="Arial"/>
                <a:cs typeface="Arial"/>
              </a:rPr>
              <a:t>transmission </a:t>
            </a:r>
            <a:r>
              <a:rPr sz="2400" spc="-60" dirty="0">
                <a:latin typeface="Arial"/>
                <a:cs typeface="Arial"/>
              </a:rPr>
              <a:t>rate </a:t>
            </a:r>
            <a:r>
              <a:rPr sz="2400" spc="-170" dirty="0">
                <a:latin typeface="Arial"/>
                <a:cs typeface="Arial"/>
              </a:rPr>
              <a:t>was</a:t>
            </a:r>
            <a:r>
              <a:rPr sz="2400" spc="-315" dirty="0">
                <a:latin typeface="Arial"/>
                <a:cs typeface="Arial"/>
              </a:rPr>
              <a:t> </a:t>
            </a:r>
            <a:r>
              <a:rPr sz="2400" spc="-114" dirty="0">
                <a:latin typeface="Arial"/>
                <a:cs typeface="Arial"/>
              </a:rPr>
              <a:t>slower.</a:t>
            </a:r>
            <a:endParaRPr sz="2400" dirty="0">
              <a:latin typeface="Arial"/>
              <a:cs typeface="Arial"/>
            </a:endParaRPr>
          </a:p>
          <a:p>
            <a:pPr>
              <a:lnSpc>
                <a:spcPct val="100000"/>
              </a:lnSpc>
              <a:spcBef>
                <a:spcPts val="10"/>
              </a:spcBef>
              <a:buClr>
                <a:srgbClr val="00AF50"/>
              </a:buClr>
              <a:buFont typeface="Wingdings"/>
              <a:buChar char=""/>
            </a:pPr>
            <a:endParaRPr sz="3500" dirty="0">
              <a:latin typeface="Arial"/>
              <a:cs typeface="Arial"/>
            </a:endParaRPr>
          </a:p>
          <a:p>
            <a:pPr marL="356870" marR="5080" indent="-344805" algn="just">
              <a:lnSpc>
                <a:spcPct val="100000"/>
              </a:lnSpc>
              <a:buFont typeface="Wingdings"/>
              <a:buChar char=""/>
              <a:tabLst>
                <a:tab pos="357505" algn="l"/>
              </a:tabLst>
            </a:pPr>
            <a:r>
              <a:rPr sz="2400" spc="-70" dirty="0">
                <a:solidFill>
                  <a:srgbClr val="00AF50"/>
                </a:solidFill>
                <a:latin typeface="Arial"/>
                <a:cs typeface="Arial"/>
              </a:rPr>
              <a:t>National </a:t>
            </a:r>
            <a:r>
              <a:rPr sz="2400" spc="-180" dirty="0">
                <a:solidFill>
                  <a:srgbClr val="00AF50"/>
                </a:solidFill>
                <a:latin typeface="Arial"/>
                <a:cs typeface="Arial"/>
              </a:rPr>
              <a:t>Science </a:t>
            </a:r>
            <a:r>
              <a:rPr sz="2400" spc="-95" dirty="0">
                <a:solidFill>
                  <a:srgbClr val="00AF50"/>
                </a:solidFill>
                <a:latin typeface="Arial"/>
                <a:cs typeface="Arial"/>
              </a:rPr>
              <a:t>Foundation </a:t>
            </a:r>
            <a:r>
              <a:rPr sz="2400" spc="-170" dirty="0">
                <a:solidFill>
                  <a:srgbClr val="00AF50"/>
                </a:solidFill>
                <a:latin typeface="Arial"/>
                <a:cs typeface="Arial"/>
              </a:rPr>
              <a:t>Network(NSFNET) </a:t>
            </a:r>
            <a:r>
              <a:rPr sz="2400" spc="-170" dirty="0">
                <a:latin typeface="Arial"/>
                <a:cs typeface="Arial"/>
              </a:rPr>
              <a:t>was </a:t>
            </a:r>
            <a:r>
              <a:rPr sz="2400" spc="-190" dirty="0">
                <a:latin typeface="Arial"/>
                <a:cs typeface="Arial"/>
              </a:rPr>
              <a:t>a </a:t>
            </a:r>
            <a:r>
              <a:rPr sz="2400" spc="-120" dirty="0">
                <a:latin typeface="Arial"/>
                <a:cs typeface="Arial"/>
              </a:rPr>
              <a:t>backbone  </a:t>
            </a:r>
            <a:r>
              <a:rPr sz="2400" spc="-45" dirty="0">
                <a:latin typeface="Arial"/>
                <a:cs typeface="Arial"/>
              </a:rPr>
              <a:t>network </a:t>
            </a:r>
            <a:r>
              <a:rPr sz="2400" spc="-10" dirty="0">
                <a:latin typeface="Arial"/>
                <a:cs typeface="Arial"/>
              </a:rPr>
              <a:t>that </a:t>
            </a:r>
            <a:r>
              <a:rPr sz="2400" spc="-100" dirty="0">
                <a:latin typeface="Arial"/>
                <a:cs typeface="Arial"/>
              </a:rPr>
              <a:t>connected </a:t>
            </a:r>
            <a:r>
              <a:rPr sz="2400" spc="-50" dirty="0">
                <a:latin typeface="Arial"/>
                <a:cs typeface="Arial"/>
              </a:rPr>
              <a:t>five </a:t>
            </a:r>
            <a:r>
              <a:rPr sz="2400" spc="-90" dirty="0">
                <a:latin typeface="Arial"/>
                <a:cs typeface="Arial"/>
              </a:rPr>
              <a:t>supercomputer </a:t>
            </a:r>
            <a:r>
              <a:rPr sz="2400" spc="-105" dirty="0">
                <a:latin typeface="Arial"/>
                <a:cs typeface="Arial"/>
              </a:rPr>
              <a:t>centers </a:t>
            </a:r>
            <a:r>
              <a:rPr sz="2400" spc="-85" dirty="0">
                <a:latin typeface="Arial"/>
                <a:cs typeface="Arial"/>
              </a:rPr>
              <a:t>located  </a:t>
            </a:r>
            <a:r>
              <a:rPr sz="2400" spc="-45" dirty="0">
                <a:latin typeface="Arial"/>
                <a:cs typeface="Arial"/>
              </a:rPr>
              <a:t>throughout </a:t>
            </a:r>
            <a:r>
              <a:rPr sz="2400" spc="-20" dirty="0">
                <a:latin typeface="Arial"/>
                <a:cs typeface="Arial"/>
              </a:rPr>
              <a:t>the </a:t>
            </a:r>
            <a:r>
              <a:rPr sz="2400" spc="-65" dirty="0">
                <a:latin typeface="Arial"/>
                <a:cs typeface="Arial"/>
              </a:rPr>
              <a:t>United </a:t>
            </a:r>
            <a:r>
              <a:rPr sz="2400" spc="-120" dirty="0">
                <a:latin typeface="Arial"/>
                <a:cs typeface="Arial"/>
              </a:rPr>
              <a:t>states </a:t>
            </a:r>
            <a:r>
              <a:rPr sz="2400" spc="-65" dirty="0">
                <a:latin typeface="Arial"/>
                <a:cs typeface="Arial"/>
              </a:rPr>
              <a:t>. </a:t>
            </a:r>
            <a:r>
              <a:rPr sz="2400" spc="20" dirty="0">
                <a:latin typeface="Arial"/>
                <a:cs typeface="Arial"/>
              </a:rPr>
              <a:t>It </a:t>
            </a:r>
            <a:r>
              <a:rPr sz="2400" spc="-170" dirty="0">
                <a:latin typeface="Arial"/>
                <a:cs typeface="Arial"/>
              </a:rPr>
              <a:t>was </a:t>
            </a:r>
            <a:r>
              <a:rPr sz="2400" spc="-10" dirty="0">
                <a:latin typeface="Arial"/>
                <a:cs typeface="Arial"/>
              </a:rPr>
              <a:t>not </a:t>
            </a:r>
            <a:r>
              <a:rPr sz="2400" spc="-70" dirty="0">
                <a:latin typeface="Arial"/>
                <a:cs typeface="Arial"/>
              </a:rPr>
              <a:t>supporting </a:t>
            </a:r>
            <a:r>
              <a:rPr sz="2400" spc="-65" dirty="0">
                <a:latin typeface="Arial"/>
                <a:cs typeface="Arial"/>
              </a:rPr>
              <a:t>rapidly </a:t>
            </a:r>
            <a:r>
              <a:rPr sz="2400" spc="-120" dirty="0">
                <a:latin typeface="Arial"/>
                <a:cs typeface="Arial"/>
              </a:rPr>
              <a:t>increased  </a:t>
            </a:r>
            <a:r>
              <a:rPr sz="2400" spc="-20" dirty="0">
                <a:latin typeface="Arial"/>
                <a:cs typeface="Arial"/>
              </a:rPr>
              <a:t>internet</a:t>
            </a:r>
            <a:r>
              <a:rPr sz="2400" spc="-180" dirty="0">
                <a:latin typeface="Arial"/>
                <a:cs typeface="Arial"/>
              </a:rPr>
              <a:t> </a:t>
            </a:r>
            <a:r>
              <a:rPr sz="2400" spc="-25" dirty="0">
                <a:latin typeface="Arial"/>
                <a:cs typeface="Arial"/>
              </a:rPr>
              <a:t>traffic.</a:t>
            </a:r>
            <a:endParaRPr sz="2400" dirty="0">
              <a:latin typeface="Arial"/>
              <a:cs typeface="Arial"/>
            </a:endParaRPr>
          </a:p>
          <a:p>
            <a:pPr>
              <a:lnSpc>
                <a:spcPct val="100000"/>
              </a:lnSpc>
              <a:spcBef>
                <a:spcPts val="15"/>
              </a:spcBef>
              <a:buClr>
                <a:srgbClr val="00AF50"/>
              </a:buClr>
              <a:buFont typeface="Wingdings"/>
              <a:buChar char=""/>
            </a:pPr>
            <a:endParaRPr sz="3500" dirty="0">
              <a:latin typeface="Arial"/>
              <a:cs typeface="Arial"/>
            </a:endParaRPr>
          </a:p>
          <a:p>
            <a:pPr marL="356870" marR="5715" indent="-344805" algn="just">
              <a:lnSpc>
                <a:spcPct val="100000"/>
              </a:lnSpc>
              <a:buFont typeface="Wingdings"/>
              <a:buChar char=""/>
              <a:tabLst>
                <a:tab pos="357505" algn="l"/>
              </a:tabLst>
            </a:pPr>
            <a:r>
              <a:rPr sz="2400" spc="-140" dirty="0">
                <a:solidFill>
                  <a:srgbClr val="00AF50"/>
                </a:solidFill>
                <a:latin typeface="Arial"/>
                <a:cs typeface="Arial"/>
              </a:rPr>
              <a:t>Advanced </a:t>
            </a:r>
            <a:r>
              <a:rPr sz="2400" spc="-60" dirty="0">
                <a:solidFill>
                  <a:srgbClr val="00AF50"/>
                </a:solidFill>
                <a:latin typeface="Arial"/>
                <a:cs typeface="Arial"/>
              </a:rPr>
              <a:t>Network </a:t>
            </a:r>
            <a:r>
              <a:rPr sz="2400" spc="-165" dirty="0">
                <a:solidFill>
                  <a:srgbClr val="00AF50"/>
                </a:solidFill>
                <a:latin typeface="Arial"/>
                <a:cs typeface="Arial"/>
              </a:rPr>
              <a:t>Services </a:t>
            </a:r>
            <a:r>
              <a:rPr sz="2400" spc="-160" dirty="0">
                <a:solidFill>
                  <a:srgbClr val="00AF50"/>
                </a:solidFill>
                <a:latin typeface="Arial"/>
                <a:cs typeface="Arial"/>
              </a:rPr>
              <a:t>Network(ANSNET) </a:t>
            </a:r>
            <a:r>
              <a:rPr sz="2400" spc="-95" dirty="0">
                <a:latin typeface="Arial"/>
                <a:cs typeface="Arial"/>
              </a:rPr>
              <a:t>provides </a:t>
            </a:r>
            <a:r>
              <a:rPr sz="2400" spc="-190" dirty="0">
                <a:latin typeface="Arial"/>
                <a:cs typeface="Arial"/>
              </a:rPr>
              <a:t>a </a:t>
            </a:r>
            <a:r>
              <a:rPr sz="2400" spc="-90" dirty="0">
                <a:latin typeface="Arial"/>
                <a:cs typeface="Arial"/>
              </a:rPr>
              <a:t>high </a:t>
            </a:r>
            <a:r>
              <a:rPr sz="2400" spc="-145" dirty="0">
                <a:latin typeface="Arial"/>
                <a:cs typeface="Arial"/>
              </a:rPr>
              <a:t>speed  </a:t>
            </a:r>
            <a:r>
              <a:rPr sz="2400" spc="-20" dirty="0">
                <a:latin typeface="Arial"/>
                <a:cs typeface="Arial"/>
              </a:rPr>
              <a:t>internet</a:t>
            </a:r>
            <a:r>
              <a:rPr sz="2400" spc="-185" dirty="0">
                <a:latin typeface="Arial"/>
                <a:cs typeface="Arial"/>
              </a:rPr>
              <a:t> </a:t>
            </a:r>
            <a:r>
              <a:rPr sz="2400" spc="-65" dirty="0">
                <a:latin typeface="Arial"/>
                <a:cs typeface="Arial"/>
              </a:rPr>
              <a:t>.</a:t>
            </a:r>
            <a:endParaRPr sz="2400" dirty="0">
              <a:latin typeface="Arial"/>
              <a:cs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0" y="914400"/>
            <a:ext cx="4434840" cy="453390"/>
          </a:xfrm>
          <a:prstGeom prst="rect">
            <a:avLst/>
          </a:prstGeom>
        </p:spPr>
        <p:txBody>
          <a:bodyPr vert="horz" wrap="square" lIns="0" tIns="13335" rIns="0" bIns="0" rtlCol="0">
            <a:spAutoFit/>
          </a:bodyPr>
          <a:lstStyle/>
          <a:p>
            <a:pPr marL="12700">
              <a:lnSpc>
                <a:spcPct val="100000"/>
              </a:lnSpc>
              <a:spcBef>
                <a:spcPts val="105"/>
              </a:spcBef>
            </a:pPr>
            <a:r>
              <a:rPr b="1" spc="-225" dirty="0">
                <a:solidFill>
                  <a:srgbClr val="1F487C"/>
                </a:solidFill>
                <a:latin typeface="Arial"/>
                <a:cs typeface="Arial"/>
              </a:rPr>
              <a:t>Standards </a:t>
            </a:r>
            <a:r>
              <a:rPr b="1" spc="-195" dirty="0">
                <a:solidFill>
                  <a:srgbClr val="1F487C"/>
                </a:solidFill>
                <a:latin typeface="Arial"/>
                <a:cs typeface="Arial"/>
              </a:rPr>
              <a:t>and </a:t>
            </a:r>
            <a:r>
              <a:rPr b="1" spc="-170" dirty="0">
                <a:solidFill>
                  <a:srgbClr val="1F487C"/>
                </a:solidFill>
                <a:latin typeface="Arial"/>
                <a:cs typeface="Arial"/>
              </a:rPr>
              <a:t>Administration</a:t>
            </a:r>
          </a:p>
        </p:txBody>
      </p:sp>
      <p:sp>
        <p:nvSpPr>
          <p:cNvPr id="3" name="object 3"/>
          <p:cNvSpPr txBox="1"/>
          <p:nvPr/>
        </p:nvSpPr>
        <p:spPr>
          <a:xfrm>
            <a:off x="0" y="2052982"/>
            <a:ext cx="9068435" cy="2752035"/>
          </a:xfrm>
          <a:prstGeom prst="rect">
            <a:avLst/>
          </a:prstGeom>
        </p:spPr>
        <p:txBody>
          <a:bodyPr vert="horz" wrap="square" lIns="0" tIns="12700" rIns="0" bIns="0" rtlCol="0">
            <a:spAutoFit/>
          </a:bodyPr>
          <a:lstStyle/>
          <a:p>
            <a:pPr marL="356870" marR="7620" indent="-344805" algn="just">
              <a:lnSpc>
                <a:spcPct val="100000"/>
              </a:lnSpc>
              <a:spcBef>
                <a:spcPts val="100"/>
              </a:spcBef>
              <a:buFont typeface="Wingdings"/>
              <a:buChar char=""/>
              <a:tabLst>
                <a:tab pos="357505" algn="l"/>
              </a:tabLst>
            </a:pPr>
            <a:r>
              <a:rPr sz="2400" spc="-35" dirty="0">
                <a:solidFill>
                  <a:srgbClr val="00AF50"/>
                </a:solidFill>
                <a:latin typeface="Arial"/>
                <a:cs typeface="Arial"/>
              </a:rPr>
              <a:t>Internet</a:t>
            </a:r>
            <a:r>
              <a:rPr lang="en-US" sz="2400" spc="-35" dirty="0">
                <a:solidFill>
                  <a:srgbClr val="00AF50"/>
                </a:solidFill>
                <a:latin typeface="Arial"/>
                <a:cs typeface="Arial"/>
              </a:rPr>
              <a:t>: </a:t>
            </a:r>
            <a:r>
              <a:rPr lang="en-US" sz="2400" spc="20" dirty="0">
                <a:latin typeface="Arial"/>
                <a:cs typeface="Arial"/>
              </a:rPr>
              <a:t>It </a:t>
            </a:r>
            <a:r>
              <a:rPr lang="en-US" sz="2400" spc="-125" dirty="0">
                <a:latin typeface="Arial"/>
                <a:cs typeface="Arial"/>
              </a:rPr>
              <a:t>is </a:t>
            </a:r>
            <a:r>
              <a:rPr lang="en-US" sz="2400" spc="-190" dirty="0">
                <a:latin typeface="Arial"/>
                <a:cs typeface="Arial"/>
              </a:rPr>
              <a:t>a </a:t>
            </a:r>
            <a:r>
              <a:rPr lang="en-US" sz="2400" spc="-80" dirty="0">
                <a:latin typeface="Arial"/>
                <a:cs typeface="Arial"/>
              </a:rPr>
              <a:t>formalized </a:t>
            </a:r>
            <a:r>
              <a:rPr lang="en-US" sz="2400" spc="-65" dirty="0">
                <a:latin typeface="Arial"/>
                <a:cs typeface="Arial"/>
              </a:rPr>
              <a:t>regulation </a:t>
            </a:r>
            <a:r>
              <a:rPr lang="en-US" sz="2400" spc="-10" dirty="0">
                <a:latin typeface="Arial"/>
                <a:cs typeface="Arial"/>
              </a:rPr>
              <a:t>that </a:t>
            </a:r>
            <a:r>
              <a:rPr lang="en-US" sz="2400" spc="-85" dirty="0">
                <a:latin typeface="Arial"/>
                <a:cs typeface="Arial"/>
              </a:rPr>
              <a:t>must </a:t>
            </a:r>
            <a:r>
              <a:rPr lang="en-US" sz="2400" spc="-105" dirty="0">
                <a:latin typeface="Arial"/>
                <a:cs typeface="Arial"/>
              </a:rPr>
              <a:t>be </a:t>
            </a:r>
            <a:r>
              <a:rPr lang="en-US" sz="2400" spc="-50" dirty="0">
                <a:latin typeface="Arial"/>
                <a:cs typeface="Arial"/>
              </a:rPr>
              <a:t>followed  </a:t>
            </a:r>
            <a:r>
              <a:rPr lang="en-US" sz="2400" spc="-110" dirty="0">
                <a:latin typeface="Arial"/>
                <a:cs typeface="Arial"/>
              </a:rPr>
              <a:t>and </a:t>
            </a:r>
            <a:r>
              <a:rPr lang="en-US" sz="2400" spc="-80" dirty="0">
                <a:latin typeface="Arial"/>
                <a:cs typeface="Arial"/>
              </a:rPr>
              <a:t>useful </a:t>
            </a:r>
            <a:r>
              <a:rPr lang="en-US" sz="2400" spc="25" dirty="0">
                <a:latin typeface="Arial"/>
                <a:cs typeface="Arial"/>
              </a:rPr>
              <a:t>to </a:t>
            </a:r>
            <a:r>
              <a:rPr lang="en-US" sz="2400" spc="-85" dirty="0">
                <a:latin typeface="Arial"/>
                <a:cs typeface="Arial"/>
              </a:rPr>
              <a:t>those </a:t>
            </a:r>
            <a:r>
              <a:rPr lang="en-US" sz="2400" spc="-60" dirty="0">
                <a:latin typeface="Arial"/>
                <a:cs typeface="Arial"/>
              </a:rPr>
              <a:t>who </a:t>
            </a:r>
            <a:r>
              <a:rPr lang="en-US" sz="2400" spc="-50" dirty="0">
                <a:latin typeface="Arial"/>
                <a:cs typeface="Arial"/>
              </a:rPr>
              <a:t>work </a:t>
            </a:r>
            <a:r>
              <a:rPr lang="en-US" sz="2400" spc="10" dirty="0">
                <a:latin typeface="Arial"/>
                <a:cs typeface="Arial"/>
              </a:rPr>
              <a:t>with </a:t>
            </a:r>
            <a:r>
              <a:rPr lang="en-US" sz="2400" spc="-20" dirty="0">
                <a:latin typeface="Arial"/>
                <a:cs typeface="Arial"/>
              </a:rPr>
              <a:t>the</a:t>
            </a:r>
            <a:r>
              <a:rPr lang="en-US" sz="2400" spc="-280" dirty="0">
                <a:latin typeface="Arial"/>
                <a:cs typeface="Arial"/>
              </a:rPr>
              <a:t> </a:t>
            </a:r>
            <a:r>
              <a:rPr lang="en-US" sz="2400" spc="-20" dirty="0">
                <a:latin typeface="Arial"/>
                <a:cs typeface="Arial"/>
              </a:rPr>
              <a:t>internet</a:t>
            </a:r>
            <a:r>
              <a:rPr sz="2400" spc="-35" dirty="0">
                <a:solidFill>
                  <a:srgbClr val="00AF50"/>
                </a:solidFill>
                <a:latin typeface="Arial"/>
                <a:cs typeface="Arial"/>
              </a:rPr>
              <a:t> </a:t>
            </a:r>
            <a:r>
              <a:rPr sz="2400" spc="-130" dirty="0">
                <a:solidFill>
                  <a:srgbClr val="00AF50"/>
                </a:solidFill>
                <a:latin typeface="Arial"/>
                <a:cs typeface="Arial"/>
              </a:rPr>
              <a:t>Standard </a:t>
            </a:r>
            <a:r>
              <a:rPr sz="2400" spc="-25" dirty="0">
                <a:solidFill>
                  <a:srgbClr val="00AF50"/>
                </a:solidFill>
                <a:latin typeface="Arial"/>
                <a:cs typeface="Arial"/>
              </a:rPr>
              <a:t>:</a:t>
            </a:r>
            <a:r>
              <a:rPr sz="2400" spc="-20" dirty="0">
                <a:latin typeface="Arial"/>
                <a:cs typeface="Arial"/>
              </a:rPr>
              <a:t>.</a:t>
            </a:r>
            <a:endParaRPr sz="2400" dirty="0">
              <a:latin typeface="Arial"/>
              <a:cs typeface="Arial"/>
            </a:endParaRPr>
          </a:p>
          <a:p>
            <a:pPr marL="356870" marR="5080" indent="-344805" algn="just">
              <a:lnSpc>
                <a:spcPct val="100000"/>
              </a:lnSpc>
              <a:spcBef>
                <a:spcPts val="575"/>
              </a:spcBef>
              <a:buFont typeface="Wingdings"/>
              <a:buChar char=""/>
              <a:tabLst>
                <a:tab pos="357505" algn="l"/>
              </a:tabLst>
            </a:pPr>
            <a:r>
              <a:rPr sz="2400" spc="-145" dirty="0">
                <a:latin typeface="Arial"/>
                <a:cs typeface="Arial"/>
              </a:rPr>
              <a:t>An </a:t>
            </a:r>
            <a:r>
              <a:rPr sz="2400" spc="-35" dirty="0">
                <a:solidFill>
                  <a:srgbClr val="00AF50"/>
                </a:solidFill>
                <a:latin typeface="Arial"/>
                <a:cs typeface="Arial"/>
              </a:rPr>
              <a:t>Internet </a:t>
            </a:r>
            <a:r>
              <a:rPr sz="2400" spc="-20" dirty="0">
                <a:solidFill>
                  <a:srgbClr val="00AF50"/>
                </a:solidFill>
                <a:latin typeface="Arial"/>
                <a:cs typeface="Arial"/>
              </a:rPr>
              <a:t>draft </a:t>
            </a:r>
            <a:r>
              <a:rPr sz="2400" spc="-125" dirty="0">
                <a:latin typeface="Arial"/>
                <a:cs typeface="Arial"/>
              </a:rPr>
              <a:t>is </a:t>
            </a:r>
            <a:r>
              <a:rPr sz="2400" spc="-190" dirty="0">
                <a:latin typeface="Arial"/>
                <a:cs typeface="Arial"/>
              </a:rPr>
              <a:t>a </a:t>
            </a:r>
            <a:r>
              <a:rPr sz="2400" spc="-70" dirty="0">
                <a:latin typeface="Arial"/>
                <a:cs typeface="Arial"/>
              </a:rPr>
              <a:t>working </a:t>
            </a:r>
            <a:r>
              <a:rPr sz="2400" spc="-80" dirty="0">
                <a:latin typeface="Arial"/>
                <a:cs typeface="Arial"/>
              </a:rPr>
              <a:t>document </a:t>
            </a:r>
            <a:r>
              <a:rPr sz="2400" spc="5" dirty="0">
                <a:latin typeface="Arial"/>
                <a:cs typeface="Arial"/>
              </a:rPr>
              <a:t>with </a:t>
            </a:r>
            <a:r>
              <a:rPr sz="2400" spc="-70" dirty="0">
                <a:latin typeface="Arial"/>
                <a:cs typeface="Arial"/>
              </a:rPr>
              <a:t>no </a:t>
            </a:r>
            <a:r>
              <a:rPr sz="2400" spc="-40" dirty="0">
                <a:latin typeface="Arial"/>
                <a:cs typeface="Arial"/>
              </a:rPr>
              <a:t>official </a:t>
            </a:r>
            <a:r>
              <a:rPr sz="2400" spc="-105" dirty="0">
                <a:latin typeface="Arial"/>
                <a:cs typeface="Arial"/>
              </a:rPr>
              <a:t>status </a:t>
            </a:r>
            <a:r>
              <a:rPr sz="2400" spc="-114" dirty="0">
                <a:latin typeface="Arial"/>
                <a:cs typeface="Arial"/>
              </a:rPr>
              <a:t>and </a:t>
            </a:r>
            <a:r>
              <a:rPr sz="2400" spc="-190" dirty="0">
                <a:latin typeface="Arial"/>
                <a:cs typeface="Arial"/>
              </a:rPr>
              <a:t>a  </a:t>
            </a:r>
            <a:r>
              <a:rPr sz="2400" spc="-140" dirty="0">
                <a:latin typeface="Arial"/>
                <a:cs typeface="Arial"/>
              </a:rPr>
              <a:t>six </a:t>
            </a:r>
            <a:r>
              <a:rPr sz="2400" spc="-35" dirty="0">
                <a:latin typeface="Arial"/>
                <a:cs typeface="Arial"/>
              </a:rPr>
              <a:t>month </a:t>
            </a:r>
            <a:r>
              <a:rPr sz="2400" spc="-30" dirty="0">
                <a:latin typeface="Arial"/>
                <a:cs typeface="Arial"/>
              </a:rPr>
              <a:t>life</a:t>
            </a:r>
            <a:r>
              <a:rPr sz="2400" spc="-295" dirty="0">
                <a:latin typeface="Arial"/>
                <a:cs typeface="Arial"/>
              </a:rPr>
              <a:t> </a:t>
            </a:r>
            <a:r>
              <a:rPr sz="2400" spc="-25" dirty="0">
                <a:latin typeface="Arial"/>
                <a:cs typeface="Arial"/>
              </a:rPr>
              <a:t>time.</a:t>
            </a:r>
            <a:endParaRPr sz="2400" dirty="0">
              <a:latin typeface="Arial"/>
              <a:cs typeface="Arial"/>
            </a:endParaRPr>
          </a:p>
          <a:p>
            <a:pPr marL="356870" marR="5715" indent="-344805" algn="just">
              <a:lnSpc>
                <a:spcPct val="100000"/>
              </a:lnSpc>
              <a:spcBef>
                <a:spcPts val="580"/>
              </a:spcBef>
              <a:buFont typeface="Wingdings"/>
              <a:buChar char=""/>
              <a:tabLst>
                <a:tab pos="357505" algn="l"/>
              </a:tabLst>
            </a:pPr>
            <a:r>
              <a:rPr sz="2400" spc="-155" dirty="0">
                <a:latin typeface="Arial"/>
                <a:cs typeface="Arial"/>
              </a:rPr>
              <a:t>This </a:t>
            </a:r>
            <a:r>
              <a:rPr sz="2400" spc="-20" dirty="0">
                <a:latin typeface="Arial"/>
                <a:cs typeface="Arial"/>
              </a:rPr>
              <a:t>draft </a:t>
            </a:r>
            <a:r>
              <a:rPr sz="2400" spc="-125" dirty="0">
                <a:latin typeface="Arial"/>
                <a:cs typeface="Arial"/>
              </a:rPr>
              <a:t>is </a:t>
            </a:r>
            <a:r>
              <a:rPr sz="2400" spc="-90" dirty="0">
                <a:latin typeface="Arial"/>
                <a:cs typeface="Arial"/>
              </a:rPr>
              <a:t>published </a:t>
            </a:r>
            <a:r>
              <a:rPr sz="2400" spc="-225" dirty="0">
                <a:latin typeface="Arial"/>
                <a:cs typeface="Arial"/>
              </a:rPr>
              <a:t>as </a:t>
            </a:r>
            <a:r>
              <a:rPr sz="2400" spc="-190" dirty="0">
                <a:latin typeface="Arial"/>
                <a:cs typeface="Arial"/>
              </a:rPr>
              <a:t>a </a:t>
            </a:r>
            <a:r>
              <a:rPr sz="2400" spc="-155" dirty="0">
                <a:solidFill>
                  <a:srgbClr val="00AF50"/>
                </a:solidFill>
                <a:latin typeface="Arial"/>
                <a:cs typeface="Arial"/>
              </a:rPr>
              <a:t>Request </a:t>
            </a:r>
            <a:r>
              <a:rPr sz="2400" spc="-15" dirty="0">
                <a:solidFill>
                  <a:srgbClr val="00AF50"/>
                </a:solidFill>
                <a:latin typeface="Arial"/>
                <a:cs typeface="Arial"/>
              </a:rPr>
              <a:t>for </a:t>
            </a:r>
            <a:r>
              <a:rPr sz="2400" spc="-170" dirty="0">
                <a:solidFill>
                  <a:srgbClr val="00AF50"/>
                </a:solidFill>
                <a:latin typeface="Arial"/>
                <a:cs typeface="Arial"/>
              </a:rPr>
              <a:t>comment(RFC) </a:t>
            </a:r>
            <a:r>
              <a:rPr sz="2400" spc="-75" dirty="0">
                <a:latin typeface="Arial"/>
                <a:cs typeface="Arial"/>
              </a:rPr>
              <a:t>where </a:t>
            </a:r>
            <a:r>
              <a:rPr sz="2400" spc="-150" dirty="0">
                <a:latin typeface="Arial"/>
                <a:cs typeface="Arial"/>
              </a:rPr>
              <a:t>each </a:t>
            </a:r>
            <a:r>
              <a:rPr sz="2400" spc="-430" dirty="0">
                <a:latin typeface="Arial"/>
                <a:cs typeface="Arial"/>
              </a:rPr>
              <a:t>RFC  </a:t>
            </a:r>
            <a:r>
              <a:rPr sz="2400" spc="-125" dirty="0">
                <a:latin typeface="Arial"/>
                <a:cs typeface="Arial"/>
              </a:rPr>
              <a:t>is </a:t>
            </a:r>
            <a:r>
              <a:rPr sz="2400" spc="-55" dirty="0">
                <a:latin typeface="Arial"/>
                <a:cs typeface="Arial"/>
              </a:rPr>
              <a:t>edited </a:t>
            </a:r>
            <a:r>
              <a:rPr sz="2400" spc="-70" dirty="0">
                <a:latin typeface="Arial"/>
                <a:cs typeface="Arial"/>
              </a:rPr>
              <a:t>, </a:t>
            </a:r>
            <a:r>
              <a:rPr sz="2400" spc="-155" dirty="0">
                <a:latin typeface="Arial"/>
                <a:cs typeface="Arial"/>
              </a:rPr>
              <a:t>assigned </a:t>
            </a:r>
            <a:r>
              <a:rPr sz="2400" spc="-190" dirty="0">
                <a:latin typeface="Arial"/>
                <a:cs typeface="Arial"/>
              </a:rPr>
              <a:t>a </a:t>
            </a:r>
            <a:r>
              <a:rPr sz="2400" spc="-70" dirty="0">
                <a:latin typeface="Arial"/>
                <a:cs typeface="Arial"/>
              </a:rPr>
              <a:t>number </a:t>
            </a:r>
            <a:r>
              <a:rPr sz="2400" spc="-120" dirty="0">
                <a:latin typeface="Arial"/>
                <a:cs typeface="Arial"/>
              </a:rPr>
              <a:t>and </a:t>
            </a:r>
            <a:r>
              <a:rPr sz="2400" spc="-125" dirty="0">
                <a:latin typeface="Arial"/>
                <a:cs typeface="Arial"/>
              </a:rPr>
              <a:t>made </a:t>
            </a:r>
            <a:r>
              <a:rPr sz="2400" spc="-105" dirty="0">
                <a:latin typeface="Arial"/>
                <a:cs typeface="Arial"/>
              </a:rPr>
              <a:t>available </a:t>
            </a:r>
            <a:r>
              <a:rPr sz="2400" spc="10" dirty="0">
                <a:latin typeface="Arial"/>
                <a:cs typeface="Arial"/>
              </a:rPr>
              <a:t>to </a:t>
            </a:r>
            <a:r>
              <a:rPr sz="2400" spc="-50" dirty="0">
                <a:latin typeface="Arial"/>
                <a:cs typeface="Arial"/>
              </a:rPr>
              <a:t>all </a:t>
            </a:r>
            <a:r>
              <a:rPr sz="2400" spc="-70" dirty="0">
                <a:latin typeface="Arial"/>
                <a:cs typeface="Arial"/>
              </a:rPr>
              <a:t>interested  </a:t>
            </a:r>
            <a:r>
              <a:rPr sz="2400" spc="-65" dirty="0">
                <a:latin typeface="Arial"/>
                <a:cs typeface="Arial"/>
              </a:rPr>
              <a:t>parties.</a:t>
            </a:r>
            <a:endParaRPr sz="2400" dirty="0">
              <a:latin typeface="Arial"/>
              <a:cs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92682" y="1217051"/>
            <a:ext cx="7946517" cy="414691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8739" y="243281"/>
            <a:ext cx="8488680" cy="1368425"/>
          </a:xfrm>
          <a:prstGeom prst="rect">
            <a:avLst/>
          </a:prstGeom>
        </p:spPr>
        <p:txBody>
          <a:bodyPr vert="horz" wrap="square" lIns="0" tIns="13970" rIns="0" bIns="0" rtlCol="0">
            <a:spAutoFit/>
          </a:bodyPr>
          <a:lstStyle/>
          <a:p>
            <a:pPr marL="236220" indent="-224154">
              <a:lnSpc>
                <a:spcPct val="100000"/>
              </a:lnSpc>
              <a:spcBef>
                <a:spcPts val="110"/>
              </a:spcBef>
              <a:buSzPct val="95454"/>
              <a:buFont typeface="Wingdings"/>
              <a:buChar char=""/>
              <a:tabLst>
                <a:tab pos="236854" algn="l"/>
              </a:tabLst>
            </a:pPr>
            <a:r>
              <a:rPr sz="2200" spc="-155" dirty="0">
                <a:latin typeface="Arial"/>
                <a:cs typeface="Arial"/>
              </a:rPr>
              <a:t>The</a:t>
            </a:r>
            <a:r>
              <a:rPr sz="2200" spc="-160" dirty="0">
                <a:latin typeface="Arial"/>
                <a:cs typeface="Arial"/>
              </a:rPr>
              <a:t> </a:t>
            </a:r>
            <a:r>
              <a:rPr sz="2200" spc="-100" dirty="0">
                <a:latin typeface="Arial"/>
                <a:cs typeface="Arial"/>
              </a:rPr>
              <a:t>sender</a:t>
            </a:r>
            <a:r>
              <a:rPr sz="2200" spc="-130" dirty="0">
                <a:latin typeface="Arial"/>
                <a:cs typeface="Arial"/>
              </a:rPr>
              <a:t> </a:t>
            </a:r>
            <a:r>
              <a:rPr sz="2200" spc="5" dirty="0">
                <a:latin typeface="Arial"/>
                <a:cs typeface="Arial"/>
              </a:rPr>
              <a:t>of</a:t>
            </a:r>
            <a:r>
              <a:rPr sz="2200" spc="-114" dirty="0">
                <a:latin typeface="Arial"/>
                <a:cs typeface="Arial"/>
              </a:rPr>
              <a:t> </a:t>
            </a:r>
            <a:r>
              <a:rPr sz="2200" spc="-20" dirty="0">
                <a:latin typeface="Arial"/>
                <a:cs typeface="Arial"/>
              </a:rPr>
              <a:t>the</a:t>
            </a:r>
            <a:r>
              <a:rPr sz="2200" spc="-135" dirty="0">
                <a:latin typeface="Arial"/>
                <a:cs typeface="Arial"/>
              </a:rPr>
              <a:t> </a:t>
            </a:r>
            <a:r>
              <a:rPr sz="2200" dirty="0">
                <a:latin typeface="Arial"/>
                <a:cs typeface="Arial"/>
              </a:rPr>
              <a:t>letter</a:t>
            </a:r>
            <a:r>
              <a:rPr sz="2200" spc="-135" dirty="0">
                <a:latin typeface="Arial"/>
                <a:cs typeface="Arial"/>
              </a:rPr>
              <a:t> </a:t>
            </a:r>
            <a:r>
              <a:rPr sz="2200" spc="-75" dirty="0">
                <a:latin typeface="Arial"/>
                <a:cs typeface="Arial"/>
              </a:rPr>
              <a:t>encrypts</a:t>
            </a:r>
            <a:r>
              <a:rPr sz="2200" spc="-160" dirty="0">
                <a:latin typeface="Arial"/>
                <a:cs typeface="Arial"/>
              </a:rPr>
              <a:t> </a:t>
            </a:r>
            <a:r>
              <a:rPr sz="2200" spc="70" dirty="0">
                <a:latin typeface="Arial"/>
                <a:cs typeface="Arial"/>
              </a:rPr>
              <a:t>it</a:t>
            </a:r>
            <a:r>
              <a:rPr sz="2200" spc="-105" dirty="0">
                <a:latin typeface="Arial"/>
                <a:cs typeface="Arial"/>
              </a:rPr>
              <a:t> </a:t>
            </a:r>
            <a:r>
              <a:rPr sz="2200" spc="20" dirty="0">
                <a:latin typeface="Arial"/>
                <a:cs typeface="Arial"/>
              </a:rPr>
              <a:t>to</a:t>
            </a:r>
            <a:r>
              <a:rPr sz="2200" spc="-130" dirty="0">
                <a:latin typeface="Arial"/>
                <a:cs typeface="Arial"/>
              </a:rPr>
              <a:t> </a:t>
            </a:r>
            <a:r>
              <a:rPr sz="2200" spc="-135" dirty="0">
                <a:latin typeface="Arial"/>
                <a:cs typeface="Arial"/>
              </a:rPr>
              <a:t>make</a:t>
            </a:r>
            <a:r>
              <a:rPr sz="2200" spc="-145" dirty="0">
                <a:latin typeface="Arial"/>
                <a:cs typeface="Arial"/>
              </a:rPr>
              <a:t> </a:t>
            </a:r>
            <a:r>
              <a:rPr sz="2200" spc="70" dirty="0">
                <a:latin typeface="Arial"/>
                <a:cs typeface="Arial"/>
              </a:rPr>
              <a:t>it</a:t>
            </a:r>
            <a:r>
              <a:rPr sz="2200" spc="-105" dirty="0">
                <a:latin typeface="Arial"/>
                <a:cs typeface="Arial"/>
              </a:rPr>
              <a:t> </a:t>
            </a:r>
            <a:r>
              <a:rPr sz="2200" spc="-85" dirty="0">
                <a:latin typeface="Arial"/>
                <a:cs typeface="Arial"/>
              </a:rPr>
              <a:t>unreadable</a:t>
            </a:r>
            <a:r>
              <a:rPr sz="2200" spc="-165" dirty="0">
                <a:latin typeface="Arial"/>
                <a:cs typeface="Arial"/>
              </a:rPr>
              <a:t> </a:t>
            </a:r>
            <a:r>
              <a:rPr sz="2200" spc="-90" dirty="0">
                <a:latin typeface="Arial"/>
                <a:cs typeface="Arial"/>
              </a:rPr>
              <a:t>by</a:t>
            </a:r>
            <a:r>
              <a:rPr sz="2200" spc="-125" dirty="0">
                <a:latin typeface="Arial"/>
                <a:cs typeface="Arial"/>
              </a:rPr>
              <a:t> </a:t>
            </a:r>
            <a:r>
              <a:rPr sz="2200" spc="-40" dirty="0">
                <a:latin typeface="Arial"/>
                <a:cs typeface="Arial"/>
              </a:rPr>
              <a:t>anintruder</a:t>
            </a:r>
            <a:r>
              <a:rPr sz="2200" spc="-155" dirty="0">
                <a:latin typeface="Arial"/>
                <a:cs typeface="Arial"/>
              </a:rPr>
              <a:t> </a:t>
            </a:r>
            <a:r>
              <a:rPr sz="2200" spc="-20" dirty="0">
                <a:latin typeface="Arial"/>
                <a:cs typeface="Arial"/>
              </a:rPr>
              <a:t>;</a:t>
            </a:r>
            <a:endParaRPr sz="2200">
              <a:latin typeface="Arial"/>
              <a:cs typeface="Arial"/>
            </a:endParaRPr>
          </a:p>
          <a:p>
            <a:pPr marL="326390">
              <a:lnSpc>
                <a:spcPct val="100000"/>
              </a:lnSpc>
            </a:pPr>
            <a:r>
              <a:rPr sz="2200" spc="-20" dirty="0">
                <a:latin typeface="Arial"/>
                <a:cs typeface="Arial"/>
              </a:rPr>
              <a:t>the</a:t>
            </a:r>
            <a:r>
              <a:rPr sz="2200" spc="-135" dirty="0">
                <a:latin typeface="Arial"/>
                <a:cs typeface="Arial"/>
              </a:rPr>
              <a:t> </a:t>
            </a:r>
            <a:r>
              <a:rPr sz="2200" spc="-75" dirty="0">
                <a:latin typeface="Arial"/>
                <a:cs typeface="Arial"/>
              </a:rPr>
              <a:t>receiver</a:t>
            </a:r>
            <a:r>
              <a:rPr sz="2200" spc="-150" dirty="0">
                <a:latin typeface="Arial"/>
                <a:cs typeface="Arial"/>
              </a:rPr>
              <a:t> </a:t>
            </a:r>
            <a:r>
              <a:rPr sz="2200" spc="5" dirty="0">
                <a:latin typeface="Arial"/>
                <a:cs typeface="Arial"/>
              </a:rPr>
              <a:t>of</a:t>
            </a:r>
            <a:r>
              <a:rPr sz="2200" spc="-135" dirty="0">
                <a:latin typeface="Arial"/>
                <a:cs typeface="Arial"/>
              </a:rPr>
              <a:t> </a:t>
            </a:r>
            <a:r>
              <a:rPr sz="2200" spc="-20" dirty="0">
                <a:latin typeface="Arial"/>
                <a:cs typeface="Arial"/>
              </a:rPr>
              <a:t>the</a:t>
            </a:r>
            <a:r>
              <a:rPr sz="2200" spc="-130" dirty="0">
                <a:latin typeface="Arial"/>
                <a:cs typeface="Arial"/>
              </a:rPr>
              <a:t> </a:t>
            </a:r>
            <a:r>
              <a:rPr sz="2200" spc="-5" dirty="0">
                <a:latin typeface="Arial"/>
                <a:cs typeface="Arial"/>
              </a:rPr>
              <a:t>letter</a:t>
            </a:r>
            <a:r>
              <a:rPr sz="2200" spc="-130" dirty="0">
                <a:latin typeface="Arial"/>
                <a:cs typeface="Arial"/>
              </a:rPr>
              <a:t> </a:t>
            </a:r>
            <a:r>
              <a:rPr sz="2200" spc="-80" dirty="0">
                <a:latin typeface="Arial"/>
                <a:cs typeface="Arial"/>
              </a:rPr>
              <a:t>decrypts</a:t>
            </a:r>
            <a:r>
              <a:rPr sz="2200" spc="-145" dirty="0">
                <a:latin typeface="Arial"/>
                <a:cs typeface="Arial"/>
              </a:rPr>
              <a:t> </a:t>
            </a:r>
            <a:r>
              <a:rPr sz="2200" spc="70" dirty="0">
                <a:latin typeface="Arial"/>
                <a:cs typeface="Arial"/>
              </a:rPr>
              <a:t>it</a:t>
            </a:r>
            <a:r>
              <a:rPr sz="2200" spc="-105" dirty="0">
                <a:latin typeface="Arial"/>
                <a:cs typeface="Arial"/>
              </a:rPr>
              <a:t> </a:t>
            </a:r>
            <a:r>
              <a:rPr sz="2200" spc="20" dirty="0">
                <a:latin typeface="Arial"/>
                <a:cs typeface="Arial"/>
              </a:rPr>
              <a:t>to</a:t>
            </a:r>
            <a:r>
              <a:rPr sz="2200" spc="-120" dirty="0">
                <a:latin typeface="Arial"/>
                <a:cs typeface="Arial"/>
              </a:rPr>
              <a:t> </a:t>
            </a:r>
            <a:r>
              <a:rPr sz="2200" spc="-80" dirty="0">
                <a:latin typeface="Arial"/>
                <a:cs typeface="Arial"/>
              </a:rPr>
              <a:t>get</a:t>
            </a:r>
            <a:r>
              <a:rPr sz="2200" spc="-105" dirty="0">
                <a:latin typeface="Arial"/>
                <a:cs typeface="Arial"/>
              </a:rPr>
              <a:t> </a:t>
            </a:r>
            <a:r>
              <a:rPr sz="2200" spc="-20" dirty="0">
                <a:latin typeface="Arial"/>
                <a:cs typeface="Arial"/>
              </a:rPr>
              <a:t>the</a:t>
            </a:r>
            <a:r>
              <a:rPr sz="2200" spc="-110" dirty="0">
                <a:latin typeface="Arial"/>
                <a:cs typeface="Arial"/>
              </a:rPr>
              <a:t> </a:t>
            </a:r>
            <a:r>
              <a:rPr sz="2200" spc="-50" dirty="0">
                <a:latin typeface="Arial"/>
                <a:cs typeface="Arial"/>
              </a:rPr>
              <a:t>original</a:t>
            </a:r>
            <a:r>
              <a:rPr sz="2200" spc="-160" dirty="0">
                <a:latin typeface="Arial"/>
                <a:cs typeface="Arial"/>
              </a:rPr>
              <a:t> </a:t>
            </a:r>
            <a:r>
              <a:rPr sz="2200" spc="-40" dirty="0">
                <a:latin typeface="Arial"/>
                <a:cs typeface="Arial"/>
              </a:rPr>
              <a:t>letter.</a:t>
            </a:r>
            <a:endParaRPr sz="2200">
              <a:latin typeface="Arial"/>
              <a:cs typeface="Arial"/>
            </a:endParaRPr>
          </a:p>
          <a:p>
            <a:pPr marL="295910" indent="-283845">
              <a:lnSpc>
                <a:spcPct val="100000"/>
              </a:lnSpc>
              <a:buSzPct val="95454"/>
              <a:buFont typeface="Wingdings"/>
              <a:buChar char=""/>
              <a:tabLst>
                <a:tab pos="296545" algn="l"/>
              </a:tabLst>
            </a:pPr>
            <a:r>
              <a:rPr sz="2200" spc="-80" dirty="0">
                <a:latin typeface="Arial"/>
                <a:cs typeface="Arial"/>
              </a:rPr>
              <a:t>Now</a:t>
            </a:r>
            <a:r>
              <a:rPr sz="2200" spc="-125" dirty="0">
                <a:latin typeface="Arial"/>
                <a:cs typeface="Arial"/>
              </a:rPr>
              <a:t> </a:t>
            </a:r>
            <a:r>
              <a:rPr sz="2200" spc="-80" dirty="0">
                <a:latin typeface="Arial"/>
                <a:cs typeface="Arial"/>
              </a:rPr>
              <a:t>we</a:t>
            </a:r>
            <a:r>
              <a:rPr sz="2200" spc="-130" dirty="0">
                <a:latin typeface="Arial"/>
                <a:cs typeface="Arial"/>
              </a:rPr>
              <a:t> </a:t>
            </a:r>
            <a:r>
              <a:rPr sz="2200" spc="-140" dirty="0">
                <a:latin typeface="Arial"/>
                <a:cs typeface="Arial"/>
              </a:rPr>
              <a:t>can</a:t>
            </a:r>
            <a:r>
              <a:rPr sz="2200" spc="-114" dirty="0">
                <a:latin typeface="Arial"/>
                <a:cs typeface="Arial"/>
              </a:rPr>
              <a:t> </a:t>
            </a:r>
            <a:r>
              <a:rPr sz="2200" spc="-190" dirty="0">
                <a:latin typeface="Arial"/>
                <a:cs typeface="Arial"/>
              </a:rPr>
              <a:t>say</a:t>
            </a:r>
            <a:r>
              <a:rPr sz="2200" spc="-125" dirty="0">
                <a:latin typeface="Arial"/>
                <a:cs typeface="Arial"/>
              </a:rPr>
              <a:t> </a:t>
            </a:r>
            <a:r>
              <a:rPr sz="2200" spc="-5" dirty="0">
                <a:latin typeface="Arial"/>
                <a:cs typeface="Arial"/>
              </a:rPr>
              <a:t>that</a:t>
            </a:r>
            <a:r>
              <a:rPr sz="2200" spc="-125" dirty="0">
                <a:latin typeface="Arial"/>
                <a:cs typeface="Arial"/>
              </a:rPr>
              <a:t> </a:t>
            </a:r>
            <a:r>
              <a:rPr sz="2200" spc="-20" dirty="0">
                <a:latin typeface="Arial"/>
                <a:cs typeface="Arial"/>
              </a:rPr>
              <a:t>the</a:t>
            </a:r>
            <a:r>
              <a:rPr sz="2200" spc="-135" dirty="0">
                <a:latin typeface="Arial"/>
                <a:cs typeface="Arial"/>
              </a:rPr>
              <a:t> </a:t>
            </a:r>
            <a:r>
              <a:rPr sz="2200" spc="-70" dirty="0">
                <a:latin typeface="Arial"/>
                <a:cs typeface="Arial"/>
              </a:rPr>
              <a:t>communication</a:t>
            </a:r>
            <a:r>
              <a:rPr sz="2200" spc="-175" dirty="0">
                <a:latin typeface="Arial"/>
                <a:cs typeface="Arial"/>
              </a:rPr>
              <a:t> </a:t>
            </a:r>
            <a:r>
              <a:rPr sz="2200" spc="-65" dirty="0">
                <a:latin typeface="Arial"/>
                <a:cs typeface="Arial"/>
              </a:rPr>
              <a:t>between</a:t>
            </a:r>
            <a:r>
              <a:rPr sz="2200" spc="-130" dirty="0">
                <a:latin typeface="Arial"/>
                <a:cs typeface="Arial"/>
              </a:rPr>
              <a:t> </a:t>
            </a:r>
            <a:r>
              <a:rPr sz="2200" spc="-45" dirty="0">
                <a:latin typeface="Arial"/>
                <a:cs typeface="Arial"/>
              </a:rPr>
              <a:t>Maria</a:t>
            </a:r>
            <a:r>
              <a:rPr sz="2200" spc="-160" dirty="0">
                <a:latin typeface="Arial"/>
                <a:cs typeface="Arial"/>
              </a:rPr>
              <a:t> </a:t>
            </a:r>
            <a:r>
              <a:rPr sz="2200" spc="-105" dirty="0">
                <a:latin typeface="Arial"/>
                <a:cs typeface="Arial"/>
              </a:rPr>
              <a:t>and</a:t>
            </a:r>
            <a:r>
              <a:rPr sz="2200" spc="-140" dirty="0">
                <a:latin typeface="Arial"/>
                <a:cs typeface="Arial"/>
              </a:rPr>
              <a:t> </a:t>
            </a:r>
            <a:r>
              <a:rPr sz="2200" spc="-114" dirty="0">
                <a:latin typeface="Arial"/>
                <a:cs typeface="Arial"/>
              </a:rPr>
              <a:t>Ann</a:t>
            </a:r>
            <a:endParaRPr sz="2200">
              <a:latin typeface="Arial"/>
              <a:cs typeface="Arial"/>
            </a:endParaRPr>
          </a:p>
          <a:p>
            <a:pPr marL="326390">
              <a:lnSpc>
                <a:spcPct val="100000"/>
              </a:lnSpc>
            </a:pPr>
            <a:r>
              <a:rPr sz="2200" spc="-120" dirty="0">
                <a:latin typeface="Arial"/>
                <a:cs typeface="Arial"/>
              </a:rPr>
              <a:t>takes </a:t>
            </a:r>
            <a:r>
              <a:rPr sz="2200" spc="-105" dirty="0">
                <a:latin typeface="Arial"/>
                <a:cs typeface="Arial"/>
              </a:rPr>
              <a:t>place </a:t>
            </a:r>
            <a:r>
              <a:rPr sz="2200" spc="-30" dirty="0">
                <a:latin typeface="Arial"/>
                <a:cs typeface="Arial"/>
              </a:rPr>
              <a:t>in </a:t>
            </a:r>
            <a:r>
              <a:rPr sz="2200" spc="-40" dirty="0">
                <a:latin typeface="Arial"/>
                <a:cs typeface="Arial"/>
              </a:rPr>
              <a:t>three </a:t>
            </a:r>
            <a:r>
              <a:rPr sz="2200" spc="-110" dirty="0">
                <a:latin typeface="Arial"/>
                <a:cs typeface="Arial"/>
              </a:rPr>
              <a:t>layers, </a:t>
            </a:r>
            <a:r>
              <a:rPr sz="2200" spc="-204" dirty="0">
                <a:latin typeface="Arial"/>
                <a:cs typeface="Arial"/>
              </a:rPr>
              <a:t>as </a:t>
            </a:r>
            <a:r>
              <a:rPr sz="2200" spc="-90" dirty="0">
                <a:latin typeface="Arial"/>
                <a:cs typeface="Arial"/>
              </a:rPr>
              <a:t>shown </a:t>
            </a:r>
            <a:r>
              <a:rPr sz="2200" spc="-30" dirty="0">
                <a:latin typeface="Arial"/>
                <a:cs typeface="Arial"/>
              </a:rPr>
              <a:t>in </a:t>
            </a:r>
            <a:r>
              <a:rPr sz="2200" spc="-120" dirty="0">
                <a:latin typeface="Arial"/>
                <a:cs typeface="Arial"/>
              </a:rPr>
              <a:t>Figure</a:t>
            </a:r>
            <a:r>
              <a:rPr sz="2200" spc="-434" dirty="0">
                <a:latin typeface="Arial"/>
                <a:cs typeface="Arial"/>
              </a:rPr>
              <a:t> </a:t>
            </a:r>
            <a:r>
              <a:rPr sz="2200" spc="-80" dirty="0">
                <a:latin typeface="Arial"/>
                <a:cs typeface="Arial"/>
              </a:rPr>
              <a:t>2.2.</a:t>
            </a:r>
            <a:endParaRPr sz="2200">
              <a:latin typeface="Arial"/>
              <a:cs typeface="Arial"/>
            </a:endParaRPr>
          </a:p>
        </p:txBody>
      </p:sp>
      <p:sp>
        <p:nvSpPr>
          <p:cNvPr id="3" name="object 3"/>
          <p:cNvSpPr/>
          <p:nvPr/>
        </p:nvSpPr>
        <p:spPr>
          <a:xfrm>
            <a:off x="1111272" y="2282143"/>
            <a:ext cx="6419782" cy="421167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0388" y="244805"/>
            <a:ext cx="2308860" cy="454025"/>
          </a:xfrm>
          <a:prstGeom prst="rect">
            <a:avLst/>
          </a:prstGeom>
        </p:spPr>
        <p:txBody>
          <a:bodyPr vert="horz" wrap="square" lIns="0" tIns="13970" rIns="0" bIns="0" rtlCol="0">
            <a:spAutoFit/>
          </a:bodyPr>
          <a:lstStyle/>
          <a:p>
            <a:pPr marL="12700">
              <a:lnSpc>
                <a:spcPct val="100000"/>
              </a:lnSpc>
              <a:spcBef>
                <a:spcPts val="110"/>
              </a:spcBef>
            </a:pPr>
            <a:r>
              <a:rPr b="1" spc="-75" dirty="0">
                <a:solidFill>
                  <a:srgbClr val="8063A1"/>
                </a:solidFill>
                <a:latin typeface="Arial"/>
                <a:cs typeface="Arial"/>
              </a:rPr>
              <a:t>Maturity</a:t>
            </a:r>
            <a:r>
              <a:rPr b="1" spc="-280" dirty="0">
                <a:solidFill>
                  <a:srgbClr val="8063A1"/>
                </a:solidFill>
                <a:latin typeface="Arial"/>
                <a:cs typeface="Arial"/>
              </a:rPr>
              <a:t> </a:t>
            </a:r>
            <a:r>
              <a:rPr b="1" spc="-275" dirty="0">
                <a:solidFill>
                  <a:srgbClr val="8063A1"/>
                </a:solidFill>
                <a:latin typeface="Arial"/>
                <a:cs typeface="Arial"/>
              </a:rPr>
              <a:t>Levels</a:t>
            </a:r>
          </a:p>
        </p:txBody>
      </p:sp>
      <p:sp>
        <p:nvSpPr>
          <p:cNvPr id="3" name="object 3"/>
          <p:cNvSpPr txBox="1"/>
          <p:nvPr/>
        </p:nvSpPr>
        <p:spPr>
          <a:xfrm>
            <a:off x="2540" y="853262"/>
            <a:ext cx="9068435" cy="5148580"/>
          </a:xfrm>
          <a:prstGeom prst="rect">
            <a:avLst/>
          </a:prstGeom>
        </p:spPr>
        <p:txBody>
          <a:bodyPr vert="horz" wrap="square" lIns="0" tIns="12700" rIns="0" bIns="0" rtlCol="0">
            <a:spAutoFit/>
          </a:bodyPr>
          <a:lstStyle/>
          <a:p>
            <a:pPr marL="356870" indent="-344805" algn="just">
              <a:lnSpc>
                <a:spcPct val="100000"/>
              </a:lnSpc>
              <a:spcBef>
                <a:spcPts val="100"/>
              </a:spcBef>
              <a:buFont typeface="Wingdings"/>
              <a:buChar char=""/>
              <a:tabLst>
                <a:tab pos="357505" algn="l"/>
              </a:tabLst>
            </a:pPr>
            <a:r>
              <a:rPr sz="2400" spc="-135" dirty="0">
                <a:solidFill>
                  <a:srgbClr val="00AF50"/>
                </a:solidFill>
                <a:latin typeface="Arial"/>
                <a:cs typeface="Arial"/>
              </a:rPr>
              <a:t>Proposed </a:t>
            </a:r>
            <a:r>
              <a:rPr sz="2400" spc="-105" dirty="0">
                <a:solidFill>
                  <a:srgbClr val="00AF50"/>
                </a:solidFill>
                <a:latin typeface="Arial"/>
                <a:cs typeface="Arial"/>
              </a:rPr>
              <a:t>standard </a:t>
            </a:r>
            <a:r>
              <a:rPr sz="2400" spc="-25" dirty="0">
                <a:solidFill>
                  <a:srgbClr val="00AF50"/>
                </a:solidFill>
                <a:latin typeface="Arial"/>
                <a:cs typeface="Arial"/>
              </a:rPr>
              <a:t>: </a:t>
            </a:r>
            <a:r>
              <a:rPr sz="2400" spc="30" dirty="0">
                <a:latin typeface="Arial"/>
                <a:cs typeface="Arial"/>
              </a:rPr>
              <a:t>It </a:t>
            </a:r>
            <a:r>
              <a:rPr sz="2400" spc="-135" dirty="0">
                <a:latin typeface="Arial"/>
                <a:cs typeface="Arial"/>
              </a:rPr>
              <a:t>is </a:t>
            </a:r>
            <a:r>
              <a:rPr sz="2400" spc="-185" dirty="0">
                <a:latin typeface="Arial"/>
                <a:cs typeface="Arial"/>
              </a:rPr>
              <a:t>a </a:t>
            </a:r>
            <a:r>
              <a:rPr sz="2400" spc="-80" dirty="0">
                <a:latin typeface="Arial"/>
                <a:cs typeface="Arial"/>
              </a:rPr>
              <a:t>specification </a:t>
            </a:r>
            <a:r>
              <a:rPr sz="2400" spc="-75" dirty="0">
                <a:latin typeface="Arial"/>
                <a:cs typeface="Arial"/>
              </a:rPr>
              <a:t>which </a:t>
            </a:r>
            <a:r>
              <a:rPr sz="2400" spc="-135" dirty="0">
                <a:latin typeface="Arial"/>
                <a:cs typeface="Arial"/>
              </a:rPr>
              <a:t>is </a:t>
            </a:r>
            <a:r>
              <a:rPr sz="2400" spc="-95" dirty="0">
                <a:latin typeface="Arial"/>
                <a:cs typeface="Arial"/>
              </a:rPr>
              <a:t>stable,</a:t>
            </a:r>
            <a:r>
              <a:rPr sz="2400" spc="405" dirty="0">
                <a:latin typeface="Arial"/>
                <a:cs typeface="Arial"/>
              </a:rPr>
              <a:t> </a:t>
            </a:r>
            <a:r>
              <a:rPr sz="2400" spc="-80" dirty="0">
                <a:latin typeface="Arial"/>
                <a:cs typeface="Arial"/>
              </a:rPr>
              <a:t>understood</a:t>
            </a:r>
            <a:endParaRPr sz="2400" dirty="0">
              <a:latin typeface="Arial"/>
              <a:cs typeface="Arial"/>
            </a:endParaRPr>
          </a:p>
          <a:p>
            <a:pPr marL="356870" algn="just">
              <a:lnSpc>
                <a:spcPct val="100000"/>
              </a:lnSpc>
            </a:pPr>
            <a:r>
              <a:rPr sz="2400" spc="-110" dirty="0">
                <a:latin typeface="Arial"/>
                <a:cs typeface="Arial"/>
              </a:rPr>
              <a:t>and</a:t>
            </a:r>
            <a:r>
              <a:rPr sz="2400" spc="-150" dirty="0">
                <a:latin typeface="Arial"/>
                <a:cs typeface="Arial"/>
              </a:rPr>
              <a:t> </a:t>
            </a:r>
            <a:r>
              <a:rPr sz="2400" dirty="0">
                <a:latin typeface="Arial"/>
                <a:cs typeface="Arial"/>
              </a:rPr>
              <a:t>of</a:t>
            </a:r>
            <a:r>
              <a:rPr sz="2400" spc="-155" dirty="0">
                <a:latin typeface="Arial"/>
                <a:cs typeface="Arial"/>
              </a:rPr>
              <a:t> </a:t>
            </a:r>
            <a:r>
              <a:rPr sz="2400" spc="-50" dirty="0">
                <a:latin typeface="Arial"/>
                <a:cs typeface="Arial"/>
              </a:rPr>
              <a:t>sufficient</a:t>
            </a:r>
            <a:r>
              <a:rPr sz="2400" spc="-150" dirty="0">
                <a:latin typeface="Arial"/>
                <a:cs typeface="Arial"/>
              </a:rPr>
              <a:t> </a:t>
            </a:r>
            <a:r>
              <a:rPr sz="2400" spc="-50" dirty="0">
                <a:latin typeface="Arial"/>
                <a:cs typeface="Arial"/>
              </a:rPr>
              <a:t>interest</a:t>
            </a:r>
            <a:r>
              <a:rPr sz="2400" spc="-180" dirty="0">
                <a:latin typeface="Arial"/>
                <a:cs typeface="Arial"/>
              </a:rPr>
              <a:t> </a:t>
            </a:r>
            <a:r>
              <a:rPr sz="2400" spc="25" dirty="0">
                <a:latin typeface="Arial"/>
                <a:cs typeface="Arial"/>
              </a:rPr>
              <a:t>to</a:t>
            </a:r>
            <a:r>
              <a:rPr sz="2400" spc="-155" dirty="0">
                <a:latin typeface="Arial"/>
                <a:cs typeface="Arial"/>
              </a:rPr>
              <a:t> </a:t>
            </a:r>
            <a:r>
              <a:rPr sz="2400" spc="-20" dirty="0">
                <a:latin typeface="Arial"/>
                <a:cs typeface="Arial"/>
              </a:rPr>
              <a:t>the</a:t>
            </a:r>
            <a:r>
              <a:rPr sz="2400" spc="-135" dirty="0">
                <a:latin typeface="Arial"/>
                <a:cs typeface="Arial"/>
              </a:rPr>
              <a:t> </a:t>
            </a:r>
            <a:r>
              <a:rPr sz="2400" spc="-30" dirty="0">
                <a:latin typeface="Arial"/>
                <a:cs typeface="Arial"/>
              </a:rPr>
              <a:t>Internet</a:t>
            </a:r>
            <a:r>
              <a:rPr sz="2400" spc="-175" dirty="0">
                <a:latin typeface="Arial"/>
                <a:cs typeface="Arial"/>
              </a:rPr>
              <a:t> </a:t>
            </a:r>
            <a:r>
              <a:rPr sz="2400" spc="-80" dirty="0">
                <a:latin typeface="Arial"/>
                <a:cs typeface="Arial"/>
              </a:rPr>
              <a:t>community.</a:t>
            </a:r>
            <a:endParaRPr sz="2400" dirty="0">
              <a:latin typeface="Arial"/>
              <a:cs typeface="Arial"/>
            </a:endParaRPr>
          </a:p>
          <a:p>
            <a:pPr marL="356870" marR="5715" indent="-344805" algn="just">
              <a:lnSpc>
                <a:spcPct val="100000"/>
              </a:lnSpc>
              <a:spcBef>
                <a:spcPts val="580"/>
              </a:spcBef>
              <a:buFont typeface="Wingdings"/>
              <a:buChar char=""/>
              <a:tabLst>
                <a:tab pos="357505" algn="l"/>
              </a:tabLst>
            </a:pPr>
            <a:r>
              <a:rPr sz="2400" spc="-55" dirty="0">
                <a:solidFill>
                  <a:srgbClr val="00AF50"/>
                </a:solidFill>
                <a:latin typeface="Arial"/>
                <a:cs typeface="Arial"/>
              </a:rPr>
              <a:t>Draft </a:t>
            </a:r>
            <a:r>
              <a:rPr sz="2400" spc="-100" dirty="0">
                <a:solidFill>
                  <a:srgbClr val="00AF50"/>
                </a:solidFill>
                <a:latin typeface="Arial"/>
                <a:cs typeface="Arial"/>
              </a:rPr>
              <a:t>standard </a:t>
            </a:r>
            <a:r>
              <a:rPr sz="2400" spc="-25" dirty="0">
                <a:latin typeface="Arial"/>
                <a:cs typeface="Arial"/>
              </a:rPr>
              <a:t>: </a:t>
            </a:r>
            <a:r>
              <a:rPr sz="2400" spc="-215" dirty="0">
                <a:latin typeface="Arial"/>
                <a:cs typeface="Arial"/>
              </a:rPr>
              <a:t>A </a:t>
            </a:r>
            <a:r>
              <a:rPr sz="2400" spc="-100" dirty="0">
                <a:latin typeface="Arial"/>
                <a:cs typeface="Arial"/>
              </a:rPr>
              <a:t>proposed </a:t>
            </a:r>
            <a:r>
              <a:rPr sz="2400" spc="-105" dirty="0">
                <a:latin typeface="Arial"/>
                <a:cs typeface="Arial"/>
              </a:rPr>
              <a:t>standard </a:t>
            </a:r>
            <a:r>
              <a:rPr sz="2400" spc="-125" dirty="0">
                <a:latin typeface="Arial"/>
                <a:cs typeface="Arial"/>
              </a:rPr>
              <a:t>is </a:t>
            </a:r>
            <a:r>
              <a:rPr sz="2400" spc="-95" dirty="0">
                <a:latin typeface="Arial"/>
                <a:cs typeface="Arial"/>
              </a:rPr>
              <a:t>elevated </a:t>
            </a:r>
            <a:r>
              <a:rPr sz="2400" spc="25" dirty="0">
                <a:latin typeface="Arial"/>
                <a:cs typeface="Arial"/>
              </a:rPr>
              <a:t>to </a:t>
            </a:r>
            <a:r>
              <a:rPr sz="2400" spc="-20" dirty="0">
                <a:latin typeface="Arial"/>
                <a:cs typeface="Arial"/>
              </a:rPr>
              <a:t>draft </a:t>
            </a:r>
            <a:r>
              <a:rPr sz="2400" spc="-105" dirty="0">
                <a:latin typeface="Arial"/>
                <a:cs typeface="Arial"/>
              </a:rPr>
              <a:t>standard  </a:t>
            </a:r>
            <a:r>
              <a:rPr sz="2400" spc="-100" dirty="0">
                <a:latin typeface="Arial"/>
                <a:cs typeface="Arial"/>
              </a:rPr>
              <a:t>status </a:t>
            </a:r>
            <a:r>
              <a:rPr sz="2400" spc="-30" dirty="0">
                <a:latin typeface="Arial"/>
                <a:cs typeface="Arial"/>
              </a:rPr>
              <a:t>after </a:t>
            </a:r>
            <a:r>
              <a:rPr sz="2400" spc="-50" dirty="0">
                <a:latin typeface="Arial"/>
                <a:cs typeface="Arial"/>
              </a:rPr>
              <a:t>at </a:t>
            </a:r>
            <a:r>
              <a:rPr sz="2400" spc="-100" dirty="0">
                <a:latin typeface="Arial"/>
                <a:cs typeface="Arial"/>
              </a:rPr>
              <a:t>least </a:t>
            </a:r>
            <a:r>
              <a:rPr sz="2400" spc="5" dirty="0">
                <a:latin typeface="Arial"/>
                <a:cs typeface="Arial"/>
              </a:rPr>
              <a:t>two </a:t>
            </a:r>
            <a:r>
              <a:rPr sz="2400" spc="-140" dirty="0">
                <a:latin typeface="Arial"/>
                <a:cs typeface="Arial"/>
              </a:rPr>
              <a:t>successful </a:t>
            </a:r>
            <a:r>
              <a:rPr sz="2400" spc="-70" dirty="0">
                <a:latin typeface="Arial"/>
                <a:cs typeface="Arial"/>
              </a:rPr>
              <a:t>independent </a:t>
            </a:r>
            <a:r>
              <a:rPr sz="2400" spc="-120" dirty="0">
                <a:latin typeface="Arial"/>
                <a:cs typeface="Arial"/>
              </a:rPr>
              <a:t>and </a:t>
            </a:r>
            <a:r>
              <a:rPr sz="2400" spc="-65" dirty="0">
                <a:latin typeface="Arial"/>
                <a:cs typeface="Arial"/>
              </a:rPr>
              <a:t>interoperable  </a:t>
            </a:r>
            <a:r>
              <a:rPr sz="2400" spc="-60" dirty="0">
                <a:latin typeface="Arial"/>
                <a:cs typeface="Arial"/>
              </a:rPr>
              <a:t>implementations.</a:t>
            </a:r>
            <a:endParaRPr sz="2400" dirty="0">
              <a:latin typeface="Arial"/>
              <a:cs typeface="Arial"/>
            </a:endParaRPr>
          </a:p>
          <a:p>
            <a:pPr marL="356870" marR="5080" indent="-344805" algn="just">
              <a:lnSpc>
                <a:spcPct val="100000"/>
              </a:lnSpc>
              <a:spcBef>
                <a:spcPts val="580"/>
              </a:spcBef>
              <a:buFont typeface="Wingdings"/>
              <a:buChar char=""/>
              <a:tabLst>
                <a:tab pos="357505" algn="l"/>
              </a:tabLst>
            </a:pPr>
            <a:r>
              <a:rPr sz="2400" spc="-35" dirty="0">
                <a:solidFill>
                  <a:srgbClr val="00AF50"/>
                </a:solidFill>
                <a:latin typeface="Arial"/>
                <a:cs typeface="Arial"/>
              </a:rPr>
              <a:t>Internet </a:t>
            </a:r>
            <a:r>
              <a:rPr sz="2400" spc="-100" dirty="0">
                <a:solidFill>
                  <a:srgbClr val="00AF50"/>
                </a:solidFill>
                <a:latin typeface="Arial"/>
                <a:cs typeface="Arial"/>
              </a:rPr>
              <a:t>standard </a:t>
            </a:r>
            <a:r>
              <a:rPr sz="2400" spc="-25" dirty="0">
                <a:latin typeface="Arial"/>
                <a:cs typeface="Arial"/>
              </a:rPr>
              <a:t>: </a:t>
            </a:r>
            <a:r>
              <a:rPr sz="2400" spc="-215" dirty="0">
                <a:latin typeface="Arial"/>
                <a:cs typeface="Arial"/>
              </a:rPr>
              <a:t>A </a:t>
            </a:r>
            <a:r>
              <a:rPr sz="2400" spc="-25" dirty="0">
                <a:latin typeface="Arial"/>
                <a:cs typeface="Arial"/>
              </a:rPr>
              <a:t>draft </a:t>
            </a:r>
            <a:r>
              <a:rPr sz="2400" spc="-100" dirty="0">
                <a:latin typeface="Arial"/>
                <a:cs typeface="Arial"/>
              </a:rPr>
              <a:t>standard </a:t>
            </a:r>
            <a:r>
              <a:rPr sz="2400" spc="-140" dirty="0">
                <a:latin typeface="Arial"/>
                <a:cs typeface="Arial"/>
              </a:rPr>
              <a:t>reaches </a:t>
            </a:r>
            <a:r>
              <a:rPr sz="2400" spc="-25" dirty="0">
                <a:latin typeface="Arial"/>
                <a:cs typeface="Arial"/>
              </a:rPr>
              <a:t>internet </a:t>
            </a:r>
            <a:r>
              <a:rPr sz="2400" spc="-100" dirty="0">
                <a:latin typeface="Arial"/>
                <a:cs typeface="Arial"/>
              </a:rPr>
              <a:t>standard </a:t>
            </a:r>
            <a:r>
              <a:rPr sz="2400" spc="-30" dirty="0">
                <a:latin typeface="Arial"/>
                <a:cs typeface="Arial"/>
              </a:rPr>
              <a:t>after  </a:t>
            </a:r>
            <a:r>
              <a:rPr sz="2400" spc="-80" dirty="0">
                <a:latin typeface="Arial"/>
                <a:cs typeface="Arial"/>
              </a:rPr>
              <a:t>demonstrations </a:t>
            </a:r>
            <a:r>
              <a:rPr sz="2400" dirty="0">
                <a:latin typeface="Arial"/>
                <a:cs typeface="Arial"/>
              </a:rPr>
              <a:t>of </a:t>
            </a:r>
            <a:r>
              <a:rPr sz="2400" spc="-140" dirty="0">
                <a:latin typeface="Arial"/>
                <a:cs typeface="Arial"/>
              </a:rPr>
              <a:t>successful</a:t>
            </a:r>
            <a:r>
              <a:rPr sz="2400" spc="-409" dirty="0">
                <a:latin typeface="Arial"/>
                <a:cs typeface="Arial"/>
              </a:rPr>
              <a:t> </a:t>
            </a:r>
            <a:r>
              <a:rPr sz="2400" spc="-45" dirty="0">
                <a:latin typeface="Arial"/>
                <a:cs typeface="Arial"/>
              </a:rPr>
              <a:t>implementation.</a:t>
            </a:r>
            <a:endParaRPr sz="2400" dirty="0">
              <a:latin typeface="Arial"/>
              <a:cs typeface="Arial"/>
            </a:endParaRPr>
          </a:p>
          <a:p>
            <a:pPr marL="356870" indent="-344805" algn="just">
              <a:lnSpc>
                <a:spcPct val="100000"/>
              </a:lnSpc>
              <a:spcBef>
                <a:spcPts val="580"/>
              </a:spcBef>
              <a:buFont typeface="Wingdings"/>
              <a:buChar char=""/>
              <a:tabLst>
                <a:tab pos="357505" algn="l"/>
              </a:tabLst>
            </a:pPr>
            <a:r>
              <a:rPr sz="2400" spc="-75" dirty="0">
                <a:solidFill>
                  <a:srgbClr val="00AF50"/>
                </a:solidFill>
                <a:latin typeface="Arial"/>
                <a:cs typeface="Arial"/>
              </a:rPr>
              <a:t>Historic </a:t>
            </a:r>
            <a:r>
              <a:rPr sz="2400" spc="-25" dirty="0">
                <a:latin typeface="Arial"/>
                <a:cs typeface="Arial"/>
              </a:rPr>
              <a:t>: </a:t>
            </a:r>
            <a:r>
              <a:rPr sz="2400" spc="-165" dirty="0">
                <a:latin typeface="Arial"/>
                <a:cs typeface="Arial"/>
              </a:rPr>
              <a:t>They </a:t>
            </a:r>
            <a:r>
              <a:rPr sz="2400" spc="-150" dirty="0">
                <a:latin typeface="Arial"/>
                <a:cs typeface="Arial"/>
              </a:rPr>
              <a:t>have </a:t>
            </a:r>
            <a:r>
              <a:rPr sz="2400" spc="-100" dirty="0">
                <a:latin typeface="Arial"/>
                <a:cs typeface="Arial"/>
              </a:rPr>
              <a:t>never </a:t>
            </a:r>
            <a:r>
              <a:rPr sz="2400" spc="-165" dirty="0">
                <a:latin typeface="Arial"/>
                <a:cs typeface="Arial"/>
              </a:rPr>
              <a:t>passed </a:t>
            </a:r>
            <a:r>
              <a:rPr sz="2400" spc="-30" dirty="0">
                <a:latin typeface="Arial"/>
                <a:cs typeface="Arial"/>
              </a:rPr>
              <a:t>the </a:t>
            </a:r>
            <a:r>
              <a:rPr sz="2400" spc="-150" dirty="0">
                <a:latin typeface="Arial"/>
                <a:cs typeface="Arial"/>
              </a:rPr>
              <a:t>necessary </a:t>
            </a:r>
            <a:r>
              <a:rPr sz="2400" spc="-20" dirty="0">
                <a:latin typeface="Arial"/>
                <a:cs typeface="Arial"/>
              </a:rPr>
              <a:t>maturity </a:t>
            </a:r>
            <a:r>
              <a:rPr sz="2400" spc="-114" dirty="0">
                <a:latin typeface="Arial"/>
                <a:cs typeface="Arial"/>
              </a:rPr>
              <a:t>levels</a:t>
            </a:r>
            <a:r>
              <a:rPr sz="2400" spc="-100" dirty="0">
                <a:latin typeface="Arial"/>
                <a:cs typeface="Arial"/>
              </a:rPr>
              <a:t> </a:t>
            </a:r>
            <a:r>
              <a:rPr sz="2400" spc="20" dirty="0">
                <a:latin typeface="Arial"/>
                <a:cs typeface="Arial"/>
              </a:rPr>
              <a:t>to</a:t>
            </a:r>
            <a:endParaRPr sz="2400" dirty="0">
              <a:latin typeface="Arial"/>
              <a:cs typeface="Arial"/>
            </a:endParaRPr>
          </a:p>
          <a:p>
            <a:pPr marL="356870" algn="just">
              <a:lnSpc>
                <a:spcPct val="100000"/>
              </a:lnSpc>
            </a:pPr>
            <a:r>
              <a:rPr sz="2400" spc="-120" dirty="0">
                <a:latin typeface="Arial"/>
                <a:cs typeface="Arial"/>
              </a:rPr>
              <a:t>become </a:t>
            </a:r>
            <a:r>
              <a:rPr sz="2400" spc="-130" dirty="0">
                <a:latin typeface="Arial"/>
                <a:cs typeface="Arial"/>
              </a:rPr>
              <a:t>an </a:t>
            </a:r>
            <a:r>
              <a:rPr sz="2400" spc="-20" dirty="0">
                <a:latin typeface="Arial"/>
                <a:cs typeface="Arial"/>
              </a:rPr>
              <a:t>internet</a:t>
            </a:r>
            <a:r>
              <a:rPr sz="2400" spc="-204" dirty="0">
                <a:latin typeface="Arial"/>
                <a:cs typeface="Arial"/>
              </a:rPr>
              <a:t> </a:t>
            </a:r>
            <a:r>
              <a:rPr sz="2400" spc="-90" dirty="0">
                <a:latin typeface="Arial"/>
                <a:cs typeface="Arial"/>
              </a:rPr>
              <a:t>standard.</a:t>
            </a:r>
            <a:endParaRPr sz="2400" dirty="0">
              <a:latin typeface="Arial"/>
              <a:cs typeface="Arial"/>
            </a:endParaRPr>
          </a:p>
          <a:p>
            <a:pPr marL="356870" indent="-344805" algn="just">
              <a:lnSpc>
                <a:spcPct val="100000"/>
              </a:lnSpc>
              <a:spcBef>
                <a:spcPts val="575"/>
              </a:spcBef>
              <a:buFont typeface="Wingdings"/>
              <a:buChar char=""/>
              <a:tabLst>
                <a:tab pos="357505" algn="l"/>
              </a:tabLst>
            </a:pPr>
            <a:r>
              <a:rPr sz="2400" spc="-95" dirty="0">
                <a:solidFill>
                  <a:srgbClr val="00AF50"/>
                </a:solidFill>
                <a:latin typeface="Arial"/>
                <a:cs typeface="Arial"/>
              </a:rPr>
              <a:t>Experimental </a:t>
            </a:r>
            <a:r>
              <a:rPr sz="2400" spc="-25" dirty="0">
                <a:latin typeface="Arial"/>
                <a:cs typeface="Arial"/>
              </a:rPr>
              <a:t>: </a:t>
            </a:r>
            <a:r>
              <a:rPr sz="2400" spc="20" dirty="0">
                <a:latin typeface="Arial"/>
                <a:cs typeface="Arial"/>
              </a:rPr>
              <a:t>It </a:t>
            </a:r>
            <a:r>
              <a:rPr sz="2400" spc="-125" dirty="0">
                <a:latin typeface="Arial"/>
                <a:cs typeface="Arial"/>
              </a:rPr>
              <a:t>describes </a:t>
            </a:r>
            <a:r>
              <a:rPr sz="2400" spc="-50" dirty="0">
                <a:latin typeface="Arial"/>
                <a:cs typeface="Arial"/>
              </a:rPr>
              <a:t>work </a:t>
            </a:r>
            <a:r>
              <a:rPr sz="2400" spc="-65" dirty="0">
                <a:latin typeface="Arial"/>
                <a:cs typeface="Arial"/>
              </a:rPr>
              <a:t>related </a:t>
            </a:r>
            <a:r>
              <a:rPr sz="2400" spc="25" dirty="0">
                <a:latin typeface="Arial"/>
                <a:cs typeface="Arial"/>
              </a:rPr>
              <a:t>to </a:t>
            </a:r>
            <a:r>
              <a:rPr sz="2400" spc="-145" dirty="0">
                <a:latin typeface="Arial"/>
                <a:cs typeface="Arial"/>
              </a:rPr>
              <a:t>an </a:t>
            </a:r>
            <a:r>
              <a:rPr sz="2400" spc="-75" dirty="0">
                <a:latin typeface="Arial"/>
                <a:cs typeface="Arial"/>
              </a:rPr>
              <a:t>experimental</a:t>
            </a:r>
            <a:r>
              <a:rPr sz="2400" spc="185" dirty="0">
                <a:latin typeface="Arial"/>
                <a:cs typeface="Arial"/>
              </a:rPr>
              <a:t> </a:t>
            </a:r>
            <a:r>
              <a:rPr sz="2400" spc="-60" dirty="0">
                <a:latin typeface="Arial"/>
                <a:cs typeface="Arial"/>
              </a:rPr>
              <a:t>operation</a:t>
            </a:r>
            <a:endParaRPr sz="2400" dirty="0">
              <a:latin typeface="Arial"/>
              <a:cs typeface="Arial"/>
            </a:endParaRPr>
          </a:p>
          <a:p>
            <a:pPr marL="356870" algn="just">
              <a:lnSpc>
                <a:spcPct val="100000"/>
              </a:lnSpc>
            </a:pPr>
            <a:r>
              <a:rPr sz="2400" dirty="0">
                <a:latin typeface="Arial"/>
                <a:cs typeface="Arial"/>
              </a:rPr>
              <a:t>that </a:t>
            </a:r>
            <a:r>
              <a:rPr sz="2400" spc="-135" dirty="0">
                <a:latin typeface="Arial"/>
                <a:cs typeface="Arial"/>
              </a:rPr>
              <a:t>does </a:t>
            </a:r>
            <a:r>
              <a:rPr sz="2400" spc="-5" dirty="0">
                <a:latin typeface="Arial"/>
                <a:cs typeface="Arial"/>
              </a:rPr>
              <a:t>not </a:t>
            </a:r>
            <a:r>
              <a:rPr sz="2400" spc="-60" dirty="0">
                <a:latin typeface="Arial"/>
                <a:cs typeface="Arial"/>
              </a:rPr>
              <a:t>affect </a:t>
            </a:r>
            <a:r>
              <a:rPr sz="2400" spc="-20" dirty="0">
                <a:latin typeface="Arial"/>
                <a:cs typeface="Arial"/>
              </a:rPr>
              <a:t>the </a:t>
            </a:r>
            <a:r>
              <a:rPr sz="2400" spc="-55" dirty="0">
                <a:latin typeface="Arial"/>
                <a:cs typeface="Arial"/>
              </a:rPr>
              <a:t>operation </a:t>
            </a:r>
            <a:r>
              <a:rPr sz="2400" dirty="0">
                <a:latin typeface="Arial"/>
                <a:cs typeface="Arial"/>
              </a:rPr>
              <a:t>of </a:t>
            </a:r>
            <a:r>
              <a:rPr sz="2400" spc="-20" dirty="0">
                <a:latin typeface="Arial"/>
                <a:cs typeface="Arial"/>
              </a:rPr>
              <a:t>the</a:t>
            </a:r>
            <a:r>
              <a:rPr sz="2400" spc="-390" dirty="0">
                <a:latin typeface="Arial"/>
                <a:cs typeface="Arial"/>
              </a:rPr>
              <a:t> </a:t>
            </a:r>
            <a:r>
              <a:rPr sz="2400" spc="-25" dirty="0">
                <a:latin typeface="Arial"/>
                <a:cs typeface="Arial"/>
              </a:rPr>
              <a:t>internet.</a:t>
            </a:r>
            <a:endParaRPr sz="2400" dirty="0">
              <a:latin typeface="Arial"/>
              <a:cs typeface="Arial"/>
            </a:endParaRPr>
          </a:p>
          <a:p>
            <a:pPr marL="356870" indent="-344805" algn="just">
              <a:lnSpc>
                <a:spcPct val="100000"/>
              </a:lnSpc>
              <a:spcBef>
                <a:spcPts val="580"/>
              </a:spcBef>
              <a:buFont typeface="Wingdings"/>
              <a:buChar char=""/>
              <a:tabLst>
                <a:tab pos="357505" algn="l"/>
              </a:tabLst>
            </a:pPr>
            <a:r>
              <a:rPr sz="2400" spc="-50" dirty="0">
                <a:solidFill>
                  <a:srgbClr val="00AF50"/>
                </a:solidFill>
                <a:latin typeface="Arial"/>
                <a:cs typeface="Arial"/>
              </a:rPr>
              <a:t>Informational </a:t>
            </a:r>
            <a:r>
              <a:rPr sz="2400" spc="-25" dirty="0">
                <a:latin typeface="Arial"/>
                <a:cs typeface="Arial"/>
              </a:rPr>
              <a:t>: </a:t>
            </a:r>
            <a:r>
              <a:rPr sz="2400" spc="30" dirty="0">
                <a:latin typeface="Arial"/>
                <a:cs typeface="Arial"/>
              </a:rPr>
              <a:t>It </a:t>
            </a:r>
            <a:r>
              <a:rPr sz="2400" spc="-100" dirty="0">
                <a:latin typeface="Arial"/>
                <a:cs typeface="Arial"/>
              </a:rPr>
              <a:t>contains </a:t>
            </a:r>
            <a:r>
              <a:rPr sz="2400" spc="-110" dirty="0">
                <a:latin typeface="Arial"/>
                <a:cs typeface="Arial"/>
              </a:rPr>
              <a:t>general </a:t>
            </a:r>
            <a:r>
              <a:rPr sz="2400" spc="-70" dirty="0">
                <a:latin typeface="Arial"/>
                <a:cs typeface="Arial"/>
              </a:rPr>
              <a:t>, </a:t>
            </a:r>
            <a:r>
              <a:rPr sz="2400" spc="-65" dirty="0">
                <a:latin typeface="Arial"/>
                <a:cs typeface="Arial"/>
              </a:rPr>
              <a:t>historical </a:t>
            </a:r>
            <a:r>
              <a:rPr sz="2400" spc="-15" dirty="0">
                <a:latin typeface="Arial"/>
                <a:cs typeface="Arial"/>
              </a:rPr>
              <a:t>or </a:t>
            </a:r>
            <a:r>
              <a:rPr sz="2400" spc="-5" dirty="0">
                <a:latin typeface="Arial"/>
                <a:cs typeface="Arial"/>
              </a:rPr>
              <a:t>tutorial</a:t>
            </a:r>
            <a:r>
              <a:rPr sz="2400" spc="90" dirty="0">
                <a:latin typeface="Arial"/>
                <a:cs typeface="Arial"/>
              </a:rPr>
              <a:t> </a:t>
            </a:r>
            <a:r>
              <a:rPr sz="2400" spc="-40" dirty="0">
                <a:latin typeface="Arial"/>
                <a:cs typeface="Arial"/>
              </a:rPr>
              <a:t>information</a:t>
            </a:r>
            <a:endParaRPr sz="2400" dirty="0">
              <a:latin typeface="Arial"/>
              <a:cs typeface="Arial"/>
            </a:endParaRPr>
          </a:p>
          <a:p>
            <a:pPr marL="356870" algn="just">
              <a:lnSpc>
                <a:spcPct val="100000"/>
              </a:lnSpc>
            </a:pPr>
            <a:r>
              <a:rPr sz="2400" spc="-60" dirty="0">
                <a:latin typeface="Arial"/>
                <a:cs typeface="Arial"/>
              </a:rPr>
              <a:t>related</a:t>
            </a:r>
            <a:r>
              <a:rPr sz="2400" spc="-175" dirty="0">
                <a:latin typeface="Arial"/>
                <a:cs typeface="Arial"/>
              </a:rPr>
              <a:t> </a:t>
            </a:r>
            <a:r>
              <a:rPr sz="2400" spc="25" dirty="0">
                <a:latin typeface="Arial"/>
                <a:cs typeface="Arial"/>
              </a:rPr>
              <a:t>to</a:t>
            </a:r>
            <a:r>
              <a:rPr sz="2400" spc="-155" dirty="0">
                <a:latin typeface="Arial"/>
                <a:cs typeface="Arial"/>
              </a:rPr>
              <a:t> </a:t>
            </a:r>
            <a:r>
              <a:rPr sz="2400" spc="-20" dirty="0">
                <a:latin typeface="Arial"/>
                <a:cs typeface="Arial"/>
              </a:rPr>
              <a:t>the</a:t>
            </a:r>
            <a:r>
              <a:rPr sz="2400" spc="-160" dirty="0">
                <a:latin typeface="Arial"/>
                <a:cs typeface="Arial"/>
              </a:rPr>
              <a:t> </a:t>
            </a:r>
            <a:r>
              <a:rPr sz="2400" spc="-20" dirty="0">
                <a:latin typeface="Arial"/>
                <a:cs typeface="Arial"/>
              </a:rPr>
              <a:t>internet</a:t>
            </a:r>
            <a:r>
              <a:rPr sz="2400" spc="-155" dirty="0">
                <a:latin typeface="Arial"/>
                <a:cs typeface="Arial"/>
              </a:rPr>
              <a:t> </a:t>
            </a:r>
            <a:r>
              <a:rPr sz="2400" spc="-65" dirty="0">
                <a:latin typeface="Arial"/>
                <a:cs typeface="Arial"/>
              </a:rPr>
              <a:t>.</a:t>
            </a:r>
            <a:endParaRPr sz="2400" dirty="0">
              <a:latin typeface="Arial"/>
              <a:cs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0388" y="92405"/>
            <a:ext cx="2926080" cy="454025"/>
          </a:xfrm>
          <a:prstGeom prst="rect">
            <a:avLst/>
          </a:prstGeom>
        </p:spPr>
        <p:txBody>
          <a:bodyPr vert="horz" wrap="square" lIns="0" tIns="13970" rIns="0" bIns="0" rtlCol="0">
            <a:spAutoFit/>
          </a:bodyPr>
          <a:lstStyle/>
          <a:p>
            <a:pPr marL="12700">
              <a:lnSpc>
                <a:spcPct val="100000"/>
              </a:lnSpc>
              <a:spcBef>
                <a:spcPts val="110"/>
              </a:spcBef>
            </a:pPr>
            <a:r>
              <a:rPr b="1" spc="-180" dirty="0">
                <a:solidFill>
                  <a:srgbClr val="8063A1"/>
                </a:solidFill>
                <a:latin typeface="Arial"/>
                <a:cs typeface="Arial"/>
              </a:rPr>
              <a:t>Requirement</a:t>
            </a:r>
            <a:r>
              <a:rPr b="1" spc="-285" dirty="0">
                <a:solidFill>
                  <a:srgbClr val="8063A1"/>
                </a:solidFill>
                <a:latin typeface="Arial"/>
                <a:cs typeface="Arial"/>
              </a:rPr>
              <a:t> </a:t>
            </a:r>
            <a:r>
              <a:rPr b="1" spc="-275" dirty="0">
                <a:solidFill>
                  <a:srgbClr val="8063A1"/>
                </a:solidFill>
                <a:latin typeface="Arial"/>
                <a:cs typeface="Arial"/>
              </a:rPr>
              <a:t>Levels</a:t>
            </a:r>
          </a:p>
        </p:txBody>
      </p:sp>
      <p:sp>
        <p:nvSpPr>
          <p:cNvPr id="3" name="object 3"/>
          <p:cNvSpPr txBox="1"/>
          <p:nvPr/>
        </p:nvSpPr>
        <p:spPr>
          <a:xfrm>
            <a:off x="2540" y="777062"/>
            <a:ext cx="9068435" cy="4490085"/>
          </a:xfrm>
          <a:prstGeom prst="rect">
            <a:avLst/>
          </a:prstGeom>
        </p:spPr>
        <p:txBody>
          <a:bodyPr vert="horz" wrap="square" lIns="0" tIns="12700" rIns="0" bIns="0" rtlCol="0">
            <a:spAutoFit/>
          </a:bodyPr>
          <a:lstStyle/>
          <a:p>
            <a:pPr marL="356870" indent="-344805">
              <a:lnSpc>
                <a:spcPct val="100000"/>
              </a:lnSpc>
              <a:spcBef>
                <a:spcPts val="100"/>
              </a:spcBef>
              <a:buFont typeface="Wingdings"/>
              <a:buChar char=""/>
              <a:tabLst>
                <a:tab pos="357505" algn="l"/>
                <a:tab pos="1612900" algn="l"/>
                <a:tab pos="1829435" algn="l"/>
                <a:tab pos="2439670" algn="l"/>
                <a:tab pos="3039745" algn="l"/>
                <a:tab pos="3363595" algn="l"/>
                <a:tab pos="4408805" algn="l"/>
                <a:tab pos="5607050" algn="l"/>
                <a:tab pos="5906135" algn="l"/>
                <a:tab pos="6214110" algn="l"/>
                <a:tab pos="6537325" algn="l"/>
                <a:tab pos="8333105" algn="l"/>
                <a:tab pos="8768715" algn="l"/>
              </a:tabLst>
            </a:pPr>
            <a:r>
              <a:rPr sz="2400" spc="-490" dirty="0">
                <a:solidFill>
                  <a:srgbClr val="00AF50"/>
                </a:solidFill>
                <a:latin typeface="Arial"/>
                <a:cs typeface="Arial"/>
              </a:rPr>
              <a:t>R</a:t>
            </a:r>
            <a:r>
              <a:rPr sz="2400" spc="-110" dirty="0">
                <a:solidFill>
                  <a:srgbClr val="00AF50"/>
                </a:solidFill>
                <a:latin typeface="Arial"/>
                <a:cs typeface="Arial"/>
              </a:rPr>
              <a:t>e</a:t>
            </a:r>
            <a:r>
              <a:rPr sz="2400" spc="-100" dirty="0">
                <a:solidFill>
                  <a:srgbClr val="00AF50"/>
                </a:solidFill>
                <a:latin typeface="Arial"/>
                <a:cs typeface="Arial"/>
              </a:rPr>
              <a:t>q</a:t>
            </a:r>
            <a:r>
              <a:rPr sz="2400" spc="-70" dirty="0">
                <a:solidFill>
                  <a:srgbClr val="00AF50"/>
                </a:solidFill>
                <a:latin typeface="Arial"/>
                <a:cs typeface="Arial"/>
              </a:rPr>
              <a:t>u</a:t>
            </a:r>
            <a:r>
              <a:rPr sz="2400" spc="20" dirty="0">
                <a:solidFill>
                  <a:srgbClr val="00AF50"/>
                </a:solidFill>
                <a:latin typeface="Arial"/>
                <a:cs typeface="Arial"/>
              </a:rPr>
              <a:t>i</a:t>
            </a:r>
            <a:r>
              <a:rPr sz="2400" spc="5" dirty="0">
                <a:solidFill>
                  <a:srgbClr val="00AF50"/>
                </a:solidFill>
                <a:latin typeface="Arial"/>
                <a:cs typeface="Arial"/>
              </a:rPr>
              <a:t>r</a:t>
            </a:r>
            <a:r>
              <a:rPr sz="2400" spc="-110" dirty="0">
                <a:solidFill>
                  <a:srgbClr val="00AF50"/>
                </a:solidFill>
                <a:latin typeface="Arial"/>
                <a:cs typeface="Arial"/>
              </a:rPr>
              <a:t>ed</a:t>
            </a:r>
            <a:r>
              <a:rPr sz="2400" dirty="0">
                <a:solidFill>
                  <a:srgbClr val="00AF50"/>
                </a:solidFill>
                <a:latin typeface="Arial"/>
                <a:cs typeface="Arial"/>
              </a:rPr>
              <a:t>	</a:t>
            </a:r>
            <a:r>
              <a:rPr sz="2400" spc="-25" dirty="0">
                <a:solidFill>
                  <a:srgbClr val="00AF50"/>
                </a:solidFill>
                <a:latin typeface="Arial"/>
                <a:cs typeface="Arial"/>
              </a:rPr>
              <a:t>:</a:t>
            </a:r>
            <a:r>
              <a:rPr sz="2400" dirty="0">
                <a:solidFill>
                  <a:srgbClr val="00AF50"/>
                </a:solidFill>
                <a:latin typeface="Arial"/>
                <a:cs typeface="Arial"/>
              </a:rPr>
              <a:t>	</a:t>
            </a:r>
            <a:r>
              <a:rPr sz="2400" spc="-145" dirty="0">
                <a:latin typeface="Arial"/>
                <a:cs typeface="Arial"/>
              </a:rPr>
              <a:t>An</a:t>
            </a:r>
            <a:r>
              <a:rPr sz="2400" dirty="0">
                <a:latin typeface="Arial"/>
                <a:cs typeface="Arial"/>
              </a:rPr>
              <a:t>	</a:t>
            </a:r>
            <a:r>
              <a:rPr sz="2400" spc="-440" dirty="0">
                <a:latin typeface="Arial"/>
                <a:cs typeface="Arial"/>
              </a:rPr>
              <a:t>R</a:t>
            </a:r>
            <a:r>
              <a:rPr sz="2400" spc="-390" dirty="0">
                <a:latin typeface="Arial"/>
                <a:cs typeface="Arial"/>
              </a:rPr>
              <a:t>F</a:t>
            </a:r>
            <a:r>
              <a:rPr sz="2400" spc="-455" dirty="0">
                <a:latin typeface="Arial"/>
                <a:cs typeface="Arial"/>
              </a:rPr>
              <a:t>C</a:t>
            </a:r>
            <a:r>
              <a:rPr sz="2400" dirty="0">
                <a:latin typeface="Arial"/>
                <a:cs typeface="Arial"/>
              </a:rPr>
              <a:t>	</a:t>
            </a:r>
            <a:r>
              <a:rPr sz="2400" spc="-125" dirty="0">
                <a:latin typeface="Arial"/>
                <a:cs typeface="Arial"/>
              </a:rPr>
              <a:t>is</a:t>
            </a:r>
            <a:r>
              <a:rPr sz="2400" dirty="0">
                <a:latin typeface="Arial"/>
                <a:cs typeface="Arial"/>
              </a:rPr>
              <a:t>	</a:t>
            </a:r>
            <a:r>
              <a:rPr sz="2400" spc="-10" dirty="0">
                <a:latin typeface="Arial"/>
                <a:cs typeface="Arial"/>
              </a:rPr>
              <a:t>l</a:t>
            </a:r>
            <a:r>
              <a:rPr sz="2400" spc="-130" dirty="0">
                <a:latin typeface="Arial"/>
                <a:cs typeface="Arial"/>
              </a:rPr>
              <a:t>a</a:t>
            </a:r>
            <a:r>
              <a:rPr sz="2400" spc="-125" dirty="0">
                <a:latin typeface="Arial"/>
                <a:cs typeface="Arial"/>
              </a:rPr>
              <a:t>b</a:t>
            </a:r>
            <a:r>
              <a:rPr sz="2400" spc="-85" dirty="0">
                <a:latin typeface="Arial"/>
                <a:cs typeface="Arial"/>
              </a:rPr>
              <a:t>eled</a:t>
            </a:r>
            <a:r>
              <a:rPr sz="2400" dirty="0">
                <a:latin typeface="Arial"/>
                <a:cs typeface="Arial"/>
              </a:rPr>
              <a:t>	</a:t>
            </a:r>
            <a:r>
              <a:rPr sz="2400" spc="10" dirty="0">
                <a:latin typeface="Arial"/>
                <a:cs typeface="Arial"/>
              </a:rPr>
              <a:t>r</a:t>
            </a:r>
            <a:r>
              <a:rPr sz="2400" spc="-110" dirty="0">
                <a:latin typeface="Arial"/>
                <a:cs typeface="Arial"/>
              </a:rPr>
              <a:t>e</a:t>
            </a:r>
            <a:r>
              <a:rPr sz="2400" spc="-120" dirty="0">
                <a:latin typeface="Arial"/>
                <a:cs typeface="Arial"/>
              </a:rPr>
              <a:t>q</a:t>
            </a:r>
            <a:r>
              <a:rPr sz="2400" spc="-70" dirty="0">
                <a:latin typeface="Arial"/>
                <a:cs typeface="Arial"/>
              </a:rPr>
              <a:t>u</a:t>
            </a:r>
            <a:r>
              <a:rPr sz="2400" spc="20" dirty="0">
                <a:latin typeface="Arial"/>
                <a:cs typeface="Arial"/>
              </a:rPr>
              <a:t>i</a:t>
            </a:r>
            <a:r>
              <a:rPr sz="2400" spc="5" dirty="0">
                <a:latin typeface="Arial"/>
                <a:cs typeface="Arial"/>
              </a:rPr>
              <a:t>r</a:t>
            </a:r>
            <a:r>
              <a:rPr sz="2400" spc="-110" dirty="0">
                <a:latin typeface="Arial"/>
                <a:cs typeface="Arial"/>
              </a:rPr>
              <a:t>ed</a:t>
            </a:r>
            <a:r>
              <a:rPr sz="2400" dirty="0">
                <a:latin typeface="Arial"/>
                <a:cs typeface="Arial"/>
              </a:rPr>
              <a:t>	</a:t>
            </a:r>
            <a:r>
              <a:rPr sz="2400" spc="40" dirty="0">
                <a:latin typeface="Arial"/>
                <a:cs typeface="Arial"/>
              </a:rPr>
              <a:t>if</a:t>
            </a:r>
            <a:r>
              <a:rPr sz="2400" dirty="0">
                <a:latin typeface="Arial"/>
                <a:cs typeface="Arial"/>
              </a:rPr>
              <a:t>	</a:t>
            </a:r>
            <a:r>
              <a:rPr sz="2400" spc="75" dirty="0">
                <a:latin typeface="Arial"/>
                <a:cs typeface="Arial"/>
              </a:rPr>
              <a:t>it</a:t>
            </a:r>
            <a:r>
              <a:rPr sz="2400" dirty="0">
                <a:latin typeface="Arial"/>
                <a:cs typeface="Arial"/>
              </a:rPr>
              <a:t>	</a:t>
            </a:r>
            <a:r>
              <a:rPr sz="2400" spc="-125" dirty="0">
                <a:latin typeface="Arial"/>
                <a:cs typeface="Arial"/>
              </a:rPr>
              <a:t>is</a:t>
            </a:r>
            <a:r>
              <a:rPr sz="2400" dirty="0">
                <a:latin typeface="Arial"/>
                <a:cs typeface="Arial"/>
              </a:rPr>
              <a:t>	</a:t>
            </a:r>
            <a:r>
              <a:rPr sz="2400" spc="-45" dirty="0">
                <a:latin typeface="Arial"/>
                <a:cs typeface="Arial"/>
              </a:rPr>
              <a:t>imp</a:t>
            </a:r>
            <a:r>
              <a:rPr sz="2400" spc="-85" dirty="0">
                <a:latin typeface="Arial"/>
                <a:cs typeface="Arial"/>
              </a:rPr>
              <a:t>lem</a:t>
            </a:r>
            <a:r>
              <a:rPr sz="2400" spc="-110" dirty="0">
                <a:latin typeface="Arial"/>
                <a:cs typeface="Arial"/>
              </a:rPr>
              <a:t>e</a:t>
            </a:r>
            <a:r>
              <a:rPr sz="2400" spc="-95" dirty="0">
                <a:latin typeface="Arial"/>
                <a:cs typeface="Arial"/>
              </a:rPr>
              <a:t>n</a:t>
            </a:r>
            <a:r>
              <a:rPr sz="2400" spc="120" dirty="0">
                <a:latin typeface="Arial"/>
                <a:cs typeface="Arial"/>
              </a:rPr>
              <a:t>t</a:t>
            </a:r>
            <a:r>
              <a:rPr sz="2400" spc="-160" dirty="0">
                <a:latin typeface="Arial"/>
                <a:cs typeface="Arial"/>
              </a:rPr>
              <a:t>e</a:t>
            </a:r>
            <a:r>
              <a:rPr sz="2400" spc="-75" dirty="0">
                <a:latin typeface="Arial"/>
                <a:cs typeface="Arial"/>
              </a:rPr>
              <a:t>d</a:t>
            </a:r>
            <a:r>
              <a:rPr sz="2400" dirty="0">
                <a:latin typeface="Arial"/>
                <a:cs typeface="Arial"/>
              </a:rPr>
              <a:t>	</a:t>
            </a:r>
            <a:r>
              <a:rPr sz="2400" spc="-95" dirty="0">
                <a:latin typeface="Arial"/>
                <a:cs typeface="Arial"/>
              </a:rPr>
              <a:t>b</a:t>
            </a:r>
            <a:r>
              <a:rPr sz="2400" spc="-90" dirty="0">
                <a:latin typeface="Arial"/>
                <a:cs typeface="Arial"/>
              </a:rPr>
              <a:t>y</a:t>
            </a:r>
            <a:r>
              <a:rPr sz="2400" dirty="0">
                <a:latin typeface="Arial"/>
                <a:cs typeface="Arial"/>
              </a:rPr>
              <a:t>	</a:t>
            </a:r>
            <a:r>
              <a:rPr sz="2400" spc="-50" dirty="0">
                <a:latin typeface="Arial"/>
                <a:cs typeface="Arial"/>
              </a:rPr>
              <a:t>all</a:t>
            </a:r>
            <a:endParaRPr sz="2400" dirty="0">
              <a:latin typeface="Arial"/>
              <a:cs typeface="Arial"/>
            </a:endParaRPr>
          </a:p>
          <a:p>
            <a:pPr marL="356870">
              <a:lnSpc>
                <a:spcPct val="100000"/>
              </a:lnSpc>
            </a:pPr>
            <a:r>
              <a:rPr sz="2400" spc="-20" dirty="0">
                <a:latin typeface="Arial"/>
                <a:cs typeface="Arial"/>
              </a:rPr>
              <a:t>internet </a:t>
            </a:r>
            <a:r>
              <a:rPr sz="2400" spc="-160" dirty="0">
                <a:latin typeface="Arial"/>
                <a:cs typeface="Arial"/>
              </a:rPr>
              <a:t>systems </a:t>
            </a:r>
            <a:r>
              <a:rPr sz="2400" spc="25" dirty="0">
                <a:latin typeface="Arial"/>
                <a:cs typeface="Arial"/>
              </a:rPr>
              <a:t>to </a:t>
            </a:r>
            <a:r>
              <a:rPr sz="2400" spc="-125" dirty="0">
                <a:latin typeface="Arial"/>
                <a:cs typeface="Arial"/>
              </a:rPr>
              <a:t>achieve </a:t>
            </a:r>
            <a:r>
              <a:rPr sz="2400" spc="-50" dirty="0">
                <a:latin typeface="Arial"/>
                <a:cs typeface="Arial"/>
              </a:rPr>
              <a:t>minimum</a:t>
            </a:r>
            <a:r>
              <a:rPr sz="2400" spc="-505" dirty="0">
                <a:latin typeface="Arial"/>
                <a:cs typeface="Arial"/>
              </a:rPr>
              <a:t> </a:t>
            </a:r>
            <a:r>
              <a:rPr sz="2400" spc="-95" dirty="0">
                <a:latin typeface="Arial"/>
                <a:cs typeface="Arial"/>
              </a:rPr>
              <a:t>conformance.</a:t>
            </a:r>
            <a:endParaRPr sz="2400" dirty="0">
              <a:latin typeface="Arial"/>
              <a:cs typeface="Arial"/>
            </a:endParaRPr>
          </a:p>
          <a:p>
            <a:pPr marL="558165">
              <a:lnSpc>
                <a:spcPct val="100000"/>
              </a:lnSpc>
              <a:spcBef>
                <a:spcPts val="580"/>
              </a:spcBef>
            </a:pPr>
            <a:r>
              <a:rPr sz="2400" spc="-320" dirty="0">
                <a:latin typeface="Arial"/>
                <a:cs typeface="Arial"/>
              </a:rPr>
              <a:t>Eg </a:t>
            </a:r>
            <a:r>
              <a:rPr sz="2400" spc="-25" dirty="0">
                <a:latin typeface="Arial"/>
                <a:cs typeface="Arial"/>
              </a:rPr>
              <a:t>: </a:t>
            </a:r>
            <a:r>
              <a:rPr sz="2400" spc="-220" dirty="0">
                <a:latin typeface="Arial"/>
                <a:cs typeface="Arial"/>
              </a:rPr>
              <a:t>IP </a:t>
            </a:r>
            <a:r>
              <a:rPr sz="2400" spc="-110" dirty="0">
                <a:latin typeface="Arial"/>
                <a:cs typeface="Arial"/>
              </a:rPr>
              <a:t>and </a:t>
            </a:r>
            <a:r>
              <a:rPr sz="2400" spc="-210" dirty="0">
                <a:latin typeface="Arial"/>
                <a:cs typeface="Arial"/>
              </a:rPr>
              <a:t>ICMP </a:t>
            </a:r>
            <a:r>
              <a:rPr sz="2400" spc="-105" dirty="0">
                <a:latin typeface="Arial"/>
                <a:cs typeface="Arial"/>
              </a:rPr>
              <a:t>are </a:t>
            </a:r>
            <a:r>
              <a:rPr sz="2400" spc="-55" dirty="0">
                <a:latin typeface="Arial"/>
                <a:cs typeface="Arial"/>
              </a:rPr>
              <a:t>required</a:t>
            </a:r>
            <a:r>
              <a:rPr sz="2400" spc="-360" dirty="0">
                <a:latin typeface="Arial"/>
                <a:cs typeface="Arial"/>
              </a:rPr>
              <a:t> </a:t>
            </a:r>
            <a:r>
              <a:rPr sz="2400" spc="-75" dirty="0">
                <a:latin typeface="Arial"/>
                <a:cs typeface="Arial"/>
              </a:rPr>
              <a:t>protocols</a:t>
            </a:r>
            <a:endParaRPr sz="2400" dirty="0">
              <a:latin typeface="Arial"/>
              <a:cs typeface="Arial"/>
            </a:endParaRPr>
          </a:p>
          <a:p>
            <a:pPr marL="356870" marR="6350" indent="-344805">
              <a:lnSpc>
                <a:spcPct val="100000"/>
              </a:lnSpc>
              <a:spcBef>
                <a:spcPts val="575"/>
              </a:spcBef>
              <a:buFont typeface="Wingdings"/>
              <a:buChar char=""/>
              <a:tabLst>
                <a:tab pos="357505" algn="l"/>
                <a:tab pos="2988310" algn="l"/>
              </a:tabLst>
            </a:pPr>
            <a:r>
              <a:rPr sz="2400" spc="-145" dirty="0">
                <a:solidFill>
                  <a:srgbClr val="00AF50"/>
                </a:solidFill>
                <a:latin typeface="Arial"/>
                <a:cs typeface="Arial"/>
              </a:rPr>
              <a:t>Recommended</a:t>
            </a:r>
            <a:r>
              <a:rPr sz="2400" spc="20" dirty="0">
                <a:solidFill>
                  <a:srgbClr val="00AF50"/>
                </a:solidFill>
                <a:latin typeface="Arial"/>
                <a:cs typeface="Arial"/>
              </a:rPr>
              <a:t> </a:t>
            </a:r>
            <a:r>
              <a:rPr sz="2400" spc="-25" dirty="0">
                <a:solidFill>
                  <a:srgbClr val="00AF50"/>
                </a:solidFill>
                <a:latin typeface="Arial"/>
                <a:cs typeface="Arial"/>
              </a:rPr>
              <a:t>:</a:t>
            </a:r>
            <a:r>
              <a:rPr sz="2400" spc="20" dirty="0">
                <a:solidFill>
                  <a:srgbClr val="00AF50"/>
                </a:solidFill>
                <a:latin typeface="Arial"/>
                <a:cs typeface="Arial"/>
              </a:rPr>
              <a:t> </a:t>
            </a:r>
            <a:r>
              <a:rPr sz="2400" spc="-160" dirty="0">
                <a:latin typeface="Arial"/>
                <a:cs typeface="Arial"/>
              </a:rPr>
              <a:t>An	</a:t>
            </a:r>
            <a:r>
              <a:rPr sz="2400" spc="-430" dirty="0">
                <a:latin typeface="Arial"/>
                <a:cs typeface="Arial"/>
              </a:rPr>
              <a:t>RFC </a:t>
            </a:r>
            <a:r>
              <a:rPr sz="2400" spc="-125" dirty="0">
                <a:latin typeface="Arial"/>
                <a:cs typeface="Arial"/>
              </a:rPr>
              <a:t>is </a:t>
            </a:r>
            <a:r>
              <a:rPr sz="2400" spc="-85" dirty="0">
                <a:latin typeface="Arial"/>
                <a:cs typeface="Arial"/>
              </a:rPr>
              <a:t>labeled </a:t>
            </a:r>
            <a:r>
              <a:rPr sz="2400" spc="-105" dirty="0">
                <a:latin typeface="Arial"/>
                <a:cs typeface="Arial"/>
              </a:rPr>
              <a:t>recommended </a:t>
            </a:r>
            <a:r>
              <a:rPr sz="2400" spc="40" dirty="0">
                <a:latin typeface="Arial"/>
                <a:cs typeface="Arial"/>
              </a:rPr>
              <a:t>if </a:t>
            </a:r>
            <a:r>
              <a:rPr sz="2400" spc="60" dirty="0">
                <a:latin typeface="Arial"/>
                <a:cs typeface="Arial"/>
              </a:rPr>
              <a:t>it </a:t>
            </a:r>
            <a:r>
              <a:rPr sz="2400" spc="-125" dirty="0">
                <a:latin typeface="Arial"/>
                <a:cs typeface="Arial"/>
              </a:rPr>
              <a:t>is </a:t>
            </a:r>
            <a:r>
              <a:rPr sz="2400" spc="-10" dirty="0">
                <a:latin typeface="Arial"/>
                <a:cs typeface="Arial"/>
              </a:rPr>
              <a:t>not </a:t>
            </a:r>
            <a:r>
              <a:rPr sz="2400" spc="-60" dirty="0">
                <a:latin typeface="Arial"/>
                <a:cs typeface="Arial"/>
              </a:rPr>
              <a:t>required  </a:t>
            </a:r>
            <a:r>
              <a:rPr sz="2400" spc="-5" dirty="0">
                <a:latin typeface="Arial"/>
                <a:cs typeface="Arial"/>
              </a:rPr>
              <a:t>for </a:t>
            </a:r>
            <a:r>
              <a:rPr sz="2400" spc="-50" dirty="0">
                <a:latin typeface="Arial"/>
                <a:cs typeface="Arial"/>
              </a:rPr>
              <a:t>minimum</a:t>
            </a:r>
            <a:r>
              <a:rPr sz="2400" spc="-335" dirty="0">
                <a:latin typeface="Arial"/>
                <a:cs typeface="Arial"/>
              </a:rPr>
              <a:t> </a:t>
            </a:r>
            <a:r>
              <a:rPr sz="2400" spc="-95" dirty="0">
                <a:latin typeface="Arial"/>
                <a:cs typeface="Arial"/>
              </a:rPr>
              <a:t>conformance.</a:t>
            </a:r>
            <a:endParaRPr sz="2400" dirty="0">
              <a:latin typeface="Arial"/>
              <a:cs typeface="Arial"/>
            </a:endParaRPr>
          </a:p>
          <a:p>
            <a:pPr marL="558165">
              <a:lnSpc>
                <a:spcPct val="100000"/>
              </a:lnSpc>
              <a:spcBef>
                <a:spcPts val="580"/>
              </a:spcBef>
            </a:pPr>
            <a:r>
              <a:rPr sz="2400" spc="-320" dirty="0">
                <a:latin typeface="Arial"/>
                <a:cs typeface="Arial"/>
              </a:rPr>
              <a:t>Eg </a:t>
            </a:r>
            <a:r>
              <a:rPr sz="2400" spc="-25" dirty="0">
                <a:latin typeface="Arial"/>
                <a:cs typeface="Arial"/>
              </a:rPr>
              <a:t>: </a:t>
            </a:r>
            <a:r>
              <a:rPr sz="2400" spc="-345" dirty="0">
                <a:latin typeface="Arial"/>
                <a:cs typeface="Arial"/>
              </a:rPr>
              <a:t>FTP </a:t>
            </a:r>
            <a:r>
              <a:rPr sz="2400" spc="-110" dirty="0">
                <a:latin typeface="Arial"/>
                <a:cs typeface="Arial"/>
              </a:rPr>
              <a:t>and </a:t>
            </a:r>
            <a:r>
              <a:rPr sz="2400" spc="-330" dirty="0">
                <a:latin typeface="Arial"/>
                <a:cs typeface="Arial"/>
              </a:rPr>
              <a:t>TELNET </a:t>
            </a:r>
            <a:r>
              <a:rPr sz="2400" spc="-105" dirty="0">
                <a:latin typeface="Arial"/>
                <a:cs typeface="Arial"/>
              </a:rPr>
              <a:t>are </a:t>
            </a:r>
            <a:r>
              <a:rPr sz="2400" spc="-100" dirty="0">
                <a:latin typeface="Arial"/>
                <a:cs typeface="Arial"/>
              </a:rPr>
              <a:t>recommended</a:t>
            </a:r>
            <a:r>
              <a:rPr sz="2400" spc="-400" dirty="0">
                <a:latin typeface="Arial"/>
                <a:cs typeface="Arial"/>
              </a:rPr>
              <a:t> </a:t>
            </a:r>
            <a:r>
              <a:rPr sz="2400" spc="-70" dirty="0">
                <a:latin typeface="Arial"/>
                <a:cs typeface="Arial"/>
              </a:rPr>
              <a:t>protocols</a:t>
            </a:r>
            <a:endParaRPr sz="2400" dirty="0">
              <a:latin typeface="Arial"/>
              <a:cs typeface="Arial"/>
            </a:endParaRPr>
          </a:p>
          <a:p>
            <a:pPr marL="356870" marR="6350" indent="-344805">
              <a:lnSpc>
                <a:spcPct val="100000"/>
              </a:lnSpc>
              <a:spcBef>
                <a:spcPts val="575"/>
              </a:spcBef>
              <a:buFont typeface="Wingdings"/>
              <a:buChar char=""/>
              <a:tabLst>
                <a:tab pos="357505" algn="l"/>
                <a:tab pos="1521460" algn="l"/>
                <a:tab pos="1805305" algn="l"/>
                <a:tab pos="2344420" algn="l"/>
                <a:tab pos="3012440" algn="l"/>
                <a:tab pos="3402965" algn="l"/>
                <a:tab pos="4518660" algn="l"/>
                <a:tab pos="5683250" algn="l"/>
                <a:tab pos="6073775" algn="l"/>
                <a:tab pos="6698615" algn="l"/>
                <a:tab pos="7964170" algn="l"/>
                <a:tab pos="8631555" algn="l"/>
              </a:tabLst>
            </a:pPr>
            <a:r>
              <a:rPr sz="2400" spc="-175" dirty="0">
                <a:solidFill>
                  <a:srgbClr val="00AF50"/>
                </a:solidFill>
                <a:latin typeface="Arial"/>
                <a:cs typeface="Arial"/>
              </a:rPr>
              <a:t>El</a:t>
            </a:r>
            <a:r>
              <a:rPr sz="2400" spc="-210" dirty="0">
                <a:solidFill>
                  <a:srgbClr val="00AF50"/>
                </a:solidFill>
                <a:latin typeface="Arial"/>
                <a:cs typeface="Arial"/>
              </a:rPr>
              <a:t>e</a:t>
            </a:r>
            <a:r>
              <a:rPr sz="2400" spc="-200" dirty="0">
                <a:solidFill>
                  <a:srgbClr val="00AF50"/>
                </a:solidFill>
                <a:latin typeface="Arial"/>
                <a:cs typeface="Arial"/>
              </a:rPr>
              <a:t>c</a:t>
            </a:r>
            <a:r>
              <a:rPr sz="2400" spc="140" dirty="0">
                <a:solidFill>
                  <a:srgbClr val="00AF50"/>
                </a:solidFill>
                <a:latin typeface="Arial"/>
                <a:cs typeface="Arial"/>
              </a:rPr>
              <a:t>t</a:t>
            </a:r>
            <a:r>
              <a:rPr sz="2400" spc="-35" dirty="0">
                <a:solidFill>
                  <a:srgbClr val="00AF50"/>
                </a:solidFill>
                <a:latin typeface="Arial"/>
                <a:cs typeface="Arial"/>
              </a:rPr>
              <a:t>i</a:t>
            </a:r>
            <a:r>
              <a:rPr sz="2400" spc="-100" dirty="0">
                <a:solidFill>
                  <a:srgbClr val="00AF50"/>
                </a:solidFill>
                <a:latin typeface="Arial"/>
                <a:cs typeface="Arial"/>
              </a:rPr>
              <a:t>v</a:t>
            </a:r>
            <a:r>
              <a:rPr sz="2400" spc="-145" dirty="0">
                <a:solidFill>
                  <a:srgbClr val="00AF50"/>
                </a:solidFill>
                <a:latin typeface="Arial"/>
                <a:cs typeface="Arial"/>
              </a:rPr>
              <a:t>e</a:t>
            </a:r>
            <a:r>
              <a:rPr sz="2400" dirty="0">
                <a:solidFill>
                  <a:srgbClr val="00AF50"/>
                </a:solidFill>
                <a:latin typeface="Arial"/>
                <a:cs typeface="Arial"/>
              </a:rPr>
              <a:t>	</a:t>
            </a:r>
            <a:r>
              <a:rPr sz="2400" spc="-25" dirty="0">
                <a:latin typeface="Arial"/>
                <a:cs typeface="Arial"/>
              </a:rPr>
              <a:t>:</a:t>
            </a:r>
            <a:r>
              <a:rPr sz="2400" dirty="0">
                <a:latin typeface="Arial"/>
                <a:cs typeface="Arial"/>
              </a:rPr>
              <a:t>	</a:t>
            </a:r>
            <a:r>
              <a:rPr sz="2400" spc="-145" dirty="0">
                <a:latin typeface="Arial"/>
                <a:cs typeface="Arial"/>
              </a:rPr>
              <a:t>An</a:t>
            </a:r>
            <a:r>
              <a:rPr sz="2400" dirty="0">
                <a:latin typeface="Arial"/>
                <a:cs typeface="Arial"/>
              </a:rPr>
              <a:t>	</a:t>
            </a:r>
            <a:r>
              <a:rPr sz="2400" spc="-430" dirty="0">
                <a:latin typeface="Arial"/>
                <a:cs typeface="Arial"/>
              </a:rPr>
              <a:t>R</a:t>
            </a:r>
            <a:r>
              <a:rPr sz="2400" spc="-395" dirty="0">
                <a:latin typeface="Arial"/>
                <a:cs typeface="Arial"/>
              </a:rPr>
              <a:t>F</a:t>
            </a:r>
            <a:r>
              <a:rPr sz="2400" spc="-455" dirty="0">
                <a:latin typeface="Arial"/>
                <a:cs typeface="Arial"/>
              </a:rPr>
              <a:t>C</a:t>
            </a:r>
            <a:r>
              <a:rPr sz="2400" dirty="0">
                <a:latin typeface="Arial"/>
                <a:cs typeface="Arial"/>
              </a:rPr>
              <a:t>	</a:t>
            </a:r>
            <a:r>
              <a:rPr sz="2400" spc="-125" dirty="0">
                <a:latin typeface="Arial"/>
                <a:cs typeface="Arial"/>
              </a:rPr>
              <a:t>is</a:t>
            </a:r>
            <a:r>
              <a:rPr sz="2400" dirty="0">
                <a:latin typeface="Arial"/>
                <a:cs typeface="Arial"/>
              </a:rPr>
              <a:t>	</a:t>
            </a:r>
            <a:r>
              <a:rPr sz="2400" spc="-10" dirty="0">
                <a:latin typeface="Arial"/>
                <a:cs typeface="Arial"/>
              </a:rPr>
              <a:t>l</a:t>
            </a:r>
            <a:r>
              <a:rPr sz="2400" spc="-130" dirty="0">
                <a:latin typeface="Arial"/>
                <a:cs typeface="Arial"/>
              </a:rPr>
              <a:t>a</a:t>
            </a:r>
            <a:r>
              <a:rPr sz="2400" spc="-120" dirty="0">
                <a:latin typeface="Arial"/>
                <a:cs typeface="Arial"/>
              </a:rPr>
              <a:t>b</a:t>
            </a:r>
            <a:r>
              <a:rPr sz="2400" spc="-80" dirty="0">
                <a:latin typeface="Arial"/>
                <a:cs typeface="Arial"/>
              </a:rPr>
              <a:t>el</a:t>
            </a:r>
            <a:r>
              <a:rPr sz="2400" spc="-105" dirty="0">
                <a:latin typeface="Arial"/>
                <a:cs typeface="Arial"/>
              </a:rPr>
              <a:t>e</a:t>
            </a:r>
            <a:r>
              <a:rPr sz="2400" spc="-75" dirty="0">
                <a:latin typeface="Arial"/>
                <a:cs typeface="Arial"/>
              </a:rPr>
              <a:t>d</a:t>
            </a:r>
            <a:r>
              <a:rPr sz="2400" dirty="0">
                <a:latin typeface="Arial"/>
                <a:cs typeface="Arial"/>
              </a:rPr>
              <a:t>	</a:t>
            </a:r>
            <a:r>
              <a:rPr sz="2400" spc="-165" dirty="0">
                <a:latin typeface="Arial"/>
                <a:cs typeface="Arial"/>
              </a:rPr>
              <a:t>e</a:t>
            </a:r>
            <a:r>
              <a:rPr sz="2400" spc="-50" dirty="0">
                <a:latin typeface="Arial"/>
                <a:cs typeface="Arial"/>
              </a:rPr>
              <a:t>lec</a:t>
            </a:r>
            <a:r>
              <a:rPr sz="2400" spc="-30" dirty="0">
                <a:latin typeface="Arial"/>
                <a:cs typeface="Arial"/>
              </a:rPr>
              <a:t>t</a:t>
            </a:r>
            <a:r>
              <a:rPr sz="2400" spc="-35" dirty="0">
                <a:latin typeface="Arial"/>
                <a:cs typeface="Arial"/>
              </a:rPr>
              <a:t>i</a:t>
            </a:r>
            <a:r>
              <a:rPr sz="2400" spc="-100" dirty="0">
                <a:latin typeface="Arial"/>
                <a:cs typeface="Arial"/>
              </a:rPr>
              <a:t>v</a:t>
            </a:r>
            <a:r>
              <a:rPr sz="2400" spc="-145" dirty="0">
                <a:latin typeface="Arial"/>
                <a:cs typeface="Arial"/>
              </a:rPr>
              <a:t>e</a:t>
            </a:r>
            <a:r>
              <a:rPr sz="2400" dirty="0">
                <a:latin typeface="Arial"/>
                <a:cs typeface="Arial"/>
              </a:rPr>
              <a:t>	</a:t>
            </a:r>
            <a:r>
              <a:rPr sz="2400" spc="-125" dirty="0">
                <a:latin typeface="Arial"/>
                <a:cs typeface="Arial"/>
              </a:rPr>
              <a:t>is</a:t>
            </a:r>
            <a:r>
              <a:rPr sz="2400" dirty="0">
                <a:latin typeface="Arial"/>
                <a:cs typeface="Arial"/>
              </a:rPr>
              <a:t>	</a:t>
            </a:r>
            <a:r>
              <a:rPr sz="2400" spc="-90" dirty="0">
                <a:latin typeface="Arial"/>
                <a:cs typeface="Arial"/>
              </a:rPr>
              <a:t>n</a:t>
            </a:r>
            <a:r>
              <a:rPr sz="2400" spc="-70" dirty="0">
                <a:latin typeface="Arial"/>
                <a:cs typeface="Arial"/>
              </a:rPr>
              <a:t>o</a:t>
            </a:r>
            <a:r>
              <a:rPr sz="2400" spc="135" dirty="0">
                <a:latin typeface="Arial"/>
                <a:cs typeface="Arial"/>
              </a:rPr>
              <a:t>t</a:t>
            </a:r>
            <a:r>
              <a:rPr sz="2400" dirty="0">
                <a:latin typeface="Arial"/>
                <a:cs typeface="Arial"/>
              </a:rPr>
              <a:t>	</a:t>
            </a:r>
            <a:r>
              <a:rPr sz="2400" spc="10" dirty="0">
                <a:latin typeface="Arial"/>
                <a:cs typeface="Arial"/>
              </a:rPr>
              <a:t>r</a:t>
            </a:r>
            <a:r>
              <a:rPr sz="2400" spc="-110" dirty="0">
                <a:latin typeface="Arial"/>
                <a:cs typeface="Arial"/>
              </a:rPr>
              <a:t>e</a:t>
            </a:r>
            <a:r>
              <a:rPr sz="2400" spc="-120" dirty="0">
                <a:latin typeface="Arial"/>
                <a:cs typeface="Arial"/>
              </a:rPr>
              <a:t>q</a:t>
            </a:r>
            <a:r>
              <a:rPr sz="2400" spc="-70" dirty="0">
                <a:latin typeface="Arial"/>
                <a:cs typeface="Arial"/>
              </a:rPr>
              <a:t>u</a:t>
            </a:r>
            <a:r>
              <a:rPr sz="2400" spc="20" dirty="0">
                <a:latin typeface="Arial"/>
                <a:cs typeface="Arial"/>
              </a:rPr>
              <a:t>i</a:t>
            </a:r>
            <a:r>
              <a:rPr sz="2400" spc="5" dirty="0">
                <a:latin typeface="Arial"/>
                <a:cs typeface="Arial"/>
              </a:rPr>
              <a:t>r</a:t>
            </a:r>
            <a:r>
              <a:rPr sz="2400" spc="-165" dirty="0">
                <a:latin typeface="Arial"/>
                <a:cs typeface="Arial"/>
              </a:rPr>
              <a:t>e</a:t>
            </a:r>
            <a:r>
              <a:rPr sz="2400" spc="-75" dirty="0">
                <a:latin typeface="Arial"/>
                <a:cs typeface="Arial"/>
              </a:rPr>
              <a:t>d</a:t>
            </a:r>
            <a:r>
              <a:rPr sz="2400" dirty="0">
                <a:latin typeface="Arial"/>
                <a:cs typeface="Arial"/>
              </a:rPr>
              <a:t>	</a:t>
            </a:r>
            <a:r>
              <a:rPr sz="2400" spc="-215" dirty="0">
                <a:latin typeface="Arial"/>
                <a:cs typeface="Arial"/>
              </a:rPr>
              <a:t>a</a:t>
            </a:r>
            <a:r>
              <a:rPr sz="2400" spc="-70" dirty="0">
                <a:latin typeface="Arial"/>
                <a:cs typeface="Arial"/>
              </a:rPr>
              <a:t>n</a:t>
            </a:r>
            <a:r>
              <a:rPr sz="2400" spc="-75" dirty="0">
                <a:latin typeface="Arial"/>
                <a:cs typeface="Arial"/>
              </a:rPr>
              <a:t>d</a:t>
            </a:r>
            <a:r>
              <a:rPr sz="2400" dirty="0">
                <a:latin typeface="Arial"/>
                <a:cs typeface="Arial"/>
              </a:rPr>
              <a:t>	</a:t>
            </a:r>
            <a:r>
              <a:rPr sz="2400" spc="-70" dirty="0">
                <a:latin typeface="Arial"/>
                <a:cs typeface="Arial"/>
              </a:rPr>
              <a:t>n</a:t>
            </a:r>
            <a:r>
              <a:rPr sz="2400" spc="-90" dirty="0">
                <a:latin typeface="Arial"/>
                <a:cs typeface="Arial"/>
              </a:rPr>
              <a:t>o</a:t>
            </a:r>
            <a:r>
              <a:rPr sz="2400" spc="135" dirty="0">
                <a:latin typeface="Arial"/>
                <a:cs typeface="Arial"/>
              </a:rPr>
              <a:t>t  </a:t>
            </a:r>
            <a:r>
              <a:rPr sz="2400" spc="-95" dirty="0">
                <a:latin typeface="Arial"/>
                <a:cs typeface="Arial"/>
              </a:rPr>
              <a:t>recommended. </a:t>
            </a:r>
            <a:r>
              <a:rPr sz="2400" spc="-130" dirty="0">
                <a:latin typeface="Arial"/>
                <a:cs typeface="Arial"/>
              </a:rPr>
              <a:t>However, </a:t>
            </a:r>
            <a:r>
              <a:rPr sz="2400" spc="-185" dirty="0">
                <a:latin typeface="Arial"/>
                <a:cs typeface="Arial"/>
              </a:rPr>
              <a:t>a </a:t>
            </a:r>
            <a:r>
              <a:rPr sz="2400" spc="-145" dirty="0">
                <a:latin typeface="Arial"/>
                <a:cs typeface="Arial"/>
              </a:rPr>
              <a:t>system </a:t>
            </a:r>
            <a:r>
              <a:rPr sz="2400" spc="-160" dirty="0">
                <a:latin typeface="Arial"/>
                <a:cs typeface="Arial"/>
              </a:rPr>
              <a:t>can use </a:t>
            </a:r>
            <a:r>
              <a:rPr sz="2400" spc="75" dirty="0">
                <a:latin typeface="Arial"/>
                <a:cs typeface="Arial"/>
              </a:rPr>
              <a:t>it</a:t>
            </a:r>
            <a:r>
              <a:rPr sz="2400" spc="-440" dirty="0">
                <a:latin typeface="Arial"/>
                <a:cs typeface="Arial"/>
              </a:rPr>
              <a:t> </a:t>
            </a:r>
            <a:r>
              <a:rPr sz="2400" spc="-5" dirty="0">
                <a:latin typeface="Arial"/>
                <a:cs typeface="Arial"/>
              </a:rPr>
              <a:t>for </a:t>
            </a:r>
            <a:r>
              <a:rPr sz="2400" spc="-35" dirty="0">
                <a:latin typeface="Arial"/>
                <a:cs typeface="Arial"/>
              </a:rPr>
              <a:t>its </a:t>
            </a:r>
            <a:r>
              <a:rPr sz="2400" spc="-60" dirty="0">
                <a:latin typeface="Arial"/>
                <a:cs typeface="Arial"/>
              </a:rPr>
              <a:t>own </a:t>
            </a:r>
            <a:r>
              <a:rPr sz="2400" spc="-35" dirty="0">
                <a:latin typeface="Arial"/>
                <a:cs typeface="Arial"/>
              </a:rPr>
              <a:t>benefit.</a:t>
            </a:r>
            <a:endParaRPr sz="2400" dirty="0">
              <a:latin typeface="Arial"/>
              <a:cs typeface="Arial"/>
            </a:endParaRPr>
          </a:p>
          <a:p>
            <a:pPr marL="356870" marR="5715" indent="-344805">
              <a:lnSpc>
                <a:spcPct val="100000"/>
              </a:lnSpc>
              <a:spcBef>
                <a:spcPts val="580"/>
              </a:spcBef>
              <a:buFont typeface="Wingdings"/>
              <a:buChar char=""/>
              <a:tabLst>
                <a:tab pos="357505" algn="l"/>
              </a:tabLst>
            </a:pPr>
            <a:r>
              <a:rPr sz="2400" spc="-70" dirty="0">
                <a:solidFill>
                  <a:srgbClr val="00AF50"/>
                </a:solidFill>
                <a:latin typeface="Arial"/>
                <a:cs typeface="Arial"/>
              </a:rPr>
              <a:t>Limited </a:t>
            </a:r>
            <a:r>
              <a:rPr sz="2400" spc="-204" dirty="0">
                <a:solidFill>
                  <a:srgbClr val="00AF50"/>
                </a:solidFill>
                <a:latin typeface="Arial"/>
                <a:cs typeface="Arial"/>
              </a:rPr>
              <a:t>Use </a:t>
            </a:r>
            <a:r>
              <a:rPr sz="2400" spc="-25" dirty="0">
                <a:solidFill>
                  <a:srgbClr val="00AF50"/>
                </a:solidFill>
                <a:latin typeface="Arial"/>
                <a:cs typeface="Arial"/>
              </a:rPr>
              <a:t>: </a:t>
            </a:r>
            <a:r>
              <a:rPr sz="2400" spc="-145" dirty="0">
                <a:latin typeface="Arial"/>
                <a:cs typeface="Arial"/>
              </a:rPr>
              <a:t>An </a:t>
            </a:r>
            <a:r>
              <a:rPr sz="2400" spc="-430" dirty="0">
                <a:latin typeface="Arial"/>
                <a:cs typeface="Arial"/>
              </a:rPr>
              <a:t>RFC </a:t>
            </a:r>
            <a:r>
              <a:rPr sz="2400" spc="-125" dirty="0">
                <a:latin typeface="Arial"/>
                <a:cs typeface="Arial"/>
              </a:rPr>
              <a:t>is </a:t>
            </a:r>
            <a:r>
              <a:rPr sz="2400" spc="-85" dirty="0">
                <a:latin typeface="Arial"/>
                <a:cs typeface="Arial"/>
              </a:rPr>
              <a:t>labeled </a:t>
            </a:r>
            <a:r>
              <a:rPr sz="2400" spc="-25" dirty="0">
                <a:latin typeface="Arial"/>
                <a:cs typeface="Arial"/>
              </a:rPr>
              <a:t>limited </a:t>
            </a:r>
            <a:r>
              <a:rPr sz="2400" spc="-160" dirty="0">
                <a:latin typeface="Arial"/>
                <a:cs typeface="Arial"/>
              </a:rPr>
              <a:t>use </a:t>
            </a:r>
            <a:r>
              <a:rPr sz="2400" spc="-100" dirty="0">
                <a:latin typeface="Arial"/>
                <a:cs typeface="Arial"/>
              </a:rPr>
              <a:t>should </a:t>
            </a:r>
            <a:r>
              <a:rPr sz="2400" spc="-105" dirty="0">
                <a:latin typeface="Arial"/>
                <a:cs typeface="Arial"/>
              </a:rPr>
              <a:t>be </a:t>
            </a:r>
            <a:r>
              <a:rPr sz="2400" spc="-145" dirty="0">
                <a:latin typeface="Arial"/>
                <a:cs typeface="Arial"/>
              </a:rPr>
              <a:t>used </a:t>
            </a:r>
            <a:r>
              <a:rPr sz="2400" spc="-65" dirty="0">
                <a:latin typeface="Arial"/>
                <a:cs typeface="Arial"/>
              </a:rPr>
              <a:t>only </a:t>
            </a:r>
            <a:r>
              <a:rPr sz="2400" spc="-30" dirty="0">
                <a:latin typeface="Arial"/>
                <a:cs typeface="Arial"/>
              </a:rPr>
              <a:t>in  </a:t>
            </a:r>
            <a:r>
              <a:rPr sz="2400" spc="-20" dirty="0">
                <a:latin typeface="Arial"/>
                <a:cs typeface="Arial"/>
              </a:rPr>
              <a:t>limited</a:t>
            </a:r>
            <a:r>
              <a:rPr sz="2400" spc="-180" dirty="0">
                <a:latin typeface="Arial"/>
                <a:cs typeface="Arial"/>
              </a:rPr>
              <a:t> </a:t>
            </a:r>
            <a:r>
              <a:rPr sz="2400" spc="-45" dirty="0">
                <a:latin typeface="Arial"/>
                <a:cs typeface="Arial"/>
              </a:rPr>
              <a:t>situation</a:t>
            </a:r>
            <a:endParaRPr sz="2400" dirty="0">
              <a:latin typeface="Arial"/>
              <a:cs typeface="Arial"/>
            </a:endParaRPr>
          </a:p>
          <a:p>
            <a:pPr marL="558165">
              <a:lnSpc>
                <a:spcPct val="100000"/>
              </a:lnSpc>
              <a:spcBef>
                <a:spcPts val="580"/>
              </a:spcBef>
            </a:pPr>
            <a:r>
              <a:rPr sz="2400" spc="-225" dirty="0">
                <a:latin typeface="Arial"/>
                <a:cs typeface="Arial"/>
              </a:rPr>
              <a:t>Eg: </a:t>
            </a:r>
            <a:r>
              <a:rPr sz="2400" spc="-75" dirty="0">
                <a:latin typeface="Arial"/>
                <a:cs typeface="Arial"/>
              </a:rPr>
              <a:t>experimental</a:t>
            </a:r>
            <a:r>
              <a:rPr sz="2400" spc="-95" dirty="0">
                <a:latin typeface="Arial"/>
                <a:cs typeface="Arial"/>
              </a:rPr>
              <a:t> </a:t>
            </a:r>
            <a:r>
              <a:rPr sz="2400" spc="-325" dirty="0">
                <a:latin typeface="Arial"/>
                <a:cs typeface="Arial"/>
              </a:rPr>
              <a:t>RFCs.</a:t>
            </a:r>
            <a:endParaRPr sz="2400" dirty="0">
              <a:latin typeface="Arial"/>
              <a:cs typeface="Arial"/>
            </a:endParaRPr>
          </a:p>
        </p:txBody>
      </p:sp>
      <p:sp>
        <p:nvSpPr>
          <p:cNvPr id="4" name="object 4"/>
          <p:cNvSpPr txBox="1"/>
          <p:nvPr/>
        </p:nvSpPr>
        <p:spPr>
          <a:xfrm>
            <a:off x="2540" y="5314594"/>
            <a:ext cx="4457065" cy="1196340"/>
          </a:xfrm>
          <a:prstGeom prst="rect">
            <a:avLst/>
          </a:prstGeom>
        </p:spPr>
        <p:txBody>
          <a:bodyPr vert="horz" wrap="square" lIns="0" tIns="12700" rIns="0" bIns="0" rtlCol="0">
            <a:spAutoFit/>
          </a:bodyPr>
          <a:lstStyle/>
          <a:p>
            <a:pPr marL="356870" marR="5080" indent="-344805">
              <a:lnSpc>
                <a:spcPct val="100000"/>
              </a:lnSpc>
              <a:spcBef>
                <a:spcPts val="100"/>
              </a:spcBef>
              <a:buFont typeface="Wingdings"/>
              <a:buChar char=""/>
              <a:tabLst>
                <a:tab pos="357505" algn="l"/>
                <a:tab pos="1036955" algn="l"/>
                <a:tab pos="3122295" algn="l"/>
                <a:tab pos="3421379" algn="l"/>
                <a:tab pos="3978910" algn="l"/>
              </a:tabLst>
            </a:pPr>
            <a:r>
              <a:rPr sz="2400" spc="-180" dirty="0">
                <a:solidFill>
                  <a:srgbClr val="00AF50"/>
                </a:solidFill>
                <a:latin typeface="Arial"/>
                <a:cs typeface="Arial"/>
              </a:rPr>
              <a:t>N</a:t>
            </a:r>
            <a:r>
              <a:rPr sz="2400" spc="-70" dirty="0">
                <a:solidFill>
                  <a:srgbClr val="00AF50"/>
                </a:solidFill>
                <a:latin typeface="Arial"/>
                <a:cs typeface="Arial"/>
              </a:rPr>
              <a:t>o</a:t>
            </a:r>
            <a:r>
              <a:rPr sz="2400" spc="135" dirty="0">
                <a:solidFill>
                  <a:srgbClr val="00AF50"/>
                </a:solidFill>
                <a:latin typeface="Arial"/>
                <a:cs typeface="Arial"/>
              </a:rPr>
              <a:t>t</a:t>
            </a:r>
            <a:r>
              <a:rPr sz="2400" dirty="0">
                <a:solidFill>
                  <a:srgbClr val="00AF50"/>
                </a:solidFill>
                <a:latin typeface="Arial"/>
                <a:cs typeface="Arial"/>
              </a:rPr>
              <a:t>	</a:t>
            </a:r>
            <a:r>
              <a:rPr sz="2400" spc="-495" dirty="0">
                <a:solidFill>
                  <a:srgbClr val="00AF50"/>
                </a:solidFill>
                <a:latin typeface="Arial"/>
                <a:cs typeface="Arial"/>
              </a:rPr>
              <a:t>R</a:t>
            </a:r>
            <a:r>
              <a:rPr sz="2400" spc="-175" dirty="0">
                <a:solidFill>
                  <a:srgbClr val="00AF50"/>
                </a:solidFill>
                <a:latin typeface="Arial"/>
                <a:cs typeface="Arial"/>
              </a:rPr>
              <a:t>e</a:t>
            </a:r>
            <a:r>
              <a:rPr sz="2400" spc="-185" dirty="0">
                <a:solidFill>
                  <a:srgbClr val="00AF50"/>
                </a:solidFill>
                <a:latin typeface="Arial"/>
                <a:cs typeface="Arial"/>
              </a:rPr>
              <a:t>c</a:t>
            </a:r>
            <a:r>
              <a:rPr sz="2400" spc="-70" dirty="0">
                <a:solidFill>
                  <a:srgbClr val="00AF50"/>
                </a:solidFill>
                <a:latin typeface="Arial"/>
                <a:cs typeface="Arial"/>
              </a:rPr>
              <a:t>o</a:t>
            </a:r>
            <a:r>
              <a:rPr sz="2400" spc="-114" dirty="0">
                <a:solidFill>
                  <a:srgbClr val="00AF50"/>
                </a:solidFill>
                <a:latin typeface="Arial"/>
                <a:cs typeface="Arial"/>
              </a:rPr>
              <a:t>mm</a:t>
            </a:r>
            <a:r>
              <a:rPr sz="2400" spc="-95" dirty="0">
                <a:solidFill>
                  <a:srgbClr val="00AF50"/>
                </a:solidFill>
                <a:latin typeface="Arial"/>
                <a:cs typeface="Arial"/>
              </a:rPr>
              <a:t>e</a:t>
            </a:r>
            <a:r>
              <a:rPr sz="2400" spc="-70" dirty="0">
                <a:solidFill>
                  <a:srgbClr val="00AF50"/>
                </a:solidFill>
                <a:latin typeface="Arial"/>
                <a:cs typeface="Arial"/>
              </a:rPr>
              <a:t>nd</a:t>
            </a:r>
            <a:r>
              <a:rPr sz="2400" spc="-110" dirty="0">
                <a:solidFill>
                  <a:srgbClr val="00AF50"/>
                </a:solidFill>
                <a:latin typeface="Arial"/>
                <a:cs typeface="Arial"/>
              </a:rPr>
              <a:t>ed</a:t>
            </a:r>
            <a:r>
              <a:rPr sz="2400" dirty="0">
                <a:solidFill>
                  <a:srgbClr val="00AF50"/>
                </a:solidFill>
                <a:latin typeface="Arial"/>
                <a:cs typeface="Arial"/>
              </a:rPr>
              <a:t>	</a:t>
            </a:r>
            <a:r>
              <a:rPr sz="2400" spc="-25" dirty="0">
                <a:latin typeface="Arial"/>
                <a:cs typeface="Arial"/>
              </a:rPr>
              <a:t>:</a:t>
            </a:r>
            <a:r>
              <a:rPr sz="2400" dirty="0">
                <a:latin typeface="Arial"/>
                <a:cs typeface="Arial"/>
              </a:rPr>
              <a:t>	</a:t>
            </a:r>
            <a:r>
              <a:rPr sz="2400" spc="-145" dirty="0">
                <a:latin typeface="Arial"/>
                <a:cs typeface="Arial"/>
              </a:rPr>
              <a:t>An</a:t>
            </a:r>
            <a:r>
              <a:rPr sz="2400" dirty="0">
                <a:latin typeface="Arial"/>
                <a:cs typeface="Arial"/>
              </a:rPr>
              <a:t>	</a:t>
            </a:r>
            <a:r>
              <a:rPr sz="2400" spc="-430" dirty="0">
                <a:latin typeface="Arial"/>
                <a:cs typeface="Arial"/>
              </a:rPr>
              <a:t>R</a:t>
            </a:r>
            <a:r>
              <a:rPr sz="2400" spc="-395" dirty="0">
                <a:latin typeface="Arial"/>
                <a:cs typeface="Arial"/>
              </a:rPr>
              <a:t>F</a:t>
            </a:r>
            <a:r>
              <a:rPr sz="2400" spc="-270" dirty="0">
                <a:latin typeface="Arial"/>
                <a:cs typeface="Arial"/>
              </a:rPr>
              <a:t>C  </a:t>
            </a:r>
            <a:r>
              <a:rPr sz="2400" spc="-55" dirty="0">
                <a:latin typeface="Arial"/>
                <a:cs typeface="Arial"/>
              </a:rPr>
              <a:t>inappropriate </a:t>
            </a:r>
            <a:r>
              <a:rPr sz="2400" spc="-5" dirty="0">
                <a:latin typeface="Arial"/>
                <a:cs typeface="Arial"/>
              </a:rPr>
              <a:t>for </a:t>
            </a:r>
            <a:r>
              <a:rPr sz="2400" spc="-110" dirty="0">
                <a:latin typeface="Arial"/>
                <a:cs typeface="Arial"/>
              </a:rPr>
              <a:t>general</a:t>
            </a:r>
            <a:r>
              <a:rPr sz="2400" spc="-440" dirty="0">
                <a:latin typeface="Arial"/>
                <a:cs typeface="Arial"/>
              </a:rPr>
              <a:t> </a:t>
            </a:r>
            <a:r>
              <a:rPr sz="2400" spc="-135" dirty="0">
                <a:latin typeface="Arial"/>
                <a:cs typeface="Arial"/>
              </a:rPr>
              <a:t>use.</a:t>
            </a:r>
            <a:endParaRPr sz="2400" dirty="0">
              <a:latin typeface="Arial"/>
              <a:cs typeface="Arial"/>
            </a:endParaRPr>
          </a:p>
          <a:p>
            <a:pPr marL="558165">
              <a:lnSpc>
                <a:spcPct val="100000"/>
              </a:lnSpc>
              <a:spcBef>
                <a:spcPts val="575"/>
              </a:spcBef>
            </a:pPr>
            <a:r>
              <a:rPr sz="2400" spc="-100" dirty="0">
                <a:latin typeface="Arial"/>
                <a:cs typeface="Arial"/>
              </a:rPr>
              <a:t>Eg:historic</a:t>
            </a:r>
            <a:r>
              <a:rPr sz="2400" spc="-215" dirty="0">
                <a:latin typeface="Arial"/>
                <a:cs typeface="Arial"/>
              </a:rPr>
              <a:t> </a:t>
            </a:r>
            <a:r>
              <a:rPr sz="2400" spc="-325" dirty="0">
                <a:latin typeface="Arial"/>
                <a:cs typeface="Arial"/>
              </a:rPr>
              <a:t>RFCs.</a:t>
            </a:r>
            <a:endParaRPr sz="2400" dirty="0">
              <a:latin typeface="Arial"/>
              <a:cs typeface="Arial"/>
            </a:endParaRPr>
          </a:p>
        </p:txBody>
      </p:sp>
      <p:sp>
        <p:nvSpPr>
          <p:cNvPr id="5" name="object 5"/>
          <p:cNvSpPr txBox="1"/>
          <p:nvPr/>
        </p:nvSpPr>
        <p:spPr>
          <a:xfrm>
            <a:off x="4114800" y="5314594"/>
            <a:ext cx="4422775" cy="391160"/>
          </a:xfrm>
          <a:prstGeom prst="rect">
            <a:avLst/>
          </a:prstGeom>
        </p:spPr>
        <p:txBody>
          <a:bodyPr vert="horz" wrap="square" lIns="0" tIns="12700" rIns="0" bIns="0" rtlCol="0">
            <a:spAutoFit/>
          </a:bodyPr>
          <a:lstStyle/>
          <a:p>
            <a:pPr marL="12700">
              <a:lnSpc>
                <a:spcPct val="100000"/>
              </a:lnSpc>
              <a:spcBef>
                <a:spcPts val="100"/>
              </a:spcBef>
              <a:tabLst>
                <a:tab pos="421005" algn="l"/>
                <a:tab pos="1549400" algn="l"/>
                <a:tab pos="2186305" algn="l"/>
                <a:tab pos="4219575" algn="l"/>
              </a:tabLst>
            </a:pPr>
            <a:r>
              <a:rPr sz="2400" spc="-125" dirty="0">
                <a:latin typeface="Arial"/>
                <a:cs typeface="Arial"/>
              </a:rPr>
              <a:t>is	</a:t>
            </a:r>
            <a:r>
              <a:rPr sz="2400" spc="-50" dirty="0">
                <a:latin typeface="Arial"/>
                <a:cs typeface="Arial"/>
              </a:rPr>
              <a:t>l</a:t>
            </a:r>
            <a:r>
              <a:rPr sz="2400" spc="-145" dirty="0">
                <a:latin typeface="Arial"/>
                <a:cs typeface="Arial"/>
              </a:rPr>
              <a:t>a</a:t>
            </a:r>
            <a:r>
              <a:rPr sz="2400" spc="-70" dirty="0">
                <a:latin typeface="Arial"/>
                <a:cs typeface="Arial"/>
              </a:rPr>
              <a:t>b</a:t>
            </a:r>
            <a:r>
              <a:rPr sz="2400" spc="-80" dirty="0">
                <a:latin typeface="Arial"/>
                <a:cs typeface="Arial"/>
              </a:rPr>
              <a:t>el</a:t>
            </a:r>
            <a:r>
              <a:rPr sz="2400" spc="-105" dirty="0">
                <a:latin typeface="Arial"/>
                <a:cs typeface="Arial"/>
              </a:rPr>
              <a:t>e</a:t>
            </a:r>
            <a:r>
              <a:rPr sz="2400" spc="-75" dirty="0">
                <a:latin typeface="Arial"/>
                <a:cs typeface="Arial"/>
              </a:rPr>
              <a:t>d</a:t>
            </a:r>
            <a:r>
              <a:rPr sz="2400" dirty="0">
                <a:latin typeface="Arial"/>
                <a:cs typeface="Arial"/>
              </a:rPr>
              <a:t>	</a:t>
            </a:r>
            <a:r>
              <a:rPr sz="2400" spc="-90" dirty="0">
                <a:latin typeface="Arial"/>
                <a:cs typeface="Arial"/>
              </a:rPr>
              <a:t>no</a:t>
            </a:r>
            <a:r>
              <a:rPr sz="2400" spc="135" dirty="0">
                <a:latin typeface="Arial"/>
                <a:cs typeface="Arial"/>
              </a:rPr>
              <a:t>t</a:t>
            </a:r>
            <a:r>
              <a:rPr sz="2400" dirty="0">
                <a:latin typeface="Arial"/>
                <a:cs typeface="Arial"/>
              </a:rPr>
              <a:t>	</a:t>
            </a:r>
            <a:r>
              <a:rPr sz="2400" spc="10" dirty="0">
                <a:latin typeface="Arial"/>
                <a:cs typeface="Arial"/>
              </a:rPr>
              <a:t>r</a:t>
            </a:r>
            <a:r>
              <a:rPr sz="2400" spc="-175" dirty="0">
                <a:latin typeface="Arial"/>
                <a:cs typeface="Arial"/>
              </a:rPr>
              <a:t>e</a:t>
            </a:r>
            <a:r>
              <a:rPr sz="2400" spc="-185" dirty="0">
                <a:latin typeface="Arial"/>
                <a:cs typeface="Arial"/>
              </a:rPr>
              <a:t>c</a:t>
            </a:r>
            <a:r>
              <a:rPr sz="2400" spc="-70" dirty="0">
                <a:latin typeface="Arial"/>
                <a:cs typeface="Arial"/>
              </a:rPr>
              <a:t>o</a:t>
            </a:r>
            <a:r>
              <a:rPr sz="2400" spc="-114" dirty="0">
                <a:latin typeface="Arial"/>
                <a:cs typeface="Arial"/>
              </a:rPr>
              <a:t>mm</a:t>
            </a:r>
            <a:r>
              <a:rPr sz="2400" spc="-95" dirty="0">
                <a:latin typeface="Arial"/>
                <a:cs typeface="Arial"/>
              </a:rPr>
              <a:t>e</a:t>
            </a:r>
            <a:r>
              <a:rPr sz="2400" spc="-70" dirty="0">
                <a:latin typeface="Arial"/>
                <a:cs typeface="Arial"/>
              </a:rPr>
              <a:t>nd</a:t>
            </a:r>
            <a:r>
              <a:rPr sz="2400" spc="-165" dirty="0">
                <a:latin typeface="Arial"/>
                <a:cs typeface="Arial"/>
              </a:rPr>
              <a:t>e</a:t>
            </a:r>
            <a:r>
              <a:rPr sz="2400" spc="-75" dirty="0">
                <a:latin typeface="Arial"/>
                <a:cs typeface="Arial"/>
              </a:rPr>
              <a:t>d</a:t>
            </a:r>
            <a:r>
              <a:rPr sz="2400" dirty="0">
                <a:latin typeface="Arial"/>
                <a:cs typeface="Arial"/>
              </a:rPr>
              <a:t>	</a:t>
            </a:r>
            <a:r>
              <a:rPr sz="2400" spc="-125" dirty="0">
                <a:latin typeface="Arial"/>
                <a:cs typeface="Arial"/>
              </a:rPr>
              <a:t>is</a:t>
            </a:r>
            <a:endParaRPr sz="2400">
              <a:latin typeface="Arial"/>
              <a:cs typeface="Arial"/>
            </a:endParaRPr>
          </a:p>
        </p:txBody>
      </p:sp>
      <p:sp>
        <p:nvSpPr>
          <p:cNvPr id="7" name="TextBox 6">
            <a:extLst>
              <a:ext uri="{FF2B5EF4-FFF2-40B4-BE49-F238E27FC236}">
                <a16:creationId xmlns:a16="http://schemas.microsoft.com/office/drawing/2014/main" id="{F40B5198-109F-47ED-A82C-2D353539D960}"/>
              </a:ext>
            </a:extLst>
          </p:cNvPr>
          <p:cNvSpPr txBox="1"/>
          <p:nvPr/>
        </p:nvSpPr>
        <p:spPr>
          <a:xfrm>
            <a:off x="3810000" y="407730"/>
            <a:ext cx="4802818" cy="369332"/>
          </a:xfrm>
          <a:prstGeom prst="rect">
            <a:avLst/>
          </a:prstGeom>
          <a:noFill/>
        </p:spPr>
        <p:txBody>
          <a:bodyPr wrap="square">
            <a:spAutoFit/>
          </a:bodyPr>
          <a:lstStyle/>
          <a:p>
            <a:r>
              <a:rPr lang="en-IN" sz="1800" spc="-155" dirty="0">
                <a:solidFill>
                  <a:srgbClr val="00AF50"/>
                </a:solidFill>
                <a:latin typeface="Arial"/>
                <a:cs typeface="Arial"/>
              </a:rPr>
              <a:t>Request </a:t>
            </a:r>
            <a:r>
              <a:rPr lang="en-IN" sz="1800" spc="-15" dirty="0">
                <a:solidFill>
                  <a:srgbClr val="00AF50"/>
                </a:solidFill>
                <a:latin typeface="Arial"/>
                <a:cs typeface="Arial"/>
              </a:rPr>
              <a:t>for </a:t>
            </a:r>
            <a:r>
              <a:rPr lang="en-IN" sz="1800" spc="-170" dirty="0">
                <a:solidFill>
                  <a:srgbClr val="00AF50"/>
                </a:solidFill>
                <a:latin typeface="Arial"/>
                <a:cs typeface="Arial"/>
              </a:rPr>
              <a:t>comment</a:t>
            </a:r>
            <a:endParaRPr lang="en-IN"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6244" y="0"/>
            <a:ext cx="3518535" cy="453390"/>
          </a:xfrm>
          <a:prstGeom prst="rect">
            <a:avLst/>
          </a:prstGeom>
        </p:spPr>
        <p:txBody>
          <a:bodyPr vert="horz" wrap="square" lIns="0" tIns="13335" rIns="0" bIns="0" rtlCol="0">
            <a:spAutoFit/>
          </a:bodyPr>
          <a:lstStyle/>
          <a:p>
            <a:pPr marL="12700">
              <a:lnSpc>
                <a:spcPct val="100000"/>
              </a:lnSpc>
              <a:spcBef>
                <a:spcPts val="105"/>
              </a:spcBef>
            </a:pPr>
            <a:r>
              <a:rPr b="1" spc="-100" dirty="0">
                <a:solidFill>
                  <a:srgbClr val="8063A1"/>
                </a:solidFill>
                <a:latin typeface="Arial"/>
                <a:cs typeface="Arial"/>
              </a:rPr>
              <a:t>Internet</a:t>
            </a:r>
            <a:r>
              <a:rPr b="1" spc="-250" dirty="0">
                <a:solidFill>
                  <a:srgbClr val="8063A1"/>
                </a:solidFill>
                <a:latin typeface="Arial"/>
                <a:cs typeface="Arial"/>
              </a:rPr>
              <a:t> </a:t>
            </a:r>
            <a:r>
              <a:rPr b="1" spc="-170" dirty="0">
                <a:solidFill>
                  <a:srgbClr val="8063A1"/>
                </a:solidFill>
                <a:latin typeface="Arial"/>
                <a:cs typeface="Arial"/>
              </a:rPr>
              <a:t>Administration</a:t>
            </a:r>
          </a:p>
        </p:txBody>
      </p:sp>
      <p:sp>
        <p:nvSpPr>
          <p:cNvPr id="3" name="object 3"/>
          <p:cNvSpPr txBox="1"/>
          <p:nvPr/>
        </p:nvSpPr>
        <p:spPr>
          <a:xfrm>
            <a:off x="307340" y="551430"/>
            <a:ext cx="8688070" cy="2075180"/>
          </a:xfrm>
          <a:prstGeom prst="rect">
            <a:avLst/>
          </a:prstGeom>
        </p:spPr>
        <p:txBody>
          <a:bodyPr vert="horz" wrap="square" lIns="0" tIns="85725" rIns="0" bIns="0" rtlCol="0">
            <a:spAutoFit/>
          </a:bodyPr>
          <a:lstStyle/>
          <a:p>
            <a:pPr marL="356870" indent="-344805">
              <a:lnSpc>
                <a:spcPct val="100000"/>
              </a:lnSpc>
              <a:spcBef>
                <a:spcPts val="675"/>
              </a:spcBef>
              <a:buFont typeface="Wingdings"/>
              <a:buChar char=""/>
              <a:tabLst>
                <a:tab pos="357505" algn="l"/>
              </a:tabLst>
            </a:pPr>
            <a:r>
              <a:rPr sz="2400" spc="-170" dirty="0">
                <a:latin typeface="Arial"/>
                <a:cs typeface="Arial"/>
              </a:rPr>
              <a:t>The</a:t>
            </a:r>
            <a:r>
              <a:rPr sz="2400" spc="-155" dirty="0">
                <a:latin typeface="Arial"/>
                <a:cs typeface="Arial"/>
              </a:rPr>
              <a:t> </a:t>
            </a:r>
            <a:r>
              <a:rPr sz="2400" spc="-35" dirty="0">
                <a:latin typeface="Arial"/>
                <a:cs typeface="Arial"/>
              </a:rPr>
              <a:t>Internet,</a:t>
            </a:r>
            <a:r>
              <a:rPr sz="2400" spc="-155" dirty="0">
                <a:latin typeface="Arial"/>
                <a:cs typeface="Arial"/>
              </a:rPr>
              <a:t> </a:t>
            </a:r>
            <a:r>
              <a:rPr sz="2400" spc="15" dirty="0">
                <a:latin typeface="Arial"/>
                <a:cs typeface="Arial"/>
              </a:rPr>
              <a:t>with</a:t>
            </a:r>
            <a:r>
              <a:rPr sz="2400" spc="-155" dirty="0">
                <a:latin typeface="Arial"/>
                <a:cs typeface="Arial"/>
              </a:rPr>
              <a:t> </a:t>
            </a:r>
            <a:r>
              <a:rPr sz="2400" spc="-35" dirty="0">
                <a:latin typeface="Arial"/>
                <a:cs typeface="Arial"/>
              </a:rPr>
              <a:t>its</a:t>
            </a:r>
            <a:r>
              <a:rPr sz="2400" spc="-140" dirty="0">
                <a:latin typeface="Arial"/>
                <a:cs typeface="Arial"/>
              </a:rPr>
              <a:t> </a:t>
            </a:r>
            <a:r>
              <a:rPr sz="2400" spc="-55" dirty="0">
                <a:latin typeface="Arial"/>
                <a:cs typeface="Arial"/>
              </a:rPr>
              <a:t>roots</a:t>
            </a:r>
            <a:r>
              <a:rPr sz="2400" spc="-155" dirty="0">
                <a:latin typeface="Arial"/>
                <a:cs typeface="Arial"/>
              </a:rPr>
              <a:t> </a:t>
            </a:r>
            <a:r>
              <a:rPr sz="2400" spc="-40" dirty="0">
                <a:latin typeface="Arial"/>
                <a:cs typeface="Arial"/>
              </a:rPr>
              <a:t>primarily</a:t>
            </a:r>
            <a:r>
              <a:rPr sz="2400" spc="-135" dirty="0">
                <a:latin typeface="Arial"/>
                <a:cs typeface="Arial"/>
              </a:rPr>
              <a:t> </a:t>
            </a:r>
            <a:r>
              <a:rPr sz="2400" spc="-30" dirty="0">
                <a:latin typeface="Arial"/>
                <a:cs typeface="Arial"/>
              </a:rPr>
              <a:t>in</a:t>
            </a:r>
            <a:r>
              <a:rPr sz="2400" spc="-125" dirty="0">
                <a:latin typeface="Arial"/>
                <a:cs typeface="Arial"/>
              </a:rPr>
              <a:t> </a:t>
            </a:r>
            <a:r>
              <a:rPr sz="2400" spc="-20" dirty="0">
                <a:latin typeface="Arial"/>
                <a:cs typeface="Arial"/>
              </a:rPr>
              <a:t>the</a:t>
            </a:r>
            <a:r>
              <a:rPr sz="2400" spc="-160" dirty="0">
                <a:latin typeface="Arial"/>
                <a:cs typeface="Arial"/>
              </a:rPr>
              <a:t> </a:t>
            </a:r>
            <a:r>
              <a:rPr sz="2400" spc="-125" dirty="0">
                <a:latin typeface="Arial"/>
                <a:cs typeface="Arial"/>
              </a:rPr>
              <a:t>research</a:t>
            </a:r>
            <a:r>
              <a:rPr sz="2400" spc="-140" dirty="0">
                <a:latin typeface="Arial"/>
                <a:cs typeface="Arial"/>
              </a:rPr>
              <a:t> </a:t>
            </a:r>
            <a:r>
              <a:rPr sz="2400" spc="-75" dirty="0">
                <a:latin typeface="Arial"/>
                <a:cs typeface="Arial"/>
              </a:rPr>
              <a:t>domain.</a:t>
            </a:r>
            <a:endParaRPr sz="2400" dirty="0">
              <a:latin typeface="Arial"/>
              <a:cs typeface="Arial"/>
            </a:endParaRPr>
          </a:p>
          <a:p>
            <a:pPr marL="356870" indent="-344805">
              <a:lnSpc>
                <a:spcPct val="100000"/>
              </a:lnSpc>
              <a:spcBef>
                <a:spcPts val="580"/>
              </a:spcBef>
              <a:buFont typeface="Wingdings"/>
              <a:buChar char=""/>
              <a:tabLst>
                <a:tab pos="357505" algn="l"/>
                <a:tab pos="1412240" algn="l"/>
                <a:tab pos="2390775" algn="l"/>
                <a:tab pos="3034030" algn="l"/>
                <a:tab pos="4503420" algn="l"/>
                <a:tab pos="5640705" algn="l"/>
                <a:tab pos="6515734" algn="l"/>
                <a:tab pos="7241540" algn="l"/>
                <a:tab pos="8220075" algn="l"/>
              </a:tabLst>
            </a:pPr>
            <a:r>
              <a:rPr sz="2400" spc="-385" dirty="0">
                <a:latin typeface="Arial"/>
                <a:cs typeface="Arial"/>
              </a:rPr>
              <a:t>V</a:t>
            </a:r>
            <a:r>
              <a:rPr sz="2400" spc="-50" dirty="0">
                <a:latin typeface="Arial"/>
                <a:cs typeface="Arial"/>
              </a:rPr>
              <a:t>ario</a:t>
            </a:r>
            <a:r>
              <a:rPr sz="2400" spc="-70" dirty="0">
                <a:latin typeface="Arial"/>
                <a:cs typeface="Arial"/>
              </a:rPr>
              <a:t>u</a:t>
            </a:r>
            <a:r>
              <a:rPr sz="2400" spc="-265" dirty="0">
                <a:latin typeface="Arial"/>
                <a:cs typeface="Arial"/>
              </a:rPr>
              <a:t>s</a:t>
            </a:r>
            <a:r>
              <a:rPr sz="2400" dirty="0">
                <a:latin typeface="Arial"/>
                <a:cs typeface="Arial"/>
              </a:rPr>
              <a:t>	</a:t>
            </a:r>
            <a:r>
              <a:rPr sz="2400" spc="-105" dirty="0">
                <a:latin typeface="Arial"/>
                <a:cs typeface="Arial"/>
              </a:rPr>
              <a:t>g</a:t>
            </a:r>
            <a:r>
              <a:rPr sz="2400" spc="-114" dirty="0">
                <a:latin typeface="Arial"/>
                <a:cs typeface="Arial"/>
              </a:rPr>
              <a:t>r</a:t>
            </a:r>
            <a:r>
              <a:rPr sz="2400" spc="-80" dirty="0">
                <a:latin typeface="Arial"/>
                <a:cs typeface="Arial"/>
              </a:rPr>
              <a:t>o</a:t>
            </a:r>
            <a:r>
              <a:rPr sz="2400" spc="-85" dirty="0">
                <a:latin typeface="Arial"/>
                <a:cs typeface="Arial"/>
              </a:rPr>
              <a:t>u</a:t>
            </a:r>
            <a:r>
              <a:rPr sz="2400" spc="-70" dirty="0">
                <a:latin typeface="Arial"/>
                <a:cs typeface="Arial"/>
              </a:rPr>
              <a:t>p</a:t>
            </a:r>
            <a:r>
              <a:rPr sz="2400" spc="-265" dirty="0">
                <a:latin typeface="Arial"/>
                <a:cs typeface="Arial"/>
              </a:rPr>
              <a:t>s</a:t>
            </a:r>
            <a:r>
              <a:rPr sz="2400" dirty="0">
                <a:latin typeface="Arial"/>
                <a:cs typeface="Arial"/>
              </a:rPr>
              <a:t>	</a:t>
            </a:r>
            <a:r>
              <a:rPr sz="2400" spc="120" dirty="0">
                <a:latin typeface="Arial"/>
                <a:cs typeface="Arial"/>
              </a:rPr>
              <a:t>t</a:t>
            </a:r>
            <a:r>
              <a:rPr sz="2400" spc="-70" dirty="0">
                <a:latin typeface="Arial"/>
                <a:cs typeface="Arial"/>
              </a:rPr>
              <a:t>h</a:t>
            </a:r>
            <a:r>
              <a:rPr sz="2400" spc="-210" dirty="0">
                <a:latin typeface="Arial"/>
                <a:cs typeface="Arial"/>
              </a:rPr>
              <a:t>a</a:t>
            </a:r>
            <a:r>
              <a:rPr sz="2400" spc="135" dirty="0">
                <a:latin typeface="Arial"/>
                <a:cs typeface="Arial"/>
              </a:rPr>
              <a:t>t</a:t>
            </a:r>
            <a:r>
              <a:rPr sz="2400" dirty="0">
                <a:latin typeface="Arial"/>
                <a:cs typeface="Arial"/>
              </a:rPr>
              <a:t>	</a:t>
            </a:r>
            <a:r>
              <a:rPr sz="2400" spc="-220" dirty="0">
                <a:latin typeface="Arial"/>
                <a:cs typeface="Arial"/>
              </a:rPr>
              <a:t>c</a:t>
            </a:r>
            <a:r>
              <a:rPr sz="2400" spc="-90" dirty="0">
                <a:latin typeface="Arial"/>
                <a:cs typeface="Arial"/>
              </a:rPr>
              <a:t>o</a:t>
            </a:r>
            <a:r>
              <a:rPr sz="2400" spc="-25" dirty="0">
                <a:latin typeface="Arial"/>
                <a:cs typeface="Arial"/>
              </a:rPr>
              <a:t>o</a:t>
            </a:r>
            <a:r>
              <a:rPr sz="2400" spc="-35" dirty="0">
                <a:latin typeface="Arial"/>
                <a:cs typeface="Arial"/>
              </a:rPr>
              <a:t>r</a:t>
            </a:r>
            <a:r>
              <a:rPr sz="2400" spc="-70" dirty="0">
                <a:latin typeface="Arial"/>
                <a:cs typeface="Arial"/>
              </a:rPr>
              <a:t>d</a:t>
            </a:r>
            <a:r>
              <a:rPr sz="2400" spc="-10" dirty="0">
                <a:latin typeface="Arial"/>
                <a:cs typeface="Arial"/>
              </a:rPr>
              <a:t>i</a:t>
            </a:r>
            <a:r>
              <a:rPr sz="2400" spc="-70" dirty="0">
                <a:latin typeface="Arial"/>
                <a:cs typeface="Arial"/>
              </a:rPr>
              <a:t>n</a:t>
            </a:r>
            <a:r>
              <a:rPr sz="2400" spc="-235" dirty="0">
                <a:latin typeface="Arial"/>
                <a:cs typeface="Arial"/>
              </a:rPr>
              <a:t>a</a:t>
            </a:r>
            <a:r>
              <a:rPr sz="2400" spc="120" dirty="0">
                <a:latin typeface="Arial"/>
                <a:cs typeface="Arial"/>
              </a:rPr>
              <a:t>t</a:t>
            </a:r>
            <a:r>
              <a:rPr sz="2400" spc="-140" dirty="0">
                <a:latin typeface="Arial"/>
                <a:cs typeface="Arial"/>
              </a:rPr>
              <a:t>e</a:t>
            </a:r>
            <a:r>
              <a:rPr sz="2400" dirty="0">
                <a:latin typeface="Arial"/>
                <a:cs typeface="Arial"/>
              </a:rPr>
              <a:t>	</a:t>
            </a:r>
            <a:r>
              <a:rPr sz="2400" spc="-45" dirty="0">
                <a:latin typeface="Arial"/>
                <a:cs typeface="Arial"/>
              </a:rPr>
              <a:t>I</a:t>
            </a:r>
            <a:r>
              <a:rPr sz="2400" spc="-135" dirty="0">
                <a:latin typeface="Arial"/>
                <a:cs typeface="Arial"/>
              </a:rPr>
              <a:t>n</a:t>
            </a:r>
            <a:r>
              <a:rPr sz="2400" spc="120" dirty="0">
                <a:latin typeface="Arial"/>
                <a:cs typeface="Arial"/>
              </a:rPr>
              <a:t>t</a:t>
            </a:r>
            <a:r>
              <a:rPr sz="2400" spc="-65" dirty="0">
                <a:latin typeface="Arial"/>
                <a:cs typeface="Arial"/>
              </a:rPr>
              <a:t>e</a:t>
            </a:r>
            <a:r>
              <a:rPr sz="2400" spc="-60" dirty="0">
                <a:latin typeface="Arial"/>
                <a:cs typeface="Arial"/>
              </a:rPr>
              <a:t>r</a:t>
            </a:r>
            <a:r>
              <a:rPr sz="2400" spc="-70" dirty="0">
                <a:latin typeface="Arial"/>
                <a:cs typeface="Arial"/>
              </a:rPr>
              <a:t>n</a:t>
            </a:r>
            <a:r>
              <a:rPr sz="2400" spc="-160" dirty="0">
                <a:latin typeface="Arial"/>
                <a:cs typeface="Arial"/>
              </a:rPr>
              <a:t>e</a:t>
            </a:r>
            <a:r>
              <a:rPr sz="2400" spc="135" dirty="0">
                <a:latin typeface="Arial"/>
                <a:cs typeface="Arial"/>
              </a:rPr>
              <a:t>t</a:t>
            </a:r>
            <a:r>
              <a:rPr sz="2400" dirty="0">
                <a:latin typeface="Arial"/>
                <a:cs typeface="Arial"/>
              </a:rPr>
              <a:t>	</a:t>
            </a:r>
            <a:r>
              <a:rPr sz="2400" spc="-150" dirty="0">
                <a:latin typeface="Arial"/>
                <a:cs typeface="Arial"/>
              </a:rPr>
              <a:t>is</a:t>
            </a:r>
            <a:r>
              <a:rPr sz="2400" spc="-220" dirty="0">
                <a:latin typeface="Arial"/>
                <a:cs typeface="Arial"/>
              </a:rPr>
              <a:t>s</a:t>
            </a:r>
            <a:r>
              <a:rPr sz="2400" spc="-70" dirty="0">
                <a:latin typeface="Arial"/>
                <a:cs typeface="Arial"/>
              </a:rPr>
              <a:t>u</a:t>
            </a:r>
            <a:r>
              <a:rPr sz="2400" spc="-200" dirty="0">
                <a:latin typeface="Arial"/>
                <a:cs typeface="Arial"/>
              </a:rPr>
              <a:t>es</a:t>
            </a:r>
            <a:r>
              <a:rPr sz="2400" dirty="0">
                <a:latin typeface="Arial"/>
                <a:cs typeface="Arial"/>
              </a:rPr>
              <a:t>	</a:t>
            </a:r>
            <a:r>
              <a:rPr sz="2400" spc="-70" dirty="0">
                <a:latin typeface="Arial"/>
                <a:cs typeface="Arial"/>
              </a:rPr>
              <a:t>h</a:t>
            </a:r>
            <a:r>
              <a:rPr sz="2400" spc="-235" dirty="0">
                <a:latin typeface="Arial"/>
                <a:cs typeface="Arial"/>
              </a:rPr>
              <a:t>a</a:t>
            </a:r>
            <a:r>
              <a:rPr sz="2400" spc="-145" dirty="0">
                <a:latin typeface="Arial"/>
                <a:cs typeface="Arial"/>
              </a:rPr>
              <a:t>v</a:t>
            </a:r>
            <a:r>
              <a:rPr sz="2400" spc="-140" dirty="0">
                <a:latin typeface="Arial"/>
                <a:cs typeface="Arial"/>
              </a:rPr>
              <a:t>e</a:t>
            </a:r>
            <a:r>
              <a:rPr sz="2400" dirty="0">
                <a:latin typeface="Arial"/>
                <a:cs typeface="Arial"/>
              </a:rPr>
              <a:t>	</a:t>
            </a:r>
            <a:r>
              <a:rPr sz="2400" spc="-235" dirty="0">
                <a:latin typeface="Arial"/>
                <a:cs typeface="Arial"/>
              </a:rPr>
              <a:t>g</a:t>
            </a:r>
            <a:r>
              <a:rPr sz="2400" spc="-70" dirty="0">
                <a:latin typeface="Arial"/>
                <a:cs typeface="Arial"/>
              </a:rPr>
              <a:t>u</a:t>
            </a:r>
            <a:r>
              <a:rPr sz="2400" spc="-20" dirty="0">
                <a:latin typeface="Arial"/>
                <a:cs typeface="Arial"/>
              </a:rPr>
              <a:t>i</a:t>
            </a:r>
            <a:r>
              <a:rPr sz="2400" spc="-35" dirty="0">
                <a:latin typeface="Arial"/>
                <a:cs typeface="Arial"/>
              </a:rPr>
              <a:t>d</a:t>
            </a:r>
            <a:r>
              <a:rPr sz="2400" spc="-110" dirty="0">
                <a:latin typeface="Arial"/>
                <a:cs typeface="Arial"/>
              </a:rPr>
              <a:t>ed</a:t>
            </a:r>
            <a:r>
              <a:rPr sz="2400" dirty="0">
                <a:latin typeface="Arial"/>
                <a:cs typeface="Arial"/>
              </a:rPr>
              <a:t>	</a:t>
            </a:r>
            <a:r>
              <a:rPr sz="2400" spc="140" dirty="0">
                <a:latin typeface="Arial"/>
                <a:cs typeface="Arial"/>
              </a:rPr>
              <a:t>t</a:t>
            </a:r>
            <a:r>
              <a:rPr sz="2400" spc="-70" dirty="0">
                <a:latin typeface="Arial"/>
                <a:cs typeface="Arial"/>
              </a:rPr>
              <a:t>h</a:t>
            </a:r>
            <a:r>
              <a:rPr sz="2400" spc="-125" dirty="0">
                <a:latin typeface="Arial"/>
                <a:cs typeface="Arial"/>
              </a:rPr>
              <a:t>is</a:t>
            </a:r>
            <a:endParaRPr sz="2400" dirty="0">
              <a:latin typeface="Arial"/>
              <a:cs typeface="Arial"/>
            </a:endParaRPr>
          </a:p>
          <a:p>
            <a:pPr marL="356870">
              <a:lnSpc>
                <a:spcPct val="100000"/>
              </a:lnSpc>
            </a:pPr>
            <a:r>
              <a:rPr sz="2400" spc="-45" dirty="0">
                <a:latin typeface="Arial"/>
                <a:cs typeface="Arial"/>
              </a:rPr>
              <a:t>growth </a:t>
            </a:r>
            <a:r>
              <a:rPr sz="2400" spc="-110" dirty="0">
                <a:latin typeface="Arial"/>
                <a:cs typeface="Arial"/>
              </a:rPr>
              <a:t>and</a:t>
            </a:r>
            <a:r>
              <a:rPr sz="2400" spc="-265" dirty="0">
                <a:latin typeface="Arial"/>
                <a:cs typeface="Arial"/>
              </a:rPr>
              <a:t> </a:t>
            </a:r>
            <a:r>
              <a:rPr sz="2400" spc="-70" dirty="0">
                <a:latin typeface="Arial"/>
                <a:cs typeface="Arial"/>
              </a:rPr>
              <a:t>development.</a:t>
            </a:r>
            <a:endParaRPr sz="2400" dirty="0">
              <a:latin typeface="Arial"/>
              <a:cs typeface="Arial"/>
            </a:endParaRPr>
          </a:p>
          <a:p>
            <a:pPr marL="356870" marR="6985" indent="-344805">
              <a:lnSpc>
                <a:spcPct val="100000"/>
              </a:lnSpc>
              <a:spcBef>
                <a:spcPts val="575"/>
              </a:spcBef>
              <a:buFont typeface="Wingdings"/>
              <a:buChar char=""/>
              <a:tabLst>
                <a:tab pos="357505" algn="l"/>
                <a:tab pos="1397000" algn="l"/>
                <a:tab pos="2426970" algn="l"/>
                <a:tab pos="3470275" algn="l"/>
                <a:tab pos="4159250" algn="l"/>
                <a:tab pos="5347970" algn="l"/>
                <a:tab pos="7146925" algn="l"/>
                <a:tab pos="7671434" algn="l"/>
              </a:tabLst>
            </a:pPr>
            <a:r>
              <a:rPr sz="2400" spc="-155" dirty="0">
                <a:latin typeface="Arial"/>
                <a:cs typeface="Arial"/>
              </a:rPr>
              <a:t>Fig</a:t>
            </a:r>
            <a:r>
              <a:rPr sz="2400" spc="-175" dirty="0">
                <a:latin typeface="Arial"/>
                <a:cs typeface="Arial"/>
              </a:rPr>
              <a:t>u</a:t>
            </a:r>
            <a:r>
              <a:rPr sz="2400" spc="10" dirty="0">
                <a:latin typeface="Arial"/>
                <a:cs typeface="Arial"/>
              </a:rPr>
              <a:t>r</a:t>
            </a:r>
            <a:r>
              <a:rPr sz="2400" spc="-145" dirty="0">
                <a:latin typeface="Arial"/>
                <a:cs typeface="Arial"/>
              </a:rPr>
              <a:t>e</a:t>
            </a:r>
            <a:r>
              <a:rPr sz="2400" dirty="0">
                <a:latin typeface="Arial"/>
                <a:cs typeface="Arial"/>
              </a:rPr>
              <a:t>	</a:t>
            </a:r>
            <a:r>
              <a:rPr sz="2400" spc="-70" dirty="0">
                <a:latin typeface="Arial"/>
                <a:cs typeface="Arial"/>
              </a:rPr>
              <a:t>b</a:t>
            </a:r>
            <a:r>
              <a:rPr sz="2400" spc="-90" dirty="0">
                <a:latin typeface="Arial"/>
                <a:cs typeface="Arial"/>
              </a:rPr>
              <a:t>e</a:t>
            </a:r>
            <a:r>
              <a:rPr sz="2400" spc="-60" dirty="0">
                <a:latin typeface="Arial"/>
                <a:cs typeface="Arial"/>
              </a:rPr>
              <a:t>l</a:t>
            </a:r>
            <a:r>
              <a:rPr sz="2400" spc="-70" dirty="0">
                <a:latin typeface="Arial"/>
                <a:cs typeface="Arial"/>
              </a:rPr>
              <a:t>o</a:t>
            </a:r>
            <a:r>
              <a:rPr sz="2400" spc="-20" dirty="0">
                <a:latin typeface="Arial"/>
                <a:cs typeface="Arial"/>
              </a:rPr>
              <a:t>w</a:t>
            </a:r>
            <a:r>
              <a:rPr sz="2400" dirty="0">
                <a:latin typeface="Arial"/>
                <a:cs typeface="Arial"/>
              </a:rPr>
              <a:t>	</a:t>
            </a:r>
            <a:r>
              <a:rPr sz="2400" spc="-165" dirty="0">
                <a:latin typeface="Arial"/>
                <a:cs typeface="Arial"/>
              </a:rPr>
              <a:t>s</a:t>
            </a:r>
            <a:r>
              <a:rPr sz="2400" spc="-195" dirty="0">
                <a:latin typeface="Arial"/>
                <a:cs typeface="Arial"/>
              </a:rPr>
              <a:t>h</a:t>
            </a:r>
            <a:r>
              <a:rPr sz="2400" spc="-70" dirty="0">
                <a:latin typeface="Arial"/>
                <a:cs typeface="Arial"/>
              </a:rPr>
              <a:t>o</a:t>
            </a:r>
            <a:r>
              <a:rPr sz="2400" spc="-55" dirty="0">
                <a:latin typeface="Arial"/>
                <a:cs typeface="Arial"/>
              </a:rPr>
              <a:t>w</a:t>
            </a:r>
            <a:r>
              <a:rPr sz="2400" spc="-265" dirty="0">
                <a:latin typeface="Arial"/>
                <a:cs typeface="Arial"/>
              </a:rPr>
              <a:t>s</a:t>
            </a:r>
            <a:r>
              <a:rPr sz="2400" dirty="0">
                <a:latin typeface="Arial"/>
                <a:cs typeface="Arial"/>
              </a:rPr>
              <a:t>	</a:t>
            </a:r>
            <a:r>
              <a:rPr sz="2400" spc="-15" dirty="0">
                <a:latin typeface="Arial"/>
                <a:cs typeface="Arial"/>
              </a:rPr>
              <a:t>th</a:t>
            </a:r>
            <a:r>
              <a:rPr sz="2400" spc="-35" dirty="0">
                <a:latin typeface="Arial"/>
                <a:cs typeface="Arial"/>
              </a:rPr>
              <a:t>e</a:t>
            </a:r>
            <a:r>
              <a:rPr sz="2400" dirty="0">
                <a:latin typeface="Arial"/>
                <a:cs typeface="Arial"/>
              </a:rPr>
              <a:t>	</a:t>
            </a:r>
            <a:r>
              <a:rPr sz="2400" spc="-240" dirty="0">
                <a:latin typeface="Arial"/>
                <a:cs typeface="Arial"/>
              </a:rPr>
              <a:t>g</a:t>
            </a:r>
            <a:r>
              <a:rPr sz="2400" spc="-165" dirty="0">
                <a:latin typeface="Arial"/>
                <a:cs typeface="Arial"/>
              </a:rPr>
              <a:t>e</a:t>
            </a:r>
            <a:r>
              <a:rPr sz="2400" spc="-70" dirty="0">
                <a:latin typeface="Arial"/>
                <a:cs typeface="Arial"/>
              </a:rPr>
              <a:t>n</a:t>
            </a:r>
            <a:r>
              <a:rPr sz="2400" spc="-65" dirty="0">
                <a:latin typeface="Arial"/>
                <a:cs typeface="Arial"/>
              </a:rPr>
              <a:t>e</a:t>
            </a:r>
            <a:r>
              <a:rPr sz="2400" spc="-80" dirty="0">
                <a:latin typeface="Arial"/>
                <a:cs typeface="Arial"/>
              </a:rPr>
              <a:t>r</a:t>
            </a:r>
            <a:r>
              <a:rPr sz="2400" spc="-85" dirty="0">
                <a:latin typeface="Arial"/>
                <a:cs typeface="Arial"/>
              </a:rPr>
              <a:t>al</a:t>
            </a:r>
            <a:r>
              <a:rPr sz="2400" dirty="0">
                <a:latin typeface="Arial"/>
                <a:cs typeface="Arial"/>
              </a:rPr>
              <a:t>	</a:t>
            </a:r>
            <a:r>
              <a:rPr sz="2400" spc="-70" dirty="0">
                <a:latin typeface="Arial"/>
                <a:cs typeface="Arial"/>
              </a:rPr>
              <a:t>o</a:t>
            </a:r>
            <a:r>
              <a:rPr sz="2400" spc="10" dirty="0">
                <a:latin typeface="Arial"/>
                <a:cs typeface="Arial"/>
              </a:rPr>
              <a:t>r</a:t>
            </a:r>
            <a:r>
              <a:rPr sz="2400" spc="-260" dirty="0">
                <a:latin typeface="Arial"/>
                <a:cs typeface="Arial"/>
              </a:rPr>
              <a:t>g</a:t>
            </a:r>
            <a:r>
              <a:rPr sz="2400" spc="-215" dirty="0">
                <a:latin typeface="Arial"/>
                <a:cs typeface="Arial"/>
              </a:rPr>
              <a:t>a</a:t>
            </a:r>
            <a:r>
              <a:rPr sz="2400" spc="-70" dirty="0">
                <a:latin typeface="Arial"/>
                <a:cs typeface="Arial"/>
              </a:rPr>
              <a:t>n</a:t>
            </a:r>
            <a:r>
              <a:rPr sz="2400" spc="-75" dirty="0">
                <a:latin typeface="Arial"/>
                <a:cs typeface="Arial"/>
              </a:rPr>
              <a:t>i</a:t>
            </a:r>
            <a:r>
              <a:rPr sz="2400" spc="-200" dirty="0">
                <a:latin typeface="Arial"/>
                <a:cs typeface="Arial"/>
              </a:rPr>
              <a:t>z</a:t>
            </a:r>
            <a:r>
              <a:rPr sz="2400" spc="-215" dirty="0">
                <a:latin typeface="Arial"/>
                <a:cs typeface="Arial"/>
              </a:rPr>
              <a:t>a</a:t>
            </a:r>
            <a:r>
              <a:rPr sz="2400" spc="120" dirty="0">
                <a:latin typeface="Arial"/>
                <a:cs typeface="Arial"/>
              </a:rPr>
              <a:t>t</a:t>
            </a:r>
            <a:r>
              <a:rPr sz="2400" spc="-10" dirty="0">
                <a:latin typeface="Arial"/>
                <a:cs typeface="Arial"/>
              </a:rPr>
              <a:t>i</a:t>
            </a:r>
            <a:r>
              <a:rPr sz="2400" spc="-70" dirty="0">
                <a:latin typeface="Arial"/>
                <a:cs typeface="Arial"/>
              </a:rPr>
              <a:t>o</a:t>
            </a:r>
            <a:r>
              <a:rPr sz="2400" spc="-75" dirty="0">
                <a:latin typeface="Arial"/>
                <a:cs typeface="Arial"/>
              </a:rPr>
              <a:t>n</a:t>
            </a:r>
            <a:r>
              <a:rPr sz="2400" dirty="0">
                <a:latin typeface="Arial"/>
                <a:cs typeface="Arial"/>
              </a:rPr>
              <a:t>	</a:t>
            </a:r>
            <a:r>
              <a:rPr sz="2400" spc="-25" dirty="0">
                <a:latin typeface="Arial"/>
                <a:cs typeface="Arial"/>
              </a:rPr>
              <a:t>o</a:t>
            </a:r>
            <a:r>
              <a:rPr sz="2400" spc="-5" dirty="0">
                <a:latin typeface="Arial"/>
                <a:cs typeface="Arial"/>
              </a:rPr>
              <a:t>f</a:t>
            </a:r>
            <a:r>
              <a:rPr sz="2400" dirty="0">
                <a:latin typeface="Arial"/>
                <a:cs typeface="Arial"/>
              </a:rPr>
              <a:t>	</a:t>
            </a:r>
            <a:r>
              <a:rPr sz="2400" spc="-50" dirty="0">
                <a:latin typeface="Arial"/>
                <a:cs typeface="Arial"/>
              </a:rPr>
              <a:t>I</a:t>
            </a:r>
            <a:r>
              <a:rPr sz="2400" spc="-140" dirty="0">
                <a:latin typeface="Arial"/>
                <a:cs typeface="Arial"/>
              </a:rPr>
              <a:t>n</a:t>
            </a:r>
            <a:r>
              <a:rPr sz="2400" spc="120" dirty="0">
                <a:latin typeface="Arial"/>
                <a:cs typeface="Arial"/>
              </a:rPr>
              <a:t>t</a:t>
            </a:r>
            <a:r>
              <a:rPr sz="2400" spc="-65" dirty="0">
                <a:latin typeface="Arial"/>
                <a:cs typeface="Arial"/>
              </a:rPr>
              <a:t>e</a:t>
            </a:r>
            <a:r>
              <a:rPr sz="2400" spc="-60" dirty="0">
                <a:latin typeface="Arial"/>
                <a:cs typeface="Arial"/>
              </a:rPr>
              <a:t>r</a:t>
            </a:r>
            <a:r>
              <a:rPr sz="2400" spc="-70" dirty="0">
                <a:latin typeface="Arial"/>
                <a:cs typeface="Arial"/>
              </a:rPr>
              <a:t>n</a:t>
            </a:r>
            <a:r>
              <a:rPr sz="2400" spc="-165" dirty="0">
                <a:latin typeface="Arial"/>
                <a:cs typeface="Arial"/>
              </a:rPr>
              <a:t>e</a:t>
            </a:r>
            <a:r>
              <a:rPr sz="2400" spc="135" dirty="0">
                <a:latin typeface="Arial"/>
                <a:cs typeface="Arial"/>
              </a:rPr>
              <a:t>t  </a:t>
            </a:r>
            <a:r>
              <a:rPr sz="2400" spc="-50" dirty="0">
                <a:latin typeface="Arial"/>
                <a:cs typeface="Arial"/>
              </a:rPr>
              <a:t>administration</a:t>
            </a:r>
            <a:endParaRPr sz="2400" dirty="0">
              <a:latin typeface="Arial"/>
              <a:cs typeface="Arial"/>
            </a:endParaRPr>
          </a:p>
        </p:txBody>
      </p:sp>
      <p:sp>
        <p:nvSpPr>
          <p:cNvPr id="4" name="object 4"/>
          <p:cNvSpPr/>
          <p:nvPr/>
        </p:nvSpPr>
        <p:spPr>
          <a:xfrm>
            <a:off x="669847" y="2754521"/>
            <a:ext cx="7726186" cy="383943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54939" y="93917"/>
            <a:ext cx="8762365" cy="5880100"/>
          </a:xfrm>
          <a:prstGeom prst="rect">
            <a:avLst/>
          </a:prstGeom>
        </p:spPr>
        <p:txBody>
          <a:bodyPr vert="horz" wrap="square" lIns="0" tIns="85725" rIns="0" bIns="0" rtlCol="0">
            <a:spAutoFit/>
          </a:bodyPr>
          <a:lstStyle/>
          <a:p>
            <a:pPr marL="12700">
              <a:lnSpc>
                <a:spcPct val="100000"/>
              </a:lnSpc>
              <a:spcBef>
                <a:spcPts val="675"/>
              </a:spcBef>
            </a:pPr>
            <a:r>
              <a:rPr sz="2400" b="1" spc="-90" dirty="0">
                <a:solidFill>
                  <a:srgbClr val="00AF50"/>
                </a:solidFill>
                <a:latin typeface="Arial"/>
                <a:cs typeface="Arial"/>
              </a:rPr>
              <a:t>Internet </a:t>
            </a:r>
            <a:r>
              <a:rPr sz="2400" b="1" spc="-200" dirty="0">
                <a:solidFill>
                  <a:srgbClr val="00AF50"/>
                </a:solidFill>
                <a:latin typeface="Arial"/>
                <a:cs typeface="Arial"/>
              </a:rPr>
              <a:t>Society</a:t>
            </a:r>
            <a:r>
              <a:rPr sz="2400" b="1" spc="-220" dirty="0">
                <a:solidFill>
                  <a:srgbClr val="00AF50"/>
                </a:solidFill>
                <a:latin typeface="Arial"/>
                <a:cs typeface="Arial"/>
              </a:rPr>
              <a:t> (ISOC)</a:t>
            </a:r>
            <a:endParaRPr sz="2400" dirty="0">
              <a:latin typeface="Arial"/>
              <a:cs typeface="Arial"/>
            </a:endParaRPr>
          </a:p>
          <a:p>
            <a:pPr marL="356870" marR="8890" indent="-344805">
              <a:lnSpc>
                <a:spcPct val="100000"/>
              </a:lnSpc>
              <a:spcBef>
                <a:spcPts val="580"/>
              </a:spcBef>
              <a:buFont typeface="Wingdings"/>
              <a:buChar char=""/>
              <a:tabLst>
                <a:tab pos="357505" algn="l"/>
              </a:tabLst>
            </a:pPr>
            <a:r>
              <a:rPr sz="2400" spc="-325" dirty="0">
                <a:latin typeface="Arial"/>
                <a:cs typeface="Arial"/>
              </a:rPr>
              <a:t>ISOC </a:t>
            </a:r>
            <a:r>
              <a:rPr sz="2400" spc="-125" dirty="0">
                <a:latin typeface="Arial"/>
                <a:cs typeface="Arial"/>
              </a:rPr>
              <a:t>is </a:t>
            </a:r>
            <a:r>
              <a:rPr sz="2400" spc="-130" dirty="0">
                <a:latin typeface="Arial"/>
                <a:cs typeface="Arial"/>
              </a:rPr>
              <a:t>an </a:t>
            </a:r>
            <a:r>
              <a:rPr sz="2400" spc="-45" dirty="0">
                <a:latin typeface="Arial"/>
                <a:cs typeface="Arial"/>
              </a:rPr>
              <a:t>international, </a:t>
            </a:r>
            <a:r>
              <a:rPr sz="2400" spc="-25" dirty="0">
                <a:latin typeface="Arial"/>
                <a:cs typeface="Arial"/>
              </a:rPr>
              <a:t>nonprofit </a:t>
            </a:r>
            <a:r>
              <a:rPr sz="2400" spc="-95" dirty="0">
                <a:latin typeface="Arial"/>
                <a:cs typeface="Arial"/>
              </a:rPr>
              <a:t>organization </a:t>
            </a:r>
            <a:r>
              <a:rPr sz="2400" spc="-55" dirty="0">
                <a:latin typeface="Arial"/>
                <a:cs typeface="Arial"/>
              </a:rPr>
              <a:t>formed </a:t>
            </a:r>
            <a:r>
              <a:rPr sz="2400" spc="-45" dirty="0">
                <a:latin typeface="Arial"/>
                <a:cs typeface="Arial"/>
              </a:rPr>
              <a:t>in </a:t>
            </a:r>
            <a:r>
              <a:rPr sz="2400" spc="-130" dirty="0">
                <a:latin typeface="Arial"/>
                <a:cs typeface="Arial"/>
              </a:rPr>
              <a:t>1992 </a:t>
            </a:r>
            <a:r>
              <a:rPr sz="2400" spc="-10" dirty="0">
                <a:latin typeface="Arial"/>
                <a:cs typeface="Arial"/>
              </a:rPr>
              <a:t>to  </a:t>
            </a:r>
            <a:r>
              <a:rPr sz="2400" spc="-70" dirty="0">
                <a:latin typeface="Arial"/>
                <a:cs typeface="Arial"/>
              </a:rPr>
              <a:t>provide</a:t>
            </a:r>
            <a:r>
              <a:rPr sz="2400" spc="-175" dirty="0">
                <a:latin typeface="Arial"/>
                <a:cs typeface="Arial"/>
              </a:rPr>
              <a:t> </a:t>
            </a:r>
            <a:r>
              <a:rPr sz="2400" spc="-55" dirty="0">
                <a:latin typeface="Arial"/>
                <a:cs typeface="Arial"/>
              </a:rPr>
              <a:t>support</a:t>
            </a:r>
            <a:r>
              <a:rPr sz="2400" spc="-165" dirty="0">
                <a:latin typeface="Arial"/>
                <a:cs typeface="Arial"/>
              </a:rPr>
              <a:t> </a:t>
            </a:r>
            <a:r>
              <a:rPr sz="2400" spc="-5" dirty="0">
                <a:latin typeface="Arial"/>
                <a:cs typeface="Arial"/>
              </a:rPr>
              <a:t>for</a:t>
            </a:r>
            <a:r>
              <a:rPr sz="2400" spc="-135" dirty="0">
                <a:latin typeface="Arial"/>
                <a:cs typeface="Arial"/>
              </a:rPr>
              <a:t> </a:t>
            </a:r>
            <a:r>
              <a:rPr sz="2400" spc="-20" dirty="0">
                <a:latin typeface="Arial"/>
                <a:cs typeface="Arial"/>
              </a:rPr>
              <a:t>the</a:t>
            </a:r>
            <a:r>
              <a:rPr sz="2400" spc="-160" dirty="0">
                <a:latin typeface="Arial"/>
                <a:cs typeface="Arial"/>
              </a:rPr>
              <a:t> </a:t>
            </a:r>
            <a:r>
              <a:rPr sz="2400" spc="-30" dirty="0">
                <a:latin typeface="Arial"/>
                <a:cs typeface="Arial"/>
              </a:rPr>
              <a:t>Internet</a:t>
            </a:r>
            <a:r>
              <a:rPr sz="2400" spc="-155" dirty="0">
                <a:latin typeface="Arial"/>
                <a:cs typeface="Arial"/>
              </a:rPr>
              <a:t> </a:t>
            </a:r>
            <a:r>
              <a:rPr sz="2400" spc="-110" dirty="0">
                <a:latin typeface="Arial"/>
                <a:cs typeface="Arial"/>
              </a:rPr>
              <a:t>standards</a:t>
            </a:r>
            <a:r>
              <a:rPr sz="2400" spc="-185" dirty="0">
                <a:latin typeface="Arial"/>
                <a:cs typeface="Arial"/>
              </a:rPr>
              <a:t> </a:t>
            </a:r>
            <a:r>
              <a:rPr sz="2400" spc="-135" dirty="0">
                <a:latin typeface="Arial"/>
                <a:cs typeface="Arial"/>
              </a:rPr>
              <a:t>process.</a:t>
            </a:r>
            <a:endParaRPr sz="2400" dirty="0">
              <a:latin typeface="Arial"/>
              <a:cs typeface="Arial"/>
            </a:endParaRPr>
          </a:p>
          <a:p>
            <a:pPr marL="356870" marR="5080" indent="-344805">
              <a:lnSpc>
                <a:spcPct val="100000"/>
              </a:lnSpc>
              <a:spcBef>
                <a:spcPts val="575"/>
              </a:spcBef>
              <a:buFont typeface="Wingdings"/>
              <a:buChar char=""/>
              <a:tabLst>
                <a:tab pos="357505" algn="l"/>
              </a:tabLst>
            </a:pPr>
            <a:r>
              <a:rPr sz="2400" spc="-325" dirty="0">
                <a:latin typeface="Arial"/>
                <a:cs typeface="Arial"/>
              </a:rPr>
              <a:t>ISOC </a:t>
            </a:r>
            <a:r>
              <a:rPr sz="2400" spc="-130" dirty="0">
                <a:latin typeface="Arial"/>
                <a:cs typeface="Arial"/>
              </a:rPr>
              <a:t>accomplishes </a:t>
            </a:r>
            <a:r>
              <a:rPr sz="2400" spc="-50" dirty="0">
                <a:latin typeface="Arial"/>
                <a:cs typeface="Arial"/>
              </a:rPr>
              <a:t>this </a:t>
            </a:r>
            <a:r>
              <a:rPr sz="2400" spc="-55" dirty="0">
                <a:latin typeface="Arial"/>
                <a:cs typeface="Arial"/>
              </a:rPr>
              <a:t>through </a:t>
            </a:r>
            <a:r>
              <a:rPr sz="2400" spc="-70" dirty="0">
                <a:latin typeface="Arial"/>
                <a:cs typeface="Arial"/>
              </a:rPr>
              <a:t>maintaining </a:t>
            </a:r>
            <a:r>
              <a:rPr sz="2400" spc="-114" dirty="0">
                <a:latin typeface="Arial"/>
                <a:cs typeface="Arial"/>
              </a:rPr>
              <a:t>and </a:t>
            </a:r>
            <a:r>
              <a:rPr sz="2400" spc="-65" dirty="0">
                <a:latin typeface="Arial"/>
                <a:cs typeface="Arial"/>
              </a:rPr>
              <a:t>supporting </a:t>
            </a:r>
            <a:r>
              <a:rPr sz="2400" spc="-25" dirty="0">
                <a:latin typeface="Arial"/>
                <a:cs typeface="Arial"/>
              </a:rPr>
              <a:t>other  </a:t>
            </a:r>
            <a:r>
              <a:rPr sz="2400" spc="-30" dirty="0">
                <a:latin typeface="Arial"/>
                <a:cs typeface="Arial"/>
              </a:rPr>
              <a:t>Internet </a:t>
            </a:r>
            <a:r>
              <a:rPr sz="2400" spc="-65" dirty="0">
                <a:latin typeface="Arial"/>
                <a:cs typeface="Arial"/>
              </a:rPr>
              <a:t>administrative </a:t>
            </a:r>
            <a:r>
              <a:rPr sz="2400" spc="-100" dirty="0">
                <a:latin typeface="Arial"/>
                <a:cs typeface="Arial"/>
              </a:rPr>
              <a:t>bodies </a:t>
            </a:r>
            <a:r>
              <a:rPr sz="2400" spc="-155" dirty="0">
                <a:latin typeface="Arial"/>
                <a:cs typeface="Arial"/>
              </a:rPr>
              <a:t>such </a:t>
            </a:r>
            <a:r>
              <a:rPr sz="2400" spc="-225" dirty="0">
                <a:latin typeface="Arial"/>
                <a:cs typeface="Arial"/>
              </a:rPr>
              <a:t>as </a:t>
            </a:r>
            <a:r>
              <a:rPr sz="2400" spc="-240" dirty="0">
                <a:latin typeface="Arial"/>
                <a:cs typeface="Arial"/>
              </a:rPr>
              <a:t>IAB,IETF, </a:t>
            </a:r>
            <a:r>
              <a:rPr sz="2400" spc="-300" dirty="0">
                <a:latin typeface="Arial"/>
                <a:cs typeface="Arial"/>
              </a:rPr>
              <a:t>IRTF, </a:t>
            </a:r>
            <a:r>
              <a:rPr sz="2400" spc="-110" dirty="0">
                <a:latin typeface="Arial"/>
                <a:cs typeface="Arial"/>
              </a:rPr>
              <a:t>and </a:t>
            </a:r>
            <a:r>
              <a:rPr sz="2400" spc="-170" dirty="0">
                <a:latin typeface="Arial"/>
                <a:cs typeface="Arial"/>
              </a:rPr>
              <a:t>IANA</a:t>
            </a:r>
            <a:r>
              <a:rPr sz="2400" spc="-445" dirty="0">
                <a:latin typeface="Arial"/>
                <a:cs typeface="Arial"/>
              </a:rPr>
              <a:t> </a:t>
            </a:r>
            <a:r>
              <a:rPr sz="2400" spc="-65" dirty="0">
                <a:latin typeface="Arial"/>
                <a:cs typeface="Arial"/>
              </a:rPr>
              <a:t>.</a:t>
            </a:r>
            <a:endParaRPr sz="2400" dirty="0">
              <a:latin typeface="Arial"/>
              <a:cs typeface="Arial"/>
            </a:endParaRPr>
          </a:p>
          <a:p>
            <a:pPr marL="427355" indent="-415290">
              <a:lnSpc>
                <a:spcPct val="100000"/>
              </a:lnSpc>
              <a:spcBef>
                <a:spcPts val="585"/>
              </a:spcBef>
              <a:buFont typeface="Wingdings"/>
              <a:buChar char=""/>
              <a:tabLst>
                <a:tab pos="427355" algn="l"/>
                <a:tab pos="427990" algn="l"/>
              </a:tabLst>
            </a:pPr>
            <a:r>
              <a:rPr sz="2400" spc="-135" dirty="0">
                <a:latin typeface="Arial"/>
                <a:cs typeface="Arial"/>
              </a:rPr>
              <a:t>Also </a:t>
            </a:r>
            <a:r>
              <a:rPr sz="2400" spc="-75" dirty="0">
                <a:latin typeface="Arial"/>
                <a:cs typeface="Arial"/>
              </a:rPr>
              <a:t>promotes </a:t>
            </a:r>
            <a:r>
              <a:rPr sz="2400" spc="-125" dirty="0">
                <a:latin typeface="Arial"/>
                <a:cs typeface="Arial"/>
              </a:rPr>
              <a:t>research </a:t>
            </a:r>
            <a:r>
              <a:rPr sz="2400" spc="-110" dirty="0">
                <a:latin typeface="Arial"/>
                <a:cs typeface="Arial"/>
              </a:rPr>
              <a:t>and </a:t>
            </a:r>
            <a:r>
              <a:rPr sz="2400" spc="-25" dirty="0">
                <a:latin typeface="Arial"/>
                <a:cs typeface="Arial"/>
              </a:rPr>
              <a:t>other </a:t>
            </a:r>
            <a:r>
              <a:rPr sz="2400" spc="-100" dirty="0">
                <a:latin typeface="Arial"/>
                <a:cs typeface="Arial"/>
              </a:rPr>
              <a:t>scholarly </a:t>
            </a:r>
            <a:r>
              <a:rPr sz="2400" spc="-60" dirty="0">
                <a:latin typeface="Arial"/>
                <a:cs typeface="Arial"/>
              </a:rPr>
              <a:t>activities relating</a:t>
            </a:r>
            <a:r>
              <a:rPr sz="2400" spc="-310" dirty="0">
                <a:latin typeface="Arial"/>
                <a:cs typeface="Arial"/>
              </a:rPr>
              <a:t> </a:t>
            </a:r>
            <a:r>
              <a:rPr sz="2400" spc="20" dirty="0">
                <a:latin typeface="Arial"/>
                <a:cs typeface="Arial"/>
              </a:rPr>
              <a:t>to</a:t>
            </a:r>
            <a:endParaRPr sz="2400" dirty="0">
              <a:latin typeface="Arial"/>
              <a:cs typeface="Arial"/>
            </a:endParaRPr>
          </a:p>
          <a:p>
            <a:pPr marL="356870">
              <a:lnSpc>
                <a:spcPct val="100000"/>
              </a:lnSpc>
            </a:pPr>
            <a:r>
              <a:rPr sz="2400" spc="-20" dirty="0">
                <a:latin typeface="Arial"/>
                <a:cs typeface="Arial"/>
              </a:rPr>
              <a:t>the</a:t>
            </a:r>
            <a:r>
              <a:rPr sz="2400" spc="-190" dirty="0">
                <a:latin typeface="Arial"/>
                <a:cs typeface="Arial"/>
              </a:rPr>
              <a:t> </a:t>
            </a:r>
            <a:r>
              <a:rPr sz="2400" spc="-30" dirty="0">
                <a:latin typeface="Arial"/>
                <a:cs typeface="Arial"/>
              </a:rPr>
              <a:t>Internet.</a:t>
            </a:r>
            <a:endParaRPr sz="2400" dirty="0">
              <a:latin typeface="Arial"/>
              <a:cs typeface="Arial"/>
            </a:endParaRPr>
          </a:p>
          <a:p>
            <a:pPr marL="12700">
              <a:lnSpc>
                <a:spcPct val="100000"/>
              </a:lnSpc>
              <a:spcBef>
                <a:spcPts val="575"/>
              </a:spcBef>
            </a:pPr>
            <a:r>
              <a:rPr sz="2400" b="1" spc="-90" dirty="0">
                <a:solidFill>
                  <a:srgbClr val="00AF50"/>
                </a:solidFill>
                <a:latin typeface="Arial"/>
                <a:cs typeface="Arial"/>
              </a:rPr>
              <a:t>Internet </a:t>
            </a:r>
            <a:r>
              <a:rPr sz="2400" b="1" spc="-150" dirty="0">
                <a:solidFill>
                  <a:srgbClr val="00AF50"/>
                </a:solidFill>
                <a:latin typeface="Arial"/>
                <a:cs typeface="Arial"/>
              </a:rPr>
              <a:t>Architecture </a:t>
            </a:r>
            <a:r>
              <a:rPr sz="2400" b="1" spc="-200" dirty="0">
                <a:solidFill>
                  <a:srgbClr val="00AF50"/>
                </a:solidFill>
                <a:latin typeface="Arial"/>
                <a:cs typeface="Arial"/>
              </a:rPr>
              <a:t>Board</a:t>
            </a:r>
            <a:r>
              <a:rPr sz="2400" b="1" spc="-310" dirty="0">
                <a:solidFill>
                  <a:srgbClr val="00AF50"/>
                </a:solidFill>
                <a:latin typeface="Arial"/>
                <a:cs typeface="Arial"/>
              </a:rPr>
              <a:t> </a:t>
            </a:r>
            <a:r>
              <a:rPr sz="2400" b="1" spc="-160" dirty="0">
                <a:solidFill>
                  <a:srgbClr val="00AF50"/>
                </a:solidFill>
                <a:latin typeface="Arial"/>
                <a:cs typeface="Arial"/>
              </a:rPr>
              <a:t>(IAB)</a:t>
            </a:r>
            <a:endParaRPr sz="2400" dirty="0">
              <a:latin typeface="Arial"/>
              <a:cs typeface="Arial"/>
            </a:endParaRPr>
          </a:p>
          <a:p>
            <a:pPr marL="356870" indent="-344805">
              <a:lnSpc>
                <a:spcPct val="100000"/>
              </a:lnSpc>
              <a:spcBef>
                <a:spcPts val="575"/>
              </a:spcBef>
              <a:buFont typeface="Wingdings"/>
              <a:buChar char=""/>
              <a:tabLst>
                <a:tab pos="357505" algn="l"/>
                <a:tab pos="1439545" algn="l"/>
              </a:tabLst>
            </a:pPr>
            <a:r>
              <a:rPr sz="2400" spc="-170" dirty="0">
                <a:latin typeface="Arial"/>
                <a:cs typeface="Arial"/>
              </a:rPr>
              <a:t>The</a:t>
            </a:r>
            <a:r>
              <a:rPr sz="2400" spc="-150" dirty="0">
                <a:latin typeface="Arial"/>
                <a:cs typeface="Arial"/>
              </a:rPr>
              <a:t> </a:t>
            </a:r>
            <a:r>
              <a:rPr sz="2400" spc="-190" dirty="0">
                <a:latin typeface="Arial"/>
                <a:cs typeface="Arial"/>
              </a:rPr>
              <a:t>IAB	</a:t>
            </a:r>
            <a:r>
              <a:rPr sz="2400" spc="-125" dirty="0">
                <a:latin typeface="Arial"/>
                <a:cs typeface="Arial"/>
              </a:rPr>
              <a:t>is</a:t>
            </a:r>
            <a:r>
              <a:rPr sz="2400" spc="-145" dirty="0">
                <a:latin typeface="Arial"/>
                <a:cs typeface="Arial"/>
              </a:rPr>
              <a:t> </a:t>
            </a:r>
            <a:r>
              <a:rPr sz="2400" spc="-20" dirty="0">
                <a:latin typeface="Arial"/>
                <a:cs typeface="Arial"/>
              </a:rPr>
              <a:t>the</a:t>
            </a:r>
            <a:r>
              <a:rPr sz="2400" spc="-160" dirty="0">
                <a:latin typeface="Arial"/>
                <a:cs typeface="Arial"/>
              </a:rPr>
              <a:t> </a:t>
            </a:r>
            <a:r>
              <a:rPr sz="2400" spc="-80" dirty="0">
                <a:latin typeface="Arial"/>
                <a:cs typeface="Arial"/>
              </a:rPr>
              <a:t>technical</a:t>
            </a:r>
            <a:r>
              <a:rPr sz="2400" spc="-130" dirty="0">
                <a:latin typeface="Arial"/>
                <a:cs typeface="Arial"/>
              </a:rPr>
              <a:t> </a:t>
            </a:r>
            <a:r>
              <a:rPr sz="2400" spc="-95" dirty="0">
                <a:latin typeface="Arial"/>
                <a:cs typeface="Arial"/>
              </a:rPr>
              <a:t>advisor</a:t>
            </a:r>
            <a:r>
              <a:rPr sz="2400" spc="-160" dirty="0">
                <a:latin typeface="Arial"/>
                <a:cs typeface="Arial"/>
              </a:rPr>
              <a:t> </a:t>
            </a:r>
            <a:r>
              <a:rPr sz="2400" spc="25" dirty="0">
                <a:latin typeface="Arial"/>
                <a:cs typeface="Arial"/>
              </a:rPr>
              <a:t>to</a:t>
            </a:r>
            <a:r>
              <a:rPr sz="2400" spc="-135" dirty="0">
                <a:latin typeface="Arial"/>
                <a:cs typeface="Arial"/>
              </a:rPr>
              <a:t> </a:t>
            </a:r>
            <a:r>
              <a:rPr sz="2400" spc="-20" dirty="0">
                <a:latin typeface="Arial"/>
                <a:cs typeface="Arial"/>
              </a:rPr>
              <a:t>the</a:t>
            </a:r>
            <a:r>
              <a:rPr sz="2400" spc="-160" dirty="0">
                <a:latin typeface="Arial"/>
                <a:cs typeface="Arial"/>
              </a:rPr>
              <a:t> </a:t>
            </a:r>
            <a:r>
              <a:rPr sz="2400" spc="-275" dirty="0">
                <a:latin typeface="Arial"/>
                <a:cs typeface="Arial"/>
              </a:rPr>
              <a:t>ISOC.</a:t>
            </a:r>
            <a:endParaRPr sz="2400" dirty="0">
              <a:latin typeface="Arial"/>
              <a:cs typeface="Arial"/>
            </a:endParaRPr>
          </a:p>
          <a:p>
            <a:pPr marL="491490" indent="-479425">
              <a:lnSpc>
                <a:spcPct val="100000"/>
              </a:lnSpc>
              <a:spcBef>
                <a:spcPts val="580"/>
              </a:spcBef>
              <a:buFont typeface="Wingdings"/>
              <a:buChar char=""/>
              <a:tabLst>
                <a:tab pos="490855" algn="l"/>
                <a:tab pos="492125" algn="l"/>
              </a:tabLst>
            </a:pPr>
            <a:r>
              <a:rPr sz="2400" spc="-150" dirty="0">
                <a:latin typeface="Arial"/>
                <a:cs typeface="Arial"/>
              </a:rPr>
              <a:t>Purposes</a:t>
            </a:r>
            <a:endParaRPr sz="2400" dirty="0">
              <a:latin typeface="Arial"/>
              <a:cs typeface="Arial"/>
            </a:endParaRPr>
          </a:p>
          <a:p>
            <a:pPr marL="881380" lvl="1" indent="-302260">
              <a:lnSpc>
                <a:spcPct val="100000"/>
              </a:lnSpc>
              <a:spcBef>
                <a:spcPts val="580"/>
              </a:spcBef>
              <a:buChar char="•"/>
              <a:tabLst>
                <a:tab pos="881380" algn="l"/>
                <a:tab pos="882015" algn="l"/>
              </a:tabLst>
            </a:pPr>
            <a:r>
              <a:rPr sz="2400" spc="-130" dirty="0">
                <a:latin typeface="Arial"/>
                <a:cs typeface="Arial"/>
              </a:rPr>
              <a:t>oversee</a:t>
            </a:r>
            <a:r>
              <a:rPr sz="2400" spc="-110" dirty="0">
                <a:latin typeface="Arial"/>
                <a:cs typeface="Arial"/>
              </a:rPr>
              <a:t> </a:t>
            </a:r>
            <a:r>
              <a:rPr sz="2400" spc="-20" dirty="0">
                <a:latin typeface="Arial"/>
                <a:cs typeface="Arial"/>
              </a:rPr>
              <a:t>the</a:t>
            </a:r>
            <a:r>
              <a:rPr sz="2400" spc="-160" dirty="0">
                <a:latin typeface="Arial"/>
                <a:cs typeface="Arial"/>
              </a:rPr>
              <a:t> </a:t>
            </a:r>
            <a:r>
              <a:rPr sz="2400" spc="-65" dirty="0">
                <a:latin typeface="Arial"/>
                <a:cs typeface="Arial"/>
              </a:rPr>
              <a:t>continuing</a:t>
            </a:r>
            <a:r>
              <a:rPr sz="2400" spc="-185" dirty="0">
                <a:latin typeface="Arial"/>
                <a:cs typeface="Arial"/>
              </a:rPr>
              <a:t> </a:t>
            </a:r>
            <a:r>
              <a:rPr sz="2400" spc="-70" dirty="0">
                <a:latin typeface="Arial"/>
                <a:cs typeface="Arial"/>
              </a:rPr>
              <a:t>development</a:t>
            </a:r>
            <a:r>
              <a:rPr sz="2400" spc="-190" dirty="0">
                <a:latin typeface="Arial"/>
                <a:cs typeface="Arial"/>
              </a:rPr>
              <a:t> </a:t>
            </a:r>
            <a:r>
              <a:rPr sz="2400" dirty="0">
                <a:latin typeface="Arial"/>
                <a:cs typeface="Arial"/>
              </a:rPr>
              <a:t>of</a:t>
            </a:r>
            <a:r>
              <a:rPr sz="2400" spc="-130" dirty="0">
                <a:latin typeface="Arial"/>
                <a:cs typeface="Arial"/>
              </a:rPr>
              <a:t> </a:t>
            </a:r>
            <a:r>
              <a:rPr sz="2400" spc="-20" dirty="0">
                <a:latin typeface="Arial"/>
                <a:cs typeface="Arial"/>
              </a:rPr>
              <a:t>the</a:t>
            </a:r>
            <a:r>
              <a:rPr sz="2400" spc="-165" dirty="0">
                <a:latin typeface="Arial"/>
                <a:cs typeface="Arial"/>
              </a:rPr>
              <a:t> </a:t>
            </a:r>
            <a:r>
              <a:rPr sz="2400" spc="-240" dirty="0">
                <a:latin typeface="Arial"/>
                <a:cs typeface="Arial"/>
              </a:rPr>
              <a:t>TCP/IP</a:t>
            </a:r>
            <a:endParaRPr sz="2400" dirty="0">
              <a:latin typeface="Arial"/>
              <a:cs typeface="Arial"/>
            </a:endParaRPr>
          </a:p>
          <a:p>
            <a:pPr marL="759460">
              <a:lnSpc>
                <a:spcPct val="100000"/>
              </a:lnSpc>
              <a:spcBef>
                <a:spcPts val="575"/>
              </a:spcBef>
            </a:pPr>
            <a:r>
              <a:rPr sz="2400" spc="-85" dirty="0">
                <a:latin typeface="Arial"/>
                <a:cs typeface="Arial"/>
              </a:rPr>
              <a:t>Protocol</a:t>
            </a:r>
            <a:r>
              <a:rPr sz="2400" spc="-160" dirty="0">
                <a:latin typeface="Arial"/>
                <a:cs typeface="Arial"/>
              </a:rPr>
              <a:t> </a:t>
            </a:r>
            <a:r>
              <a:rPr sz="2400" spc="-114" dirty="0">
                <a:latin typeface="Arial"/>
                <a:cs typeface="Arial"/>
              </a:rPr>
              <a:t>Suite</a:t>
            </a:r>
            <a:endParaRPr sz="2400" dirty="0">
              <a:latin typeface="Arial"/>
              <a:cs typeface="Arial"/>
            </a:endParaRPr>
          </a:p>
          <a:p>
            <a:pPr marL="826769" lvl="1" indent="-247650">
              <a:lnSpc>
                <a:spcPct val="100000"/>
              </a:lnSpc>
              <a:spcBef>
                <a:spcPts val="580"/>
              </a:spcBef>
              <a:buChar char="•"/>
              <a:tabLst>
                <a:tab pos="826135" algn="l"/>
                <a:tab pos="827405" algn="l"/>
              </a:tabLst>
            </a:pPr>
            <a:r>
              <a:rPr sz="2400" spc="-130" dirty="0">
                <a:latin typeface="Arial"/>
                <a:cs typeface="Arial"/>
              </a:rPr>
              <a:t>serve </a:t>
            </a:r>
            <a:r>
              <a:rPr sz="2400" spc="-30" dirty="0">
                <a:latin typeface="Arial"/>
                <a:cs typeface="Arial"/>
              </a:rPr>
              <a:t>in </a:t>
            </a:r>
            <a:r>
              <a:rPr sz="2400" spc="-185" dirty="0">
                <a:latin typeface="Arial"/>
                <a:cs typeface="Arial"/>
              </a:rPr>
              <a:t>a </a:t>
            </a:r>
            <a:r>
              <a:rPr sz="2400" spc="-85" dirty="0">
                <a:latin typeface="Arial"/>
                <a:cs typeface="Arial"/>
              </a:rPr>
              <a:t>technical </a:t>
            </a:r>
            <a:r>
              <a:rPr sz="2400" spc="-100" dirty="0">
                <a:latin typeface="Arial"/>
                <a:cs typeface="Arial"/>
              </a:rPr>
              <a:t>advisory </a:t>
            </a:r>
            <a:r>
              <a:rPr sz="2400" spc="-105" dirty="0">
                <a:latin typeface="Arial"/>
                <a:cs typeface="Arial"/>
              </a:rPr>
              <a:t>capacity </a:t>
            </a:r>
            <a:r>
              <a:rPr sz="2400" spc="25" dirty="0">
                <a:latin typeface="Arial"/>
                <a:cs typeface="Arial"/>
              </a:rPr>
              <a:t>to </a:t>
            </a:r>
            <a:r>
              <a:rPr sz="2400" spc="-130" dirty="0">
                <a:latin typeface="Arial"/>
                <a:cs typeface="Arial"/>
              </a:rPr>
              <a:t>research </a:t>
            </a:r>
            <a:r>
              <a:rPr sz="2400" spc="-114" dirty="0">
                <a:latin typeface="Arial"/>
                <a:cs typeface="Arial"/>
              </a:rPr>
              <a:t>members</a:t>
            </a:r>
            <a:r>
              <a:rPr sz="2400" spc="254" dirty="0">
                <a:latin typeface="Arial"/>
                <a:cs typeface="Arial"/>
              </a:rPr>
              <a:t> </a:t>
            </a:r>
            <a:r>
              <a:rPr sz="2400" spc="-25" dirty="0">
                <a:latin typeface="Arial"/>
                <a:cs typeface="Arial"/>
              </a:rPr>
              <a:t>of</a:t>
            </a:r>
            <a:endParaRPr sz="2400" dirty="0">
              <a:latin typeface="Arial"/>
              <a:cs typeface="Arial"/>
            </a:endParaRPr>
          </a:p>
          <a:p>
            <a:pPr marL="579755">
              <a:lnSpc>
                <a:spcPct val="100000"/>
              </a:lnSpc>
            </a:pPr>
            <a:r>
              <a:rPr sz="2400" spc="-20" dirty="0">
                <a:latin typeface="Arial"/>
                <a:cs typeface="Arial"/>
              </a:rPr>
              <a:t>the </a:t>
            </a:r>
            <a:r>
              <a:rPr sz="2400" spc="-30" dirty="0">
                <a:latin typeface="Arial"/>
                <a:cs typeface="Arial"/>
              </a:rPr>
              <a:t>Internet</a:t>
            </a:r>
            <a:r>
              <a:rPr sz="2400" spc="-320" dirty="0">
                <a:latin typeface="Arial"/>
                <a:cs typeface="Arial"/>
              </a:rPr>
              <a:t> </a:t>
            </a:r>
            <a:r>
              <a:rPr sz="2400" spc="-80" dirty="0">
                <a:latin typeface="Arial"/>
                <a:cs typeface="Arial"/>
              </a:rPr>
              <a:t>community.</a:t>
            </a:r>
            <a:endParaRPr sz="2400" dirty="0">
              <a:latin typeface="Arial"/>
              <a:cs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07340" y="292858"/>
            <a:ext cx="8209915" cy="5001895"/>
          </a:xfrm>
          <a:prstGeom prst="rect">
            <a:avLst/>
          </a:prstGeom>
        </p:spPr>
        <p:txBody>
          <a:bodyPr vert="horz" wrap="square" lIns="0" tIns="12065" rIns="0" bIns="0" rtlCol="0">
            <a:spAutoFit/>
          </a:bodyPr>
          <a:lstStyle/>
          <a:p>
            <a:pPr marL="357505" marR="492759" indent="-357505">
              <a:lnSpc>
                <a:spcPct val="120100"/>
              </a:lnSpc>
              <a:spcBef>
                <a:spcPts val="95"/>
              </a:spcBef>
              <a:buFont typeface="Wingdings"/>
              <a:buChar char=""/>
              <a:tabLst>
                <a:tab pos="357505" algn="l"/>
              </a:tabLst>
            </a:pPr>
            <a:r>
              <a:rPr sz="2400" spc="-190" dirty="0">
                <a:latin typeface="Arial"/>
                <a:cs typeface="Arial"/>
              </a:rPr>
              <a:t>IAB </a:t>
            </a:r>
            <a:r>
              <a:rPr sz="2400" spc="-130" dirty="0">
                <a:latin typeface="Arial"/>
                <a:cs typeface="Arial"/>
              </a:rPr>
              <a:t>accomplishes </a:t>
            </a:r>
            <a:r>
              <a:rPr sz="2400" spc="-45" dirty="0">
                <a:latin typeface="Arial"/>
                <a:cs typeface="Arial"/>
              </a:rPr>
              <a:t>this </a:t>
            </a:r>
            <a:r>
              <a:rPr sz="2400" spc="-55" dirty="0">
                <a:latin typeface="Arial"/>
                <a:cs typeface="Arial"/>
              </a:rPr>
              <a:t>through </a:t>
            </a:r>
            <a:r>
              <a:rPr sz="2400" spc="-35" dirty="0">
                <a:latin typeface="Arial"/>
                <a:cs typeface="Arial"/>
              </a:rPr>
              <a:t>its </a:t>
            </a:r>
            <a:r>
              <a:rPr sz="2400" spc="5" dirty="0">
                <a:latin typeface="Arial"/>
                <a:cs typeface="Arial"/>
              </a:rPr>
              <a:t>two</a:t>
            </a:r>
            <a:r>
              <a:rPr sz="2400" spc="-495" dirty="0">
                <a:latin typeface="Arial"/>
                <a:cs typeface="Arial"/>
              </a:rPr>
              <a:t> </a:t>
            </a:r>
            <a:r>
              <a:rPr sz="2400" spc="-55" dirty="0">
                <a:latin typeface="Arial"/>
                <a:cs typeface="Arial"/>
              </a:rPr>
              <a:t>primary </a:t>
            </a:r>
            <a:r>
              <a:rPr sz="2400" spc="-90" dirty="0">
                <a:latin typeface="Arial"/>
                <a:cs typeface="Arial"/>
              </a:rPr>
              <a:t>components:  </a:t>
            </a:r>
            <a:r>
              <a:rPr sz="2400" spc="-40" dirty="0">
                <a:latin typeface="Arial"/>
                <a:cs typeface="Arial"/>
              </a:rPr>
              <a:t>1.Internet </a:t>
            </a:r>
            <a:r>
              <a:rPr sz="2400" spc="-114" dirty="0">
                <a:latin typeface="Arial"/>
                <a:cs typeface="Arial"/>
              </a:rPr>
              <a:t>Engineering </a:t>
            </a:r>
            <a:r>
              <a:rPr sz="2400" spc="-260" dirty="0">
                <a:latin typeface="Arial"/>
                <a:cs typeface="Arial"/>
              </a:rPr>
              <a:t>Task </a:t>
            </a:r>
            <a:r>
              <a:rPr sz="2400" spc="-160" dirty="0">
                <a:latin typeface="Arial"/>
                <a:cs typeface="Arial"/>
              </a:rPr>
              <a:t>Force</a:t>
            </a:r>
            <a:r>
              <a:rPr sz="2400" spc="-254" dirty="0">
                <a:latin typeface="Arial"/>
                <a:cs typeface="Arial"/>
              </a:rPr>
              <a:t> </a:t>
            </a:r>
            <a:r>
              <a:rPr sz="2400" spc="-220" dirty="0">
                <a:latin typeface="Arial"/>
                <a:cs typeface="Arial"/>
              </a:rPr>
              <a:t>(IETF)</a:t>
            </a:r>
            <a:endParaRPr sz="2400" dirty="0">
              <a:latin typeface="Arial"/>
              <a:cs typeface="Arial"/>
            </a:endParaRPr>
          </a:p>
          <a:p>
            <a:pPr marL="488315">
              <a:lnSpc>
                <a:spcPct val="100000"/>
              </a:lnSpc>
              <a:spcBef>
                <a:spcPts val="575"/>
              </a:spcBef>
            </a:pPr>
            <a:r>
              <a:rPr sz="2400" spc="-40" dirty="0">
                <a:latin typeface="Arial"/>
                <a:cs typeface="Arial"/>
              </a:rPr>
              <a:t>2.Internet </a:t>
            </a:r>
            <a:r>
              <a:rPr sz="2400" spc="-185" dirty="0">
                <a:latin typeface="Arial"/>
                <a:cs typeface="Arial"/>
              </a:rPr>
              <a:t>Research </a:t>
            </a:r>
            <a:r>
              <a:rPr sz="2400" spc="-265" dirty="0">
                <a:latin typeface="Arial"/>
                <a:cs typeface="Arial"/>
              </a:rPr>
              <a:t>Task </a:t>
            </a:r>
            <a:r>
              <a:rPr sz="2400" spc="-160" dirty="0">
                <a:latin typeface="Arial"/>
                <a:cs typeface="Arial"/>
              </a:rPr>
              <a:t>Force</a:t>
            </a:r>
            <a:r>
              <a:rPr sz="2400" spc="-120" dirty="0">
                <a:latin typeface="Arial"/>
                <a:cs typeface="Arial"/>
              </a:rPr>
              <a:t> </a:t>
            </a:r>
            <a:r>
              <a:rPr sz="2400" spc="-204" dirty="0">
                <a:latin typeface="Arial"/>
                <a:cs typeface="Arial"/>
              </a:rPr>
              <a:t>(IRTF).</a:t>
            </a:r>
            <a:endParaRPr sz="2400" dirty="0">
              <a:latin typeface="Arial"/>
              <a:cs typeface="Arial"/>
            </a:endParaRPr>
          </a:p>
          <a:p>
            <a:pPr marL="356870" indent="-344805">
              <a:lnSpc>
                <a:spcPct val="100000"/>
              </a:lnSpc>
              <a:spcBef>
                <a:spcPts val="580"/>
              </a:spcBef>
              <a:buFont typeface="Wingdings"/>
              <a:buChar char=""/>
              <a:tabLst>
                <a:tab pos="357505" algn="l"/>
              </a:tabLst>
            </a:pPr>
            <a:r>
              <a:rPr sz="2400" spc="-55" dirty="0">
                <a:latin typeface="Arial"/>
                <a:cs typeface="Arial"/>
              </a:rPr>
              <a:t>Another</a:t>
            </a:r>
            <a:r>
              <a:rPr sz="2400" spc="-204" dirty="0">
                <a:latin typeface="Arial"/>
                <a:cs typeface="Arial"/>
              </a:rPr>
              <a:t> </a:t>
            </a:r>
            <a:r>
              <a:rPr sz="2400" spc="-60" dirty="0">
                <a:latin typeface="Arial"/>
                <a:cs typeface="Arial"/>
              </a:rPr>
              <a:t>responsibility</a:t>
            </a:r>
            <a:r>
              <a:rPr sz="2400" spc="-195" dirty="0">
                <a:latin typeface="Arial"/>
                <a:cs typeface="Arial"/>
              </a:rPr>
              <a:t> </a:t>
            </a:r>
            <a:r>
              <a:rPr sz="2400" spc="-5" dirty="0">
                <a:latin typeface="Arial"/>
                <a:cs typeface="Arial"/>
              </a:rPr>
              <a:t>of</a:t>
            </a:r>
            <a:r>
              <a:rPr sz="2400" spc="-120" dirty="0">
                <a:latin typeface="Arial"/>
                <a:cs typeface="Arial"/>
              </a:rPr>
              <a:t> </a:t>
            </a:r>
            <a:r>
              <a:rPr sz="2400" spc="-25" dirty="0">
                <a:latin typeface="Arial"/>
                <a:cs typeface="Arial"/>
              </a:rPr>
              <a:t>the</a:t>
            </a:r>
            <a:r>
              <a:rPr sz="2400" spc="-160" dirty="0">
                <a:latin typeface="Arial"/>
                <a:cs typeface="Arial"/>
              </a:rPr>
              <a:t> </a:t>
            </a:r>
            <a:r>
              <a:rPr sz="2400" spc="-190" dirty="0">
                <a:latin typeface="Arial"/>
                <a:cs typeface="Arial"/>
              </a:rPr>
              <a:t>IAB</a:t>
            </a:r>
            <a:r>
              <a:rPr sz="2400" spc="-125" dirty="0">
                <a:latin typeface="Arial"/>
                <a:cs typeface="Arial"/>
              </a:rPr>
              <a:t> is</a:t>
            </a:r>
            <a:r>
              <a:rPr sz="2400" spc="-145" dirty="0">
                <a:latin typeface="Arial"/>
                <a:cs typeface="Arial"/>
              </a:rPr>
              <a:t> </a:t>
            </a:r>
            <a:r>
              <a:rPr sz="2400" spc="-25" dirty="0">
                <a:latin typeface="Arial"/>
                <a:cs typeface="Arial"/>
              </a:rPr>
              <a:t>the</a:t>
            </a:r>
            <a:r>
              <a:rPr sz="2400" spc="-155" dirty="0">
                <a:latin typeface="Arial"/>
                <a:cs typeface="Arial"/>
              </a:rPr>
              <a:t> </a:t>
            </a:r>
            <a:r>
              <a:rPr sz="2400" spc="-30" dirty="0">
                <a:latin typeface="Arial"/>
                <a:cs typeface="Arial"/>
              </a:rPr>
              <a:t>editorial</a:t>
            </a:r>
            <a:r>
              <a:rPr sz="2400" spc="-160" dirty="0">
                <a:latin typeface="Arial"/>
                <a:cs typeface="Arial"/>
              </a:rPr>
              <a:t> </a:t>
            </a:r>
            <a:r>
              <a:rPr sz="2400" spc="-110" dirty="0">
                <a:latin typeface="Arial"/>
                <a:cs typeface="Arial"/>
              </a:rPr>
              <a:t>management</a:t>
            </a:r>
            <a:endParaRPr sz="2400" dirty="0">
              <a:latin typeface="Arial"/>
              <a:cs typeface="Arial"/>
            </a:endParaRPr>
          </a:p>
          <a:p>
            <a:pPr marL="356870">
              <a:lnSpc>
                <a:spcPct val="100000"/>
              </a:lnSpc>
            </a:pPr>
            <a:r>
              <a:rPr sz="2400" spc="-5" dirty="0">
                <a:latin typeface="Arial"/>
                <a:cs typeface="Arial"/>
              </a:rPr>
              <a:t>of </a:t>
            </a:r>
            <a:r>
              <a:rPr sz="2400" spc="-25" dirty="0">
                <a:latin typeface="Arial"/>
                <a:cs typeface="Arial"/>
              </a:rPr>
              <a:t>the</a:t>
            </a:r>
            <a:r>
              <a:rPr sz="2400" spc="-315" dirty="0">
                <a:latin typeface="Arial"/>
                <a:cs typeface="Arial"/>
              </a:rPr>
              <a:t> </a:t>
            </a:r>
            <a:r>
              <a:rPr sz="2400" spc="-325" dirty="0">
                <a:latin typeface="Arial"/>
                <a:cs typeface="Arial"/>
              </a:rPr>
              <a:t>RFCs.</a:t>
            </a:r>
            <a:endParaRPr sz="2400" dirty="0">
              <a:latin typeface="Arial"/>
              <a:cs typeface="Arial"/>
            </a:endParaRPr>
          </a:p>
          <a:p>
            <a:pPr marL="12700">
              <a:lnSpc>
                <a:spcPct val="100000"/>
              </a:lnSpc>
              <a:spcBef>
                <a:spcPts val="580"/>
              </a:spcBef>
            </a:pPr>
            <a:r>
              <a:rPr sz="2400" b="1" spc="-95" dirty="0">
                <a:solidFill>
                  <a:srgbClr val="00AF50"/>
                </a:solidFill>
                <a:latin typeface="Arial"/>
                <a:cs typeface="Arial"/>
              </a:rPr>
              <a:t>Internet </a:t>
            </a:r>
            <a:r>
              <a:rPr sz="2400" b="1" spc="-195" dirty="0">
                <a:solidFill>
                  <a:srgbClr val="00AF50"/>
                </a:solidFill>
                <a:latin typeface="Arial"/>
                <a:cs typeface="Arial"/>
              </a:rPr>
              <a:t>Engineering </a:t>
            </a:r>
            <a:r>
              <a:rPr sz="2400" b="1" spc="-300" dirty="0">
                <a:solidFill>
                  <a:srgbClr val="00AF50"/>
                </a:solidFill>
                <a:latin typeface="Arial"/>
                <a:cs typeface="Arial"/>
              </a:rPr>
              <a:t>Task </a:t>
            </a:r>
            <a:r>
              <a:rPr sz="2400" b="1" spc="-229" dirty="0">
                <a:solidFill>
                  <a:srgbClr val="00AF50"/>
                </a:solidFill>
                <a:latin typeface="Arial"/>
                <a:cs typeface="Arial"/>
              </a:rPr>
              <a:t>Force(IETF</a:t>
            </a:r>
            <a:r>
              <a:rPr sz="2400" b="1" spc="-405" dirty="0">
                <a:solidFill>
                  <a:srgbClr val="00AF50"/>
                </a:solidFill>
                <a:latin typeface="Arial"/>
                <a:cs typeface="Arial"/>
              </a:rPr>
              <a:t> </a:t>
            </a:r>
            <a:r>
              <a:rPr sz="2400" b="1" spc="-55" dirty="0">
                <a:solidFill>
                  <a:srgbClr val="00AF50"/>
                </a:solidFill>
                <a:latin typeface="Arial"/>
                <a:cs typeface="Arial"/>
              </a:rPr>
              <a:t>)</a:t>
            </a:r>
            <a:endParaRPr sz="2400" dirty="0">
              <a:latin typeface="Arial"/>
              <a:cs typeface="Arial"/>
            </a:endParaRPr>
          </a:p>
          <a:p>
            <a:pPr marL="421005" indent="-408940">
              <a:lnSpc>
                <a:spcPct val="100000"/>
              </a:lnSpc>
              <a:spcBef>
                <a:spcPts val="575"/>
              </a:spcBef>
              <a:buFont typeface="Wingdings"/>
              <a:buChar char=""/>
              <a:tabLst>
                <a:tab pos="421005" algn="l"/>
                <a:tab pos="421640" algn="l"/>
              </a:tabLst>
            </a:pPr>
            <a:r>
              <a:rPr sz="2400" spc="-114" dirty="0">
                <a:latin typeface="Arial"/>
                <a:cs typeface="Arial"/>
              </a:rPr>
              <a:t>Forum</a:t>
            </a:r>
            <a:r>
              <a:rPr sz="2400" spc="-155" dirty="0">
                <a:latin typeface="Arial"/>
                <a:cs typeface="Arial"/>
              </a:rPr>
              <a:t> </a:t>
            </a:r>
            <a:r>
              <a:rPr sz="2400" spc="-5" dirty="0">
                <a:latin typeface="Arial"/>
                <a:cs typeface="Arial"/>
              </a:rPr>
              <a:t>of</a:t>
            </a:r>
            <a:r>
              <a:rPr sz="2400" spc="-120" dirty="0">
                <a:latin typeface="Arial"/>
                <a:cs typeface="Arial"/>
              </a:rPr>
              <a:t> </a:t>
            </a:r>
            <a:r>
              <a:rPr sz="2400" spc="-70" dirty="0">
                <a:latin typeface="Arial"/>
                <a:cs typeface="Arial"/>
              </a:rPr>
              <a:t>working</a:t>
            </a:r>
            <a:r>
              <a:rPr sz="2400" spc="-140" dirty="0">
                <a:latin typeface="Arial"/>
                <a:cs typeface="Arial"/>
              </a:rPr>
              <a:t> </a:t>
            </a:r>
            <a:r>
              <a:rPr sz="2400" spc="-114" dirty="0">
                <a:latin typeface="Arial"/>
                <a:cs typeface="Arial"/>
              </a:rPr>
              <a:t>groups</a:t>
            </a:r>
            <a:r>
              <a:rPr sz="2400" spc="-165" dirty="0">
                <a:latin typeface="Arial"/>
                <a:cs typeface="Arial"/>
              </a:rPr>
              <a:t> </a:t>
            </a:r>
            <a:r>
              <a:rPr sz="2400" spc="-140" dirty="0">
                <a:latin typeface="Arial"/>
                <a:cs typeface="Arial"/>
              </a:rPr>
              <a:t>managed</a:t>
            </a:r>
            <a:r>
              <a:rPr sz="2400" spc="-145" dirty="0">
                <a:latin typeface="Arial"/>
                <a:cs typeface="Arial"/>
              </a:rPr>
              <a:t> </a:t>
            </a:r>
            <a:r>
              <a:rPr sz="2400" spc="-95" dirty="0">
                <a:latin typeface="Arial"/>
                <a:cs typeface="Arial"/>
              </a:rPr>
              <a:t>by</a:t>
            </a:r>
            <a:r>
              <a:rPr sz="2400" spc="-140" dirty="0">
                <a:latin typeface="Arial"/>
                <a:cs typeface="Arial"/>
              </a:rPr>
              <a:t> </a:t>
            </a:r>
            <a:r>
              <a:rPr sz="2400" spc="-25" dirty="0">
                <a:latin typeface="Arial"/>
                <a:cs typeface="Arial"/>
              </a:rPr>
              <a:t>the</a:t>
            </a:r>
            <a:r>
              <a:rPr sz="2400" spc="-155" dirty="0">
                <a:latin typeface="Arial"/>
                <a:cs typeface="Arial"/>
              </a:rPr>
              <a:t> </a:t>
            </a:r>
            <a:r>
              <a:rPr sz="2400" spc="-30" dirty="0">
                <a:latin typeface="Arial"/>
                <a:cs typeface="Arial"/>
              </a:rPr>
              <a:t>Internet</a:t>
            </a:r>
            <a:r>
              <a:rPr sz="2400" spc="-150" dirty="0">
                <a:latin typeface="Arial"/>
                <a:cs typeface="Arial"/>
              </a:rPr>
              <a:t> </a:t>
            </a:r>
            <a:r>
              <a:rPr sz="2400" spc="-114" dirty="0">
                <a:latin typeface="Arial"/>
                <a:cs typeface="Arial"/>
              </a:rPr>
              <a:t>Engineering</a:t>
            </a:r>
            <a:endParaRPr sz="2400" dirty="0">
              <a:latin typeface="Arial"/>
              <a:cs typeface="Arial"/>
            </a:endParaRPr>
          </a:p>
          <a:p>
            <a:pPr marL="356870">
              <a:lnSpc>
                <a:spcPct val="100000"/>
              </a:lnSpc>
            </a:pPr>
            <a:r>
              <a:rPr sz="2400" spc="-110" dirty="0">
                <a:latin typeface="Arial"/>
                <a:cs typeface="Arial"/>
              </a:rPr>
              <a:t>Steering </a:t>
            </a:r>
            <a:r>
              <a:rPr sz="2400" spc="-120" dirty="0">
                <a:latin typeface="Arial"/>
                <a:cs typeface="Arial"/>
              </a:rPr>
              <a:t>Group</a:t>
            </a:r>
            <a:r>
              <a:rPr sz="2400" spc="-240" dirty="0">
                <a:latin typeface="Arial"/>
                <a:cs typeface="Arial"/>
              </a:rPr>
              <a:t> </a:t>
            </a:r>
            <a:r>
              <a:rPr sz="2400" spc="-229" dirty="0">
                <a:latin typeface="Arial"/>
                <a:cs typeface="Arial"/>
              </a:rPr>
              <a:t>(IESG).</a:t>
            </a:r>
            <a:endParaRPr sz="2400" dirty="0">
              <a:latin typeface="Arial"/>
              <a:cs typeface="Arial"/>
            </a:endParaRPr>
          </a:p>
          <a:p>
            <a:pPr marL="356870" indent="-344805">
              <a:lnSpc>
                <a:spcPct val="100000"/>
              </a:lnSpc>
              <a:spcBef>
                <a:spcPts val="580"/>
              </a:spcBef>
              <a:buFont typeface="Wingdings"/>
              <a:buChar char=""/>
              <a:tabLst>
                <a:tab pos="357505" algn="l"/>
              </a:tabLst>
            </a:pPr>
            <a:r>
              <a:rPr sz="2400" spc="-145" dirty="0">
                <a:latin typeface="Arial"/>
                <a:cs typeface="Arial"/>
              </a:rPr>
              <a:t>Responsible</a:t>
            </a:r>
            <a:r>
              <a:rPr sz="2400" spc="-180" dirty="0">
                <a:latin typeface="Arial"/>
                <a:cs typeface="Arial"/>
              </a:rPr>
              <a:t> </a:t>
            </a:r>
            <a:r>
              <a:rPr sz="2400" spc="-5" dirty="0">
                <a:latin typeface="Arial"/>
                <a:cs typeface="Arial"/>
              </a:rPr>
              <a:t>for</a:t>
            </a:r>
            <a:r>
              <a:rPr sz="2400" spc="-135" dirty="0">
                <a:latin typeface="Arial"/>
                <a:cs typeface="Arial"/>
              </a:rPr>
              <a:t> </a:t>
            </a:r>
            <a:r>
              <a:rPr sz="2400" spc="-40" dirty="0">
                <a:latin typeface="Arial"/>
                <a:cs typeface="Arial"/>
              </a:rPr>
              <a:t>identifying</a:t>
            </a:r>
            <a:r>
              <a:rPr sz="2400" spc="-190" dirty="0">
                <a:latin typeface="Arial"/>
                <a:cs typeface="Arial"/>
              </a:rPr>
              <a:t> </a:t>
            </a:r>
            <a:r>
              <a:rPr sz="2400" spc="-60" dirty="0">
                <a:latin typeface="Arial"/>
                <a:cs typeface="Arial"/>
              </a:rPr>
              <a:t>operational</a:t>
            </a:r>
            <a:r>
              <a:rPr sz="2400" spc="-185" dirty="0">
                <a:latin typeface="Arial"/>
                <a:cs typeface="Arial"/>
              </a:rPr>
              <a:t> </a:t>
            </a:r>
            <a:r>
              <a:rPr sz="2400" spc="-85" dirty="0">
                <a:latin typeface="Arial"/>
                <a:cs typeface="Arial"/>
              </a:rPr>
              <a:t>problems</a:t>
            </a:r>
            <a:r>
              <a:rPr sz="2400" spc="-160" dirty="0">
                <a:latin typeface="Arial"/>
                <a:cs typeface="Arial"/>
              </a:rPr>
              <a:t> </a:t>
            </a:r>
            <a:r>
              <a:rPr sz="2400" spc="-110" dirty="0">
                <a:latin typeface="Arial"/>
                <a:cs typeface="Arial"/>
              </a:rPr>
              <a:t>and</a:t>
            </a:r>
            <a:endParaRPr sz="2400" dirty="0">
              <a:latin typeface="Arial"/>
              <a:cs typeface="Arial"/>
            </a:endParaRPr>
          </a:p>
          <a:p>
            <a:pPr marL="356870">
              <a:lnSpc>
                <a:spcPct val="100000"/>
              </a:lnSpc>
            </a:pPr>
            <a:r>
              <a:rPr sz="2400" spc="-95" dirty="0">
                <a:latin typeface="Arial"/>
                <a:cs typeface="Arial"/>
              </a:rPr>
              <a:t>proposing </a:t>
            </a:r>
            <a:r>
              <a:rPr sz="2400" spc="-70" dirty="0">
                <a:latin typeface="Arial"/>
                <a:cs typeface="Arial"/>
              </a:rPr>
              <a:t>solutions </a:t>
            </a:r>
            <a:r>
              <a:rPr sz="2400" spc="25" dirty="0">
                <a:latin typeface="Arial"/>
                <a:cs typeface="Arial"/>
              </a:rPr>
              <a:t>to</a:t>
            </a:r>
            <a:r>
              <a:rPr sz="2400" spc="-445" dirty="0">
                <a:latin typeface="Arial"/>
                <a:cs typeface="Arial"/>
              </a:rPr>
              <a:t> </a:t>
            </a:r>
            <a:r>
              <a:rPr sz="2400" spc="-95" dirty="0">
                <a:latin typeface="Arial"/>
                <a:cs typeface="Arial"/>
              </a:rPr>
              <a:t>these </a:t>
            </a:r>
            <a:r>
              <a:rPr sz="2400" spc="-85" dirty="0">
                <a:latin typeface="Arial"/>
                <a:cs typeface="Arial"/>
              </a:rPr>
              <a:t>problems.</a:t>
            </a:r>
            <a:endParaRPr sz="2400" dirty="0">
              <a:latin typeface="Arial"/>
              <a:cs typeface="Arial"/>
            </a:endParaRPr>
          </a:p>
          <a:p>
            <a:pPr marL="356870" marR="266700" indent="-344805">
              <a:lnSpc>
                <a:spcPct val="100000"/>
              </a:lnSpc>
              <a:spcBef>
                <a:spcPts val="580"/>
              </a:spcBef>
              <a:buFont typeface="Wingdings"/>
              <a:buChar char=""/>
              <a:tabLst>
                <a:tab pos="357505" algn="l"/>
              </a:tabLst>
            </a:pPr>
            <a:r>
              <a:rPr sz="2400" spc="-135" dirty="0">
                <a:latin typeface="Arial"/>
                <a:cs typeface="Arial"/>
              </a:rPr>
              <a:t>Also </a:t>
            </a:r>
            <a:r>
              <a:rPr sz="2400" spc="-110" dirty="0">
                <a:latin typeface="Arial"/>
                <a:cs typeface="Arial"/>
              </a:rPr>
              <a:t>develops and </a:t>
            </a:r>
            <a:r>
              <a:rPr sz="2400" spc="-100" dirty="0">
                <a:latin typeface="Arial"/>
                <a:cs typeface="Arial"/>
              </a:rPr>
              <a:t>reviews </a:t>
            </a:r>
            <a:r>
              <a:rPr sz="2400" spc="-90" dirty="0">
                <a:latin typeface="Arial"/>
                <a:cs typeface="Arial"/>
              </a:rPr>
              <a:t>specifications </a:t>
            </a:r>
            <a:r>
              <a:rPr sz="2400" spc="-55" dirty="0">
                <a:latin typeface="Arial"/>
                <a:cs typeface="Arial"/>
              </a:rPr>
              <a:t>intended </a:t>
            </a:r>
            <a:r>
              <a:rPr sz="2400" spc="-225" dirty="0">
                <a:latin typeface="Arial"/>
                <a:cs typeface="Arial"/>
              </a:rPr>
              <a:t>as</a:t>
            </a:r>
            <a:r>
              <a:rPr sz="2400" spc="-470" dirty="0">
                <a:latin typeface="Arial"/>
                <a:cs typeface="Arial"/>
              </a:rPr>
              <a:t> </a:t>
            </a:r>
            <a:r>
              <a:rPr sz="2400" spc="-30" dirty="0">
                <a:latin typeface="Arial"/>
                <a:cs typeface="Arial"/>
              </a:rPr>
              <a:t>Internet  </a:t>
            </a:r>
            <a:r>
              <a:rPr sz="2400" spc="-110" dirty="0">
                <a:latin typeface="Arial"/>
                <a:cs typeface="Arial"/>
              </a:rPr>
              <a:t>standards.</a:t>
            </a:r>
            <a:endParaRPr sz="2400" dirty="0">
              <a:latin typeface="Arial"/>
              <a:cs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07340" y="170117"/>
            <a:ext cx="5750560" cy="1709420"/>
          </a:xfrm>
          <a:prstGeom prst="rect">
            <a:avLst/>
          </a:prstGeom>
        </p:spPr>
        <p:txBody>
          <a:bodyPr vert="horz" wrap="square" lIns="0" tIns="85725" rIns="0" bIns="0" rtlCol="0">
            <a:spAutoFit/>
          </a:bodyPr>
          <a:lstStyle/>
          <a:p>
            <a:pPr marL="12700">
              <a:lnSpc>
                <a:spcPct val="100000"/>
              </a:lnSpc>
              <a:spcBef>
                <a:spcPts val="675"/>
              </a:spcBef>
            </a:pPr>
            <a:r>
              <a:rPr sz="2400" b="1" spc="-90" dirty="0">
                <a:solidFill>
                  <a:srgbClr val="00AF50"/>
                </a:solidFill>
                <a:latin typeface="Arial"/>
                <a:cs typeface="Arial"/>
              </a:rPr>
              <a:t>Internet </a:t>
            </a:r>
            <a:r>
              <a:rPr sz="2400" b="1" spc="-229" dirty="0">
                <a:solidFill>
                  <a:srgbClr val="00AF50"/>
                </a:solidFill>
                <a:latin typeface="Arial"/>
                <a:cs typeface="Arial"/>
              </a:rPr>
              <a:t>Research </a:t>
            </a:r>
            <a:r>
              <a:rPr sz="2400" b="1" spc="-295" dirty="0">
                <a:solidFill>
                  <a:srgbClr val="00AF50"/>
                </a:solidFill>
                <a:latin typeface="Arial"/>
                <a:cs typeface="Arial"/>
              </a:rPr>
              <a:t>Task </a:t>
            </a:r>
            <a:r>
              <a:rPr sz="2400" b="1" spc="-225" dirty="0">
                <a:solidFill>
                  <a:srgbClr val="00AF50"/>
                </a:solidFill>
                <a:latin typeface="Arial"/>
                <a:cs typeface="Arial"/>
              </a:rPr>
              <a:t>Force </a:t>
            </a:r>
            <a:r>
              <a:rPr sz="2400" b="1" spc="-229" dirty="0">
                <a:solidFill>
                  <a:srgbClr val="00AF50"/>
                </a:solidFill>
                <a:latin typeface="Arial"/>
                <a:cs typeface="Arial"/>
              </a:rPr>
              <a:t>(</a:t>
            </a:r>
            <a:r>
              <a:rPr sz="2400" b="1" i="1" spc="-229" dirty="0">
                <a:solidFill>
                  <a:srgbClr val="00AF50"/>
                </a:solidFill>
                <a:latin typeface="Arial"/>
                <a:cs typeface="Arial"/>
              </a:rPr>
              <a:t>IRTF</a:t>
            </a:r>
            <a:r>
              <a:rPr sz="2400" b="1" i="1" spc="-290" dirty="0">
                <a:solidFill>
                  <a:srgbClr val="00AF50"/>
                </a:solidFill>
                <a:latin typeface="Arial"/>
                <a:cs typeface="Arial"/>
              </a:rPr>
              <a:t> </a:t>
            </a:r>
            <a:r>
              <a:rPr sz="2400" b="1" spc="-55" dirty="0">
                <a:solidFill>
                  <a:srgbClr val="00AF50"/>
                </a:solidFill>
                <a:latin typeface="Arial"/>
                <a:cs typeface="Arial"/>
              </a:rPr>
              <a:t>)</a:t>
            </a:r>
            <a:endParaRPr sz="2400" dirty="0">
              <a:latin typeface="Arial"/>
              <a:cs typeface="Arial"/>
            </a:endParaRPr>
          </a:p>
          <a:p>
            <a:pPr marL="356870" marR="5080" indent="-344805">
              <a:lnSpc>
                <a:spcPct val="100000"/>
              </a:lnSpc>
              <a:spcBef>
                <a:spcPts val="580"/>
              </a:spcBef>
              <a:buChar char="•"/>
              <a:tabLst>
                <a:tab pos="356870" algn="l"/>
                <a:tab pos="357505" algn="l"/>
                <a:tab pos="1332865" algn="l"/>
                <a:tab pos="1805305" algn="l"/>
                <a:tab pos="3012440" algn="l"/>
                <a:tab pos="4073525" algn="l"/>
                <a:tab pos="5436235" algn="l"/>
              </a:tabLst>
            </a:pPr>
            <a:r>
              <a:rPr sz="2400" spc="25" dirty="0">
                <a:latin typeface="Arial"/>
                <a:cs typeface="Arial"/>
              </a:rPr>
              <a:t>f</a:t>
            </a:r>
            <a:r>
              <a:rPr sz="2400" spc="-70" dirty="0">
                <a:latin typeface="Arial"/>
                <a:cs typeface="Arial"/>
              </a:rPr>
              <a:t>o</a:t>
            </a:r>
            <a:r>
              <a:rPr sz="2400" spc="-15" dirty="0">
                <a:latin typeface="Arial"/>
                <a:cs typeface="Arial"/>
              </a:rPr>
              <a:t>r</a:t>
            </a:r>
            <a:r>
              <a:rPr sz="2400" spc="-35" dirty="0">
                <a:latin typeface="Arial"/>
                <a:cs typeface="Arial"/>
              </a:rPr>
              <a:t>u</a:t>
            </a:r>
            <a:r>
              <a:rPr sz="2400" spc="-85" dirty="0">
                <a:latin typeface="Arial"/>
                <a:cs typeface="Arial"/>
              </a:rPr>
              <a:t>m</a:t>
            </a:r>
            <a:r>
              <a:rPr sz="2400" dirty="0">
                <a:latin typeface="Arial"/>
                <a:cs typeface="Arial"/>
              </a:rPr>
              <a:t>	o</a:t>
            </a:r>
            <a:r>
              <a:rPr sz="2400" spc="-5" dirty="0">
                <a:latin typeface="Arial"/>
                <a:cs typeface="Arial"/>
              </a:rPr>
              <a:t>f</a:t>
            </a:r>
            <a:r>
              <a:rPr sz="2400" dirty="0">
                <a:latin typeface="Arial"/>
                <a:cs typeface="Arial"/>
              </a:rPr>
              <a:t>	</a:t>
            </a:r>
            <a:r>
              <a:rPr sz="2400" spc="-55" dirty="0">
                <a:latin typeface="Arial"/>
                <a:cs typeface="Arial"/>
              </a:rPr>
              <a:t>w</a:t>
            </a:r>
            <a:r>
              <a:rPr sz="2400" spc="-70" dirty="0">
                <a:latin typeface="Arial"/>
                <a:cs typeface="Arial"/>
              </a:rPr>
              <a:t>o</a:t>
            </a:r>
            <a:r>
              <a:rPr sz="2400" spc="-30" dirty="0">
                <a:latin typeface="Arial"/>
                <a:cs typeface="Arial"/>
              </a:rPr>
              <a:t>r</a:t>
            </a:r>
            <a:r>
              <a:rPr sz="2400" spc="-55" dirty="0">
                <a:latin typeface="Arial"/>
                <a:cs typeface="Arial"/>
              </a:rPr>
              <a:t>k</a:t>
            </a:r>
            <a:r>
              <a:rPr sz="2400" spc="-20" dirty="0">
                <a:latin typeface="Arial"/>
                <a:cs typeface="Arial"/>
              </a:rPr>
              <a:t>i</a:t>
            </a:r>
            <a:r>
              <a:rPr sz="2400" spc="-60" dirty="0">
                <a:latin typeface="Arial"/>
                <a:cs typeface="Arial"/>
              </a:rPr>
              <a:t>n</a:t>
            </a:r>
            <a:r>
              <a:rPr sz="2400" spc="-210" dirty="0">
                <a:latin typeface="Arial"/>
                <a:cs typeface="Arial"/>
              </a:rPr>
              <a:t>g</a:t>
            </a:r>
            <a:r>
              <a:rPr sz="2400" dirty="0">
                <a:latin typeface="Arial"/>
                <a:cs typeface="Arial"/>
              </a:rPr>
              <a:t>	</a:t>
            </a:r>
            <a:r>
              <a:rPr sz="2400" spc="-105" dirty="0">
                <a:latin typeface="Arial"/>
                <a:cs typeface="Arial"/>
              </a:rPr>
              <a:t>g</a:t>
            </a:r>
            <a:r>
              <a:rPr sz="2400" spc="-114" dirty="0">
                <a:latin typeface="Arial"/>
                <a:cs typeface="Arial"/>
              </a:rPr>
              <a:t>r</a:t>
            </a:r>
            <a:r>
              <a:rPr sz="2400" spc="-90" dirty="0">
                <a:latin typeface="Arial"/>
                <a:cs typeface="Arial"/>
              </a:rPr>
              <a:t>o</a:t>
            </a:r>
            <a:r>
              <a:rPr sz="2400" spc="-70" dirty="0">
                <a:latin typeface="Arial"/>
                <a:cs typeface="Arial"/>
              </a:rPr>
              <a:t>up</a:t>
            </a:r>
            <a:r>
              <a:rPr sz="2400" spc="-265" dirty="0">
                <a:latin typeface="Arial"/>
                <a:cs typeface="Arial"/>
              </a:rPr>
              <a:t>s</a:t>
            </a:r>
            <a:r>
              <a:rPr sz="2400" dirty="0">
                <a:latin typeface="Arial"/>
                <a:cs typeface="Arial"/>
              </a:rPr>
              <a:t>	</a:t>
            </a:r>
            <a:r>
              <a:rPr sz="2400" spc="-105" dirty="0">
                <a:latin typeface="Arial"/>
                <a:cs typeface="Arial"/>
              </a:rPr>
              <a:t>m</a:t>
            </a:r>
            <a:r>
              <a:rPr sz="2400" spc="-130" dirty="0">
                <a:latin typeface="Arial"/>
                <a:cs typeface="Arial"/>
              </a:rPr>
              <a:t>a</a:t>
            </a:r>
            <a:r>
              <a:rPr sz="2400" spc="-120" dirty="0">
                <a:latin typeface="Arial"/>
                <a:cs typeface="Arial"/>
              </a:rPr>
              <a:t>n</a:t>
            </a:r>
            <a:r>
              <a:rPr sz="2400" spc="-200" dirty="0">
                <a:latin typeface="Arial"/>
                <a:cs typeface="Arial"/>
              </a:rPr>
              <a:t>a</a:t>
            </a:r>
            <a:r>
              <a:rPr sz="2400" spc="-225" dirty="0">
                <a:latin typeface="Arial"/>
                <a:cs typeface="Arial"/>
              </a:rPr>
              <a:t>g</a:t>
            </a:r>
            <a:r>
              <a:rPr sz="2400" spc="-110" dirty="0">
                <a:latin typeface="Arial"/>
                <a:cs typeface="Arial"/>
              </a:rPr>
              <a:t>ed</a:t>
            </a:r>
            <a:r>
              <a:rPr sz="2400" dirty="0">
                <a:latin typeface="Arial"/>
                <a:cs typeface="Arial"/>
              </a:rPr>
              <a:t>	</a:t>
            </a:r>
            <a:r>
              <a:rPr sz="2400" spc="-65" dirty="0">
                <a:latin typeface="Arial"/>
                <a:cs typeface="Arial"/>
              </a:rPr>
              <a:t>by  </a:t>
            </a:r>
            <a:r>
              <a:rPr sz="2400" spc="-110" dirty="0">
                <a:latin typeface="Arial"/>
                <a:cs typeface="Arial"/>
              </a:rPr>
              <a:t>Steering </a:t>
            </a:r>
            <a:r>
              <a:rPr sz="2400" spc="-120" dirty="0">
                <a:latin typeface="Arial"/>
                <a:cs typeface="Arial"/>
              </a:rPr>
              <a:t>Group</a:t>
            </a:r>
            <a:r>
              <a:rPr sz="2400" spc="-229" dirty="0">
                <a:latin typeface="Arial"/>
                <a:cs typeface="Arial"/>
              </a:rPr>
              <a:t> </a:t>
            </a:r>
            <a:r>
              <a:rPr sz="2400" spc="-235" dirty="0">
                <a:latin typeface="Arial"/>
                <a:cs typeface="Arial"/>
              </a:rPr>
              <a:t>(IRSG).</a:t>
            </a:r>
            <a:endParaRPr sz="2400" dirty="0">
              <a:latin typeface="Arial"/>
              <a:cs typeface="Arial"/>
            </a:endParaRPr>
          </a:p>
          <a:p>
            <a:pPr marL="427355" indent="-415290">
              <a:lnSpc>
                <a:spcPct val="100000"/>
              </a:lnSpc>
              <a:spcBef>
                <a:spcPts val="580"/>
              </a:spcBef>
              <a:buChar char="•"/>
              <a:tabLst>
                <a:tab pos="427355" algn="l"/>
                <a:tab pos="427990" algn="l"/>
                <a:tab pos="1561465" algn="l"/>
                <a:tab pos="2089150" algn="l"/>
                <a:tab pos="3521710" algn="l"/>
                <a:tab pos="4792980" algn="l"/>
              </a:tabLst>
            </a:pPr>
            <a:r>
              <a:rPr sz="2400" spc="-145" dirty="0">
                <a:latin typeface="Arial"/>
                <a:cs typeface="Arial"/>
              </a:rPr>
              <a:t>focuses	</a:t>
            </a:r>
            <a:r>
              <a:rPr sz="2400" spc="-70" dirty="0">
                <a:latin typeface="Arial"/>
                <a:cs typeface="Arial"/>
              </a:rPr>
              <a:t>on	</a:t>
            </a:r>
            <a:r>
              <a:rPr sz="2400" spc="-55" dirty="0">
                <a:latin typeface="Arial"/>
                <a:cs typeface="Arial"/>
              </a:rPr>
              <a:t>long-term	</a:t>
            </a:r>
            <a:r>
              <a:rPr sz="2400" spc="-125" dirty="0">
                <a:latin typeface="Arial"/>
                <a:cs typeface="Arial"/>
              </a:rPr>
              <a:t>research	</a:t>
            </a:r>
            <a:r>
              <a:rPr sz="2400" spc="-80" dirty="0">
                <a:latin typeface="Arial"/>
                <a:cs typeface="Arial"/>
              </a:rPr>
              <a:t>topics</a:t>
            </a:r>
            <a:endParaRPr sz="2400" dirty="0">
              <a:latin typeface="Arial"/>
              <a:cs typeface="Arial"/>
            </a:endParaRPr>
          </a:p>
        </p:txBody>
      </p:sp>
      <p:sp>
        <p:nvSpPr>
          <p:cNvPr id="3" name="object 3"/>
          <p:cNvSpPr txBox="1"/>
          <p:nvPr/>
        </p:nvSpPr>
        <p:spPr>
          <a:xfrm>
            <a:off x="6033261" y="682497"/>
            <a:ext cx="2579370" cy="1196975"/>
          </a:xfrm>
          <a:prstGeom prst="rect">
            <a:avLst/>
          </a:prstGeom>
        </p:spPr>
        <p:txBody>
          <a:bodyPr vert="horz" wrap="square" lIns="0" tIns="12700" rIns="0" bIns="0" rtlCol="0">
            <a:spAutoFit/>
          </a:bodyPr>
          <a:lstStyle/>
          <a:p>
            <a:pPr marR="5080" algn="r">
              <a:lnSpc>
                <a:spcPct val="100000"/>
              </a:lnSpc>
              <a:spcBef>
                <a:spcPts val="100"/>
              </a:spcBef>
              <a:tabLst>
                <a:tab pos="1219200" algn="l"/>
              </a:tabLst>
            </a:pPr>
            <a:r>
              <a:rPr sz="2400" spc="-50" dirty="0">
                <a:latin typeface="Arial"/>
                <a:cs typeface="Arial"/>
              </a:rPr>
              <a:t>I</a:t>
            </a:r>
            <a:r>
              <a:rPr sz="2400" spc="-140" dirty="0">
                <a:latin typeface="Arial"/>
                <a:cs typeface="Arial"/>
              </a:rPr>
              <a:t>n</a:t>
            </a:r>
            <a:r>
              <a:rPr sz="2400" spc="120" dirty="0">
                <a:latin typeface="Arial"/>
                <a:cs typeface="Arial"/>
              </a:rPr>
              <a:t>t</a:t>
            </a:r>
            <a:r>
              <a:rPr sz="2400" spc="-165" dirty="0">
                <a:latin typeface="Arial"/>
                <a:cs typeface="Arial"/>
              </a:rPr>
              <a:t>e</a:t>
            </a:r>
            <a:r>
              <a:rPr sz="2400" spc="-15" dirty="0">
                <a:latin typeface="Arial"/>
                <a:cs typeface="Arial"/>
              </a:rPr>
              <a:t>rn</a:t>
            </a:r>
            <a:r>
              <a:rPr sz="2400" spc="-165" dirty="0">
                <a:latin typeface="Arial"/>
                <a:cs typeface="Arial"/>
              </a:rPr>
              <a:t>e</a:t>
            </a:r>
            <a:r>
              <a:rPr sz="2400" spc="135" dirty="0">
                <a:latin typeface="Arial"/>
                <a:cs typeface="Arial"/>
              </a:rPr>
              <a:t>t</a:t>
            </a:r>
            <a:r>
              <a:rPr sz="2400" dirty="0">
                <a:latin typeface="Arial"/>
                <a:cs typeface="Arial"/>
              </a:rPr>
              <a:t>	</a:t>
            </a:r>
            <a:r>
              <a:rPr sz="2400" spc="-495" dirty="0">
                <a:latin typeface="Arial"/>
                <a:cs typeface="Arial"/>
              </a:rPr>
              <a:t>R</a:t>
            </a:r>
            <a:r>
              <a:rPr sz="2400" spc="-180" dirty="0">
                <a:latin typeface="Arial"/>
                <a:cs typeface="Arial"/>
              </a:rPr>
              <a:t>es</a:t>
            </a:r>
            <a:r>
              <a:rPr sz="2400" spc="-185" dirty="0">
                <a:latin typeface="Arial"/>
                <a:cs typeface="Arial"/>
              </a:rPr>
              <a:t>e</a:t>
            </a:r>
            <a:r>
              <a:rPr sz="2400" spc="-95" dirty="0">
                <a:latin typeface="Arial"/>
                <a:cs typeface="Arial"/>
              </a:rPr>
              <a:t>a</a:t>
            </a:r>
            <a:r>
              <a:rPr sz="2400" spc="-80" dirty="0">
                <a:latin typeface="Arial"/>
                <a:cs typeface="Arial"/>
              </a:rPr>
              <a:t>r</a:t>
            </a:r>
            <a:r>
              <a:rPr sz="2400" spc="-200" dirty="0">
                <a:latin typeface="Arial"/>
                <a:cs typeface="Arial"/>
              </a:rPr>
              <a:t>c</a:t>
            </a:r>
            <a:r>
              <a:rPr sz="2400" spc="-75" dirty="0">
                <a:latin typeface="Arial"/>
                <a:cs typeface="Arial"/>
              </a:rPr>
              <a:t>h</a:t>
            </a:r>
            <a:endParaRPr sz="2400">
              <a:latin typeface="Arial"/>
              <a:cs typeface="Arial"/>
            </a:endParaRPr>
          </a:p>
          <a:p>
            <a:pPr>
              <a:lnSpc>
                <a:spcPct val="100000"/>
              </a:lnSpc>
              <a:spcBef>
                <a:spcPts val="10"/>
              </a:spcBef>
            </a:pPr>
            <a:endParaRPr sz="3000">
              <a:latin typeface="Arial"/>
              <a:cs typeface="Arial"/>
            </a:endParaRPr>
          </a:p>
          <a:p>
            <a:pPr marR="5080" algn="r">
              <a:lnSpc>
                <a:spcPct val="100000"/>
              </a:lnSpc>
              <a:tabLst>
                <a:tab pos="1085215" algn="l"/>
                <a:tab pos="1551940" algn="l"/>
              </a:tabLst>
            </a:pPr>
            <a:r>
              <a:rPr sz="2400" spc="10" dirty="0">
                <a:latin typeface="Arial"/>
                <a:cs typeface="Arial"/>
              </a:rPr>
              <a:t>r</a:t>
            </a:r>
            <a:r>
              <a:rPr sz="2400" spc="-165" dirty="0">
                <a:latin typeface="Arial"/>
                <a:cs typeface="Arial"/>
              </a:rPr>
              <a:t>e</a:t>
            </a:r>
            <a:r>
              <a:rPr sz="2400" spc="-50" dirty="0">
                <a:latin typeface="Arial"/>
                <a:cs typeface="Arial"/>
              </a:rPr>
              <a:t>l</a:t>
            </a:r>
            <a:r>
              <a:rPr sz="2400" spc="-145" dirty="0">
                <a:latin typeface="Arial"/>
                <a:cs typeface="Arial"/>
              </a:rPr>
              <a:t>a</a:t>
            </a:r>
            <a:r>
              <a:rPr sz="2400" spc="95" dirty="0">
                <a:latin typeface="Arial"/>
                <a:cs typeface="Arial"/>
              </a:rPr>
              <a:t>t</a:t>
            </a:r>
            <a:r>
              <a:rPr sz="2400" spc="-110" dirty="0">
                <a:latin typeface="Arial"/>
                <a:cs typeface="Arial"/>
              </a:rPr>
              <a:t>ed</a:t>
            </a:r>
            <a:r>
              <a:rPr sz="2400" dirty="0">
                <a:latin typeface="Arial"/>
                <a:cs typeface="Arial"/>
              </a:rPr>
              <a:t>	</a:t>
            </a:r>
            <a:r>
              <a:rPr sz="2400" spc="-20" dirty="0">
                <a:latin typeface="Arial"/>
                <a:cs typeface="Arial"/>
              </a:rPr>
              <a:t>t</a:t>
            </a:r>
            <a:r>
              <a:rPr sz="2400" spc="45" dirty="0">
                <a:latin typeface="Arial"/>
                <a:cs typeface="Arial"/>
              </a:rPr>
              <a:t>o</a:t>
            </a:r>
            <a:r>
              <a:rPr sz="2400" dirty="0">
                <a:latin typeface="Arial"/>
                <a:cs typeface="Arial"/>
              </a:rPr>
              <a:t>	</a:t>
            </a:r>
            <a:r>
              <a:rPr sz="2400" spc="-50" dirty="0">
                <a:latin typeface="Arial"/>
                <a:cs typeface="Arial"/>
              </a:rPr>
              <a:t>I</a:t>
            </a:r>
            <a:r>
              <a:rPr sz="2400" spc="-140" dirty="0">
                <a:latin typeface="Arial"/>
                <a:cs typeface="Arial"/>
              </a:rPr>
              <a:t>n</a:t>
            </a:r>
            <a:r>
              <a:rPr sz="2400" spc="120" dirty="0">
                <a:latin typeface="Arial"/>
                <a:cs typeface="Arial"/>
              </a:rPr>
              <a:t>t</a:t>
            </a:r>
            <a:r>
              <a:rPr sz="2400" spc="-55" dirty="0">
                <a:latin typeface="Arial"/>
                <a:cs typeface="Arial"/>
              </a:rPr>
              <a:t>ern</a:t>
            </a:r>
            <a:r>
              <a:rPr sz="2400" spc="-190" dirty="0">
                <a:latin typeface="Arial"/>
                <a:cs typeface="Arial"/>
              </a:rPr>
              <a:t>e</a:t>
            </a:r>
            <a:r>
              <a:rPr sz="2400" spc="135" dirty="0">
                <a:latin typeface="Arial"/>
                <a:cs typeface="Arial"/>
              </a:rPr>
              <a:t>t</a:t>
            </a:r>
            <a:endParaRPr sz="2400">
              <a:latin typeface="Arial"/>
              <a:cs typeface="Arial"/>
            </a:endParaRPr>
          </a:p>
        </p:txBody>
      </p:sp>
      <p:sp>
        <p:nvSpPr>
          <p:cNvPr id="4" name="object 4"/>
          <p:cNvSpPr txBox="1"/>
          <p:nvPr/>
        </p:nvSpPr>
        <p:spPr>
          <a:xfrm>
            <a:off x="652068" y="1853565"/>
            <a:ext cx="6572884" cy="391160"/>
          </a:xfrm>
          <a:prstGeom prst="rect">
            <a:avLst/>
          </a:prstGeom>
        </p:spPr>
        <p:txBody>
          <a:bodyPr vert="horz" wrap="square" lIns="0" tIns="12700" rIns="0" bIns="0" rtlCol="0">
            <a:spAutoFit/>
          </a:bodyPr>
          <a:lstStyle/>
          <a:p>
            <a:pPr marL="12700">
              <a:lnSpc>
                <a:spcPct val="100000"/>
              </a:lnSpc>
              <a:spcBef>
                <a:spcPts val="100"/>
              </a:spcBef>
            </a:pPr>
            <a:r>
              <a:rPr sz="2400" spc="-70" dirty="0">
                <a:latin typeface="Arial"/>
                <a:cs typeface="Arial"/>
              </a:rPr>
              <a:t>protocols, </a:t>
            </a:r>
            <a:r>
              <a:rPr sz="2400" spc="-80" dirty="0">
                <a:latin typeface="Arial"/>
                <a:cs typeface="Arial"/>
              </a:rPr>
              <a:t>applications, </a:t>
            </a:r>
            <a:r>
              <a:rPr sz="2400" spc="-60" dirty="0">
                <a:latin typeface="Arial"/>
                <a:cs typeface="Arial"/>
              </a:rPr>
              <a:t>architecture, </a:t>
            </a:r>
            <a:r>
              <a:rPr sz="2400" spc="-110" dirty="0">
                <a:latin typeface="Arial"/>
                <a:cs typeface="Arial"/>
              </a:rPr>
              <a:t>and</a:t>
            </a:r>
            <a:r>
              <a:rPr sz="2400" spc="-465" dirty="0">
                <a:latin typeface="Arial"/>
                <a:cs typeface="Arial"/>
              </a:rPr>
              <a:t> </a:t>
            </a:r>
            <a:r>
              <a:rPr sz="2400" spc="-95" dirty="0">
                <a:latin typeface="Arial"/>
                <a:cs typeface="Arial"/>
              </a:rPr>
              <a:t>technology.</a:t>
            </a:r>
            <a:endParaRPr sz="2400">
              <a:latin typeface="Arial"/>
              <a:cs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4294967295"/>
          </p:nvPr>
        </p:nvSpPr>
        <p:spPr/>
        <p:txBody>
          <a:bodyPr/>
          <a:lstStyle/>
          <a:p>
            <a:r>
              <a:rPr lang="en-US" altLang="en-US"/>
              <a:t>7.</a:t>
            </a:r>
            <a:fld id="{4B30164F-2564-4AD0-BB33-ECAE72A2C92C}" type="slidenum">
              <a:rPr lang="en-US" altLang="en-US"/>
              <a:pPr/>
              <a:t>56</a:t>
            </a:fld>
            <a:endParaRPr lang="en-US" altLang="en-US"/>
          </a:p>
        </p:txBody>
      </p:sp>
      <p:sp>
        <p:nvSpPr>
          <p:cNvPr id="859138" name="Line 2"/>
          <p:cNvSpPr>
            <a:spLocks noChangeShapeType="1"/>
          </p:cNvSpPr>
          <p:nvPr/>
        </p:nvSpPr>
        <p:spPr bwMode="auto">
          <a:xfrm>
            <a:off x="152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59139" name="Line 3"/>
          <p:cNvSpPr>
            <a:spLocks noChangeShapeType="1"/>
          </p:cNvSpPr>
          <p:nvPr/>
        </p:nvSpPr>
        <p:spPr bwMode="auto">
          <a:xfrm>
            <a:off x="152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59140" name="Text Box 4"/>
          <p:cNvSpPr txBox="1">
            <a:spLocks noChangeArrowheads="1"/>
          </p:cNvSpPr>
          <p:nvPr/>
        </p:nvSpPr>
        <p:spPr bwMode="auto">
          <a:xfrm>
            <a:off x="304800" y="762000"/>
            <a:ext cx="5961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7.1  </a:t>
            </a:r>
            <a:r>
              <a:rPr lang="en-US" altLang="en-US" sz="2000" i="1">
                <a:latin typeface="Times New Roman" panose="02020603050405020304" pitchFamily="18" charset="0"/>
              </a:rPr>
              <a:t>Transmission medium and physical layer</a:t>
            </a:r>
          </a:p>
        </p:txBody>
      </p:sp>
      <p:sp>
        <p:nvSpPr>
          <p:cNvPr id="859141" name="Line 5"/>
          <p:cNvSpPr>
            <a:spLocks noChangeShapeType="1"/>
          </p:cNvSpPr>
          <p:nvPr/>
        </p:nvSpPr>
        <p:spPr bwMode="auto">
          <a:xfrm>
            <a:off x="152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pic>
        <p:nvPicPr>
          <p:cNvPr id="85914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38" y="2584450"/>
            <a:ext cx="8729662" cy="252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14174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4294967295"/>
          </p:nvPr>
        </p:nvSpPr>
        <p:spPr/>
        <p:txBody>
          <a:bodyPr/>
          <a:lstStyle/>
          <a:p>
            <a:r>
              <a:rPr lang="en-US" altLang="en-US"/>
              <a:t>7.</a:t>
            </a:r>
            <a:fld id="{B40B0664-BC36-4DD6-9A75-D5CD004F934C}" type="slidenum">
              <a:rPr lang="en-US" altLang="en-US"/>
              <a:pPr/>
              <a:t>57</a:t>
            </a:fld>
            <a:endParaRPr lang="en-US" altLang="en-US"/>
          </a:p>
        </p:txBody>
      </p:sp>
      <p:sp>
        <p:nvSpPr>
          <p:cNvPr id="860162" name="Line 2"/>
          <p:cNvSpPr>
            <a:spLocks noChangeShapeType="1"/>
          </p:cNvSpPr>
          <p:nvPr/>
        </p:nvSpPr>
        <p:spPr bwMode="auto">
          <a:xfrm>
            <a:off x="152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60163" name="Line 3"/>
          <p:cNvSpPr>
            <a:spLocks noChangeShapeType="1"/>
          </p:cNvSpPr>
          <p:nvPr/>
        </p:nvSpPr>
        <p:spPr bwMode="auto">
          <a:xfrm>
            <a:off x="152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60164" name="Text Box 4"/>
          <p:cNvSpPr txBox="1">
            <a:spLocks noChangeArrowheads="1"/>
          </p:cNvSpPr>
          <p:nvPr/>
        </p:nvSpPr>
        <p:spPr bwMode="auto">
          <a:xfrm>
            <a:off x="304800" y="762000"/>
            <a:ext cx="4811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7.2  </a:t>
            </a:r>
            <a:r>
              <a:rPr lang="en-US" altLang="en-US" sz="2000" i="1">
                <a:latin typeface="Times New Roman" panose="02020603050405020304" pitchFamily="18" charset="0"/>
              </a:rPr>
              <a:t>Classes of transmission media</a:t>
            </a:r>
          </a:p>
        </p:txBody>
      </p:sp>
      <p:sp>
        <p:nvSpPr>
          <p:cNvPr id="860165" name="Line 5"/>
          <p:cNvSpPr>
            <a:spLocks noChangeShapeType="1"/>
          </p:cNvSpPr>
          <p:nvPr/>
        </p:nvSpPr>
        <p:spPr bwMode="auto">
          <a:xfrm>
            <a:off x="152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pic>
        <p:nvPicPr>
          <p:cNvPr id="86016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100263"/>
            <a:ext cx="7715250" cy="3157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69776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1"/>
          <p:cNvSpPr>
            <a:spLocks noGrp="1"/>
          </p:cNvSpPr>
          <p:nvPr>
            <p:ph type="sldNum" sz="quarter" idx="4294967295"/>
          </p:nvPr>
        </p:nvSpPr>
        <p:spPr/>
        <p:txBody>
          <a:bodyPr/>
          <a:lstStyle/>
          <a:p>
            <a:r>
              <a:rPr lang="en-US" altLang="en-US"/>
              <a:t>7.</a:t>
            </a:r>
            <a:fld id="{3312CF15-500C-4BFD-B654-851847A35801}" type="slidenum">
              <a:rPr lang="en-US" altLang="en-US"/>
              <a:pPr/>
              <a:t>58</a:t>
            </a:fld>
            <a:endParaRPr lang="en-US" altLang="en-US"/>
          </a:p>
        </p:txBody>
      </p:sp>
      <p:sp>
        <p:nvSpPr>
          <p:cNvPr id="565250"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effectLst>
                <a:outerShdw blurRad="38100" dist="38100" dir="2700000" algn="tl">
                  <a:srgbClr val="FFFFFF"/>
                </a:outerShdw>
              </a:effectLst>
              <a:latin typeface="Times New Roman" panose="02020603050405020304" pitchFamily="18" charset="0"/>
            </a:endParaRPr>
          </a:p>
        </p:txBody>
      </p:sp>
      <p:sp>
        <p:nvSpPr>
          <p:cNvPr id="565251" name="Text Box 3"/>
          <p:cNvSpPr txBox="1">
            <a:spLocks noChangeArrowheads="1"/>
          </p:cNvSpPr>
          <p:nvPr/>
        </p:nvSpPr>
        <p:spPr bwMode="auto">
          <a:xfrm>
            <a:off x="228600" y="406400"/>
            <a:ext cx="41576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effectLst>
                  <a:outerShdw blurRad="38100" dist="38100" dir="2700000" algn="tl">
                    <a:srgbClr val="C0C0C0"/>
                  </a:outerShdw>
                </a:effectLst>
                <a:latin typeface="Times" panose="02020603050405020304" pitchFamily="18" charset="0"/>
              </a:rPr>
              <a:t>7-1   GUIDED MEDIA</a:t>
            </a:r>
          </a:p>
        </p:txBody>
      </p:sp>
      <p:sp>
        <p:nvSpPr>
          <p:cNvPr id="565252" name="Text Box 4"/>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1800">
              <a:latin typeface="Times New Roman" panose="02020603050405020304" pitchFamily="18" charset="0"/>
            </a:endParaRPr>
          </a:p>
        </p:txBody>
      </p:sp>
      <p:sp>
        <p:nvSpPr>
          <p:cNvPr id="565253" name="Rectangle 5"/>
          <p:cNvSpPr>
            <a:spLocks noChangeArrowheads="1"/>
          </p:cNvSpPr>
          <p:nvPr/>
        </p:nvSpPr>
        <p:spPr bwMode="auto">
          <a:xfrm>
            <a:off x="152400" y="1524000"/>
            <a:ext cx="82296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r>
              <a:rPr lang="en-US" altLang="en-US" sz="2800" i="1" dirty="0">
                <a:effectLst>
                  <a:outerShdw blurRad="38100" dist="38100" dir="2700000" algn="tl">
                    <a:srgbClr val="C0C0C0"/>
                  </a:outerShdw>
                </a:effectLst>
                <a:latin typeface="Times New Roman" panose="02020603050405020304" pitchFamily="18" charset="0"/>
              </a:rPr>
              <a:t>Guided media, which are those that provide a conduit from one device to another, include twisted-pair cable, coaxial cable, and fiber-optic cable.</a:t>
            </a:r>
          </a:p>
        </p:txBody>
      </p:sp>
      <p:sp>
        <p:nvSpPr>
          <p:cNvPr id="565277" name="Rectangle 29"/>
          <p:cNvSpPr>
            <a:spLocks noChangeArrowheads="1"/>
          </p:cNvSpPr>
          <p:nvPr/>
        </p:nvSpPr>
        <p:spPr bwMode="auto">
          <a:xfrm>
            <a:off x="152400" y="4679950"/>
            <a:ext cx="67056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Clr>
                <a:schemeClr val="tx1"/>
              </a:buClr>
              <a:buSzPct val="117000"/>
              <a:buFont typeface="Wingdings" panose="05000000000000000000" pitchFamily="2" charset="2"/>
              <a:buNone/>
            </a:pPr>
            <a:r>
              <a:rPr lang="en-US" altLang="en-US" sz="2400" dirty="0">
                <a:solidFill>
                  <a:srgbClr val="0033CC"/>
                </a:solidFill>
                <a:latin typeface="Times New Roman" panose="02020603050405020304" pitchFamily="18" charset="0"/>
              </a:rPr>
              <a:t>Twisted-Pair Cable</a:t>
            </a:r>
            <a:br>
              <a:rPr lang="fr-FR" altLang="en-US" sz="2400" dirty="0">
                <a:solidFill>
                  <a:srgbClr val="0033CC"/>
                </a:solidFill>
                <a:latin typeface="Times New Roman" panose="02020603050405020304" pitchFamily="18" charset="0"/>
              </a:rPr>
            </a:br>
            <a:r>
              <a:rPr lang="fr-FR" altLang="en-US" sz="2400" dirty="0">
                <a:solidFill>
                  <a:srgbClr val="0033CC"/>
                </a:solidFill>
                <a:latin typeface="Times New Roman" panose="02020603050405020304" pitchFamily="18" charset="0"/>
              </a:rPr>
              <a:t>Coaxial Cable</a:t>
            </a:r>
            <a:br>
              <a:rPr lang="fr-FR" altLang="en-US" sz="2400" dirty="0">
                <a:solidFill>
                  <a:srgbClr val="0033CC"/>
                </a:solidFill>
                <a:latin typeface="Times New Roman" panose="02020603050405020304" pitchFamily="18" charset="0"/>
              </a:rPr>
            </a:br>
            <a:r>
              <a:rPr lang="fr-FR" altLang="en-US" sz="2400" dirty="0" err="1">
                <a:solidFill>
                  <a:srgbClr val="0033CC"/>
                </a:solidFill>
                <a:latin typeface="Times New Roman" panose="02020603050405020304" pitchFamily="18" charset="0"/>
              </a:rPr>
              <a:t>Fiber</a:t>
            </a:r>
            <a:r>
              <a:rPr lang="fr-FR" altLang="en-US" sz="2400" dirty="0">
                <a:solidFill>
                  <a:srgbClr val="0033CC"/>
                </a:solidFill>
                <a:latin typeface="Times New Roman" panose="02020603050405020304" pitchFamily="18" charset="0"/>
              </a:rPr>
              <a:t>-Optic Cable</a:t>
            </a:r>
            <a:endParaRPr lang="en-US" altLang="en-US" sz="2400" dirty="0">
              <a:solidFill>
                <a:srgbClr val="0033CC"/>
              </a:solidFill>
              <a:latin typeface="Times New Roman" panose="02020603050405020304" pitchFamily="18" charset="0"/>
            </a:endParaRPr>
          </a:p>
        </p:txBody>
      </p:sp>
      <p:sp>
        <p:nvSpPr>
          <p:cNvPr id="565278" name="Text Box 30"/>
          <p:cNvSpPr txBox="1">
            <a:spLocks noChangeArrowheads="1"/>
          </p:cNvSpPr>
          <p:nvPr/>
        </p:nvSpPr>
        <p:spPr bwMode="auto">
          <a:xfrm>
            <a:off x="163513" y="4203700"/>
            <a:ext cx="48672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800" i="1" u="sng">
                <a:solidFill>
                  <a:schemeClr val="hlink"/>
                </a:solidFill>
                <a:effectLst>
                  <a:outerShdw blurRad="38100" dist="38100" dir="2700000" algn="tl">
                    <a:srgbClr val="C0C0C0"/>
                  </a:outerShdw>
                </a:effectLst>
                <a:latin typeface="Times New Roman" panose="02020603050405020304" pitchFamily="18" charset="0"/>
              </a:rPr>
              <a:t>Topics discussed in this section:</a:t>
            </a:r>
          </a:p>
        </p:txBody>
      </p:sp>
    </p:spTree>
    <p:extLst>
      <p:ext uri="{BB962C8B-B14F-4D97-AF65-F5344CB8AC3E}">
        <p14:creationId xmlns:p14="http://schemas.microsoft.com/office/powerpoint/2010/main" val="19226249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4294967295"/>
          </p:nvPr>
        </p:nvSpPr>
        <p:spPr/>
        <p:txBody>
          <a:bodyPr/>
          <a:lstStyle/>
          <a:p>
            <a:r>
              <a:rPr lang="en-US" altLang="en-US"/>
              <a:t>7.</a:t>
            </a:r>
            <a:fld id="{1477415B-B231-4256-829A-232360EDBFA9}" type="slidenum">
              <a:rPr lang="en-US" altLang="en-US"/>
              <a:pPr/>
              <a:t>59</a:t>
            </a:fld>
            <a:endParaRPr lang="en-US" altLang="en-US"/>
          </a:p>
        </p:txBody>
      </p:sp>
      <p:sp>
        <p:nvSpPr>
          <p:cNvPr id="861186" name="Line 2"/>
          <p:cNvSpPr>
            <a:spLocks noChangeShapeType="1"/>
          </p:cNvSpPr>
          <p:nvPr/>
        </p:nvSpPr>
        <p:spPr bwMode="auto">
          <a:xfrm>
            <a:off x="152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61187" name="Line 3"/>
          <p:cNvSpPr>
            <a:spLocks noChangeShapeType="1"/>
          </p:cNvSpPr>
          <p:nvPr/>
        </p:nvSpPr>
        <p:spPr bwMode="auto">
          <a:xfrm>
            <a:off x="152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61188" name="Text Box 4"/>
          <p:cNvSpPr txBox="1">
            <a:spLocks noChangeArrowheads="1"/>
          </p:cNvSpPr>
          <p:nvPr/>
        </p:nvSpPr>
        <p:spPr bwMode="auto">
          <a:xfrm>
            <a:off x="304800" y="762000"/>
            <a:ext cx="35829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7.3  </a:t>
            </a:r>
            <a:r>
              <a:rPr lang="en-US" altLang="en-US" sz="2000" i="1">
                <a:latin typeface="Times New Roman" panose="02020603050405020304" pitchFamily="18" charset="0"/>
              </a:rPr>
              <a:t>Twisted-pair cable</a:t>
            </a:r>
          </a:p>
        </p:txBody>
      </p:sp>
      <p:sp>
        <p:nvSpPr>
          <p:cNvPr id="861189" name="Line 5"/>
          <p:cNvSpPr>
            <a:spLocks noChangeShapeType="1"/>
          </p:cNvSpPr>
          <p:nvPr/>
        </p:nvSpPr>
        <p:spPr bwMode="auto">
          <a:xfrm>
            <a:off x="152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pic>
        <p:nvPicPr>
          <p:cNvPr id="86119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986088"/>
            <a:ext cx="8610600" cy="1204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7803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07340" y="140792"/>
            <a:ext cx="8180705" cy="6011545"/>
          </a:xfrm>
          <a:prstGeom prst="rect">
            <a:avLst/>
          </a:prstGeom>
        </p:spPr>
        <p:txBody>
          <a:bodyPr vert="horz" wrap="square" lIns="0" tIns="12700" rIns="0" bIns="0" rtlCol="0">
            <a:spAutoFit/>
          </a:bodyPr>
          <a:lstStyle/>
          <a:p>
            <a:pPr marL="12700" marR="1762760">
              <a:lnSpc>
                <a:spcPct val="153700"/>
              </a:lnSpc>
              <a:spcBef>
                <a:spcPts val="100"/>
              </a:spcBef>
              <a:buSzPct val="109090"/>
              <a:buFont typeface="Wingdings"/>
              <a:buChar char=""/>
              <a:tabLst>
                <a:tab pos="321310" algn="l"/>
              </a:tabLst>
            </a:pPr>
            <a:r>
              <a:rPr sz="2200" spc="-105" dirty="0">
                <a:latin typeface="Arial"/>
                <a:cs typeface="Arial"/>
              </a:rPr>
              <a:t>Let </a:t>
            </a:r>
            <a:r>
              <a:rPr sz="2200" spc="-155" dirty="0">
                <a:latin typeface="Arial"/>
                <a:cs typeface="Arial"/>
              </a:rPr>
              <a:t>us</a:t>
            </a:r>
            <a:r>
              <a:rPr sz="2200" spc="-110" dirty="0">
                <a:latin typeface="Arial"/>
                <a:cs typeface="Arial"/>
              </a:rPr>
              <a:t> </a:t>
            </a:r>
            <a:r>
              <a:rPr sz="2200" spc="-150" dirty="0">
                <a:latin typeface="Arial"/>
                <a:cs typeface="Arial"/>
              </a:rPr>
              <a:t>assume</a:t>
            </a:r>
            <a:r>
              <a:rPr sz="2200" spc="-145" dirty="0">
                <a:latin typeface="Arial"/>
                <a:cs typeface="Arial"/>
              </a:rPr>
              <a:t> </a:t>
            </a:r>
            <a:r>
              <a:rPr sz="2200" spc="-5" dirty="0">
                <a:latin typeface="Arial"/>
                <a:cs typeface="Arial"/>
              </a:rPr>
              <a:t>that</a:t>
            </a:r>
            <a:r>
              <a:rPr sz="2200" spc="-130" dirty="0">
                <a:latin typeface="Arial"/>
                <a:cs typeface="Arial"/>
              </a:rPr>
              <a:t> </a:t>
            </a:r>
            <a:r>
              <a:rPr sz="2200" spc="-50" dirty="0">
                <a:latin typeface="Arial"/>
                <a:cs typeface="Arial"/>
              </a:rPr>
              <a:t>Maria</a:t>
            </a:r>
            <a:r>
              <a:rPr sz="2200" spc="-155" dirty="0">
                <a:latin typeface="Arial"/>
                <a:cs typeface="Arial"/>
              </a:rPr>
              <a:t> </a:t>
            </a:r>
            <a:r>
              <a:rPr sz="2200" spc="-150" dirty="0">
                <a:latin typeface="Arial"/>
                <a:cs typeface="Arial"/>
              </a:rPr>
              <a:t>sends</a:t>
            </a:r>
            <a:r>
              <a:rPr sz="2200" spc="-105" dirty="0">
                <a:latin typeface="Arial"/>
                <a:cs typeface="Arial"/>
              </a:rPr>
              <a:t> </a:t>
            </a:r>
            <a:r>
              <a:rPr sz="2200" spc="-20" dirty="0">
                <a:latin typeface="Arial"/>
                <a:cs typeface="Arial"/>
              </a:rPr>
              <a:t>the</a:t>
            </a:r>
            <a:r>
              <a:rPr sz="2200" spc="-130" dirty="0">
                <a:latin typeface="Arial"/>
                <a:cs typeface="Arial"/>
              </a:rPr>
              <a:t> </a:t>
            </a:r>
            <a:r>
              <a:rPr sz="2200" spc="-20" dirty="0">
                <a:latin typeface="Arial"/>
                <a:cs typeface="Arial"/>
              </a:rPr>
              <a:t>first</a:t>
            </a:r>
            <a:r>
              <a:rPr sz="2200" spc="-100" dirty="0">
                <a:latin typeface="Arial"/>
                <a:cs typeface="Arial"/>
              </a:rPr>
              <a:t> </a:t>
            </a:r>
            <a:r>
              <a:rPr sz="2200" spc="-5" dirty="0">
                <a:latin typeface="Arial"/>
                <a:cs typeface="Arial"/>
              </a:rPr>
              <a:t>letter</a:t>
            </a:r>
            <a:r>
              <a:rPr sz="2200" spc="-150" dirty="0">
                <a:latin typeface="Arial"/>
                <a:cs typeface="Arial"/>
              </a:rPr>
              <a:t> </a:t>
            </a:r>
            <a:r>
              <a:rPr sz="2200" spc="20" dirty="0">
                <a:latin typeface="Arial"/>
                <a:cs typeface="Arial"/>
              </a:rPr>
              <a:t>to</a:t>
            </a:r>
            <a:r>
              <a:rPr sz="2200" spc="-95" dirty="0">
                <a:latin typeface="Arial"/>
                <a:cs typeface="Arial"/>
              </a:rPr>
              <a:t> </a:t>
            </a:r>
            <a:r>
              <a:rPr sz="2200" spc="-105" dirty="0">
                <a:latin typeface="Arial"/>
                <a:cs typeface="Arial"/>
              </a:rPr>
              <a:t>Ann. </a:t>
            </a:r>
            <a:r>
              <a:rPr sz="2200" u="heavy" spc="-105" dirty="0">
                <a:uFill>
                  <a:solidFill>
                    <a:srgbClr val="000000"/>
                  </a:solidFill>
                </a:uFill>
                <a:latin typeface="Arial"/>
                <a:cs typeface="Arial"/>
              </a:rPr>
              <a:t> </a:t>
            </a:r>
            <a:r>
              <a:rPr sz="2200" u="heavy" spc="-60" dirty="0">
                <a:uFill>
                  <a:solidFill>
                    <a:srgbClr val="000000"/>
                  </a:solidFill>
                </a:uFill>
                <a:latin typeface="Arial"/>
                <a:cs typeface="Arial"/>
              </a:rPr>
              <a:t>At </a:t>
            </a:r>
            <a:r>
              <a:rPr sz="2200" u="heavy" spc="-50" dirty="0">
                <a:uFill>
                  <a:solidFill>
                    <a:srgbClr val="000000"/>
                  </a:solidFill>
                </a:uFill>
                <a:latin typeface="Arial"/>
                <a:cs typeface="Arial"/>
              </a:rPr>
              <a:t>Maria </a:t>
            </a:r>
            <a:r>
              <a:rPr sz="2200" u="heavy" spc="-240" dirty="0">
                <a:uFill>
                  <a:solidFill>
                    <a:srgbClr val="000000"/>
                  </a:solidFill>
                </a:uFill>
                <a:latin typeface="Arial"/>
                <a:cs typeface="Arial"/>
              </a:rPr>
              <a:t>s</a:t>
            </a:r>
            <a:r>
              <a:rPr sz="2200" u="heavy" spc="-310" dirty="0">
                <a:uFill>
                  <a:solidFill>
                    <a:srgbClr val="000000"/>
                  </a:solidFill>
                </a:uFill>
                <a:latin typeface="Arial"/>
                <a:cs typeface="Arial"/>
              </a:rPr>
              <a:t> </a:t>
            </a:r>
            <a:r>
              <a:rPr sz="2200" u="heavy" spc="-90" dirty="0">
                <a:uFill>
                  <a:solidFill>
                    <a:srgbClr val="000000"/>
                  </a:solidFill>
                </a:uFill>
                <a:latin typeface="Arial"/>
                <a:cs typeface="Arial"/>
              </a:rPr>
              <a:t>side:</a:t>
            </a:r>
            <a:endParaRPr sz="2200">
              <a:latin typeface="Arial"/>
              <a:cs typeface="Arial"/>
            </a:endParaRPr>
          </a:p>
          <a:p>
            <a:pPr marL="234950" indent="-222885">
              <a:lnSpc>
                <a:spcPct val="100000"/>
              </a:lnSpc>
              <a:spcBef>
                <a:spcPts val="1270"/>
              </a:spcBef>
              <a:buChar char="•"/>
              <a:tabLst>
                <a:tab pos="235585" algn="l"/>
              </a:tabLst>
            </a:pPr>
            <a:r>
              <a:rPr sz="2200" spc="-50" dirty="0">
                <a:latin typeface="Arial"/>
                <a:cs typeface="Arial"/>
              </a:rPr>
              <a:t>Maria</a:t>
            </a:r>
            <a:r>
              <a:rPr sz="2200" spc="-160" dirty="0">
                <a:latin typeface="Arial"/>
                <a:cs typeface="Arial"/>
              </a:rPr>
              <a:t> </a:t>
            </a:r>
            <a:r>
              <a:rPr sz="2200" spc="-85" dirty="0">
                <a:latin typeface="Arial"/>
                <a:cs typeface="Arial"/>
              </a:rPr>
              <a:t>talks</a:t>
            </a:r>
            <a:r>
              <a:rPr sz="2200" spc="-125" dirty="0">
                <a:latin typeface="Arial"/>
                <a:cs typeface="Arial"/>
              </a:rPr>
              <a:t> </a:t>
            </a:r>
            <a:r>
              <a:rPr sz="2200" spc="20" dirty="0">
                <a:latin typeface="Arial"/>
                <a:cs typeface="Arial"/>
              </a:rPr>
              <a:t>to</a:t>
            </a:r>
            <a:r>
              <a:rPr sz="2200" spc="-120" dirty="0">
                <a:latin typeface="Arial"/>
                <a:cs typeface="Arial"/>
              </a:rPr>
              <a:t> </a:t>
            </a:r>
            <a:r>
              <a:rPr sz="2200" spc="-20" dirty="0">
                <a:latin typeface="Arial"/>
                <a:cs typeface="Arial"/>
              </a:rPr>
              <a:t>the</a:t>
            </a:r>
            <a:r>
              <a:rPr sz="2200" spc="-130" dirty="0">
                <a:latin typeface="Arial"/>
                <a:cs typeface="Arial"/>
              </a:rPr>
              <a:t> </a:t>
            </a:r>
            <a:r>
              <a:rPr sz="2200" spc="-95" dirty="0">
                <a:latin typeface="Arial"/>
                <a:cs typeface="Arial"/>
              </a:rPr>
              <a:t>machine</a:t>
            </a:r>
            <a:r>
              <a:rPr sz="2200" spc="-150" dirty="0">
                <a:latin typeface="Arial"/>
                <a:cs typeface="Arial"/>
              </a:rPr>
              <a:t> </a:t>
            </a:r>
            <a:r>
              <a:rPr sz="2200" spc="-35" dirty="0">
                <a:latin typeface="Arial"/>
                <a:cs typeface="Arial"/>
              </a:rPr>
              <a:t>at</a:t>
            </a:r>
            <a:r>
              <a:rPr sz="2200" spc="-125" dirty="0">
                <a:latin typeface="Arial"/>
                <a:cs typeface="Arial"/>
              </a:rPr>
              <a:t> </a:t>
            </a:r>
            <a:r>
              <a:rPr sz="2200" spc="-20" dirty="0">
                <a:latin typeface="Arial"/>
                <a:cs typeface="Arial"/>
              </a:rPr>
              <a:t>the</a:t>
            </a:r>
            <a:r>
              <a:rPr sz="2200" spc="-105" dirty="0">
                <a:latin typeface="Arial"/>
                <a:cs typeface="Arial"/>
              </a:rPr>
              <a:t> </a:t>
            </a:r>
            <a:r>
              <a:rPr sz="2200" dirty="0">
                <a:latin typeface="Arial"/>
                <a:cs typeface="Arial"/>
              </a:rPr>
              <a:t>third</a:t>
            </a:r>
            <a:r>
              <a:rPr sz="2200" spc="-140" dirty="0">
                <a:latin typeface="Arial"/>
                <a:cs typeface="Arial"/>
              </a:rPr>
              <a:t> </a:t>
            </a:r>
            <a:r>
              <a:rPr sz="2200" spc="-85" dirty="0">
                <a:latin typeface="Arial"/>
                <a:cs typeface="Arial"/>
              </a:rPr>
              <a:t>layer</a:t>
            </a:r>
            <a:r>
              <a:rPr sz="2200" spc="-150" dirty="0">
                <a:latin typeface="Arial"/>
                <a:cs typeface="Arial"/>
              </a:rPr>
              <a:t> </a:t>
            </a:r>
            <a:r>
              <a:rPr sz="2200" spc="-204" dirty="0">
                <a:latin typeface="Arial"/>
                <a:cs typeface="Arial"/>
              </a:rPr>
              <a:t>as</a:t>
            </a:r>
            <a:r>
              <a:rPr sz="2200" spc="-105" dirty="0">
                <a:latin typeface="Arial"/>
                <a:cs typeface="Arial"/>
              </a:rPr>
              <a:t> </a:t>
            </a:r>
            <a:r>
              <a:rPr sz="2200" spc="-55" dirty="0">
                <a:latin typeface="Arial"/>
                <a:cs typeface="Arial"/>
              </a:rPr>
              <a:t>though</a:t>
            </a:r>
            <a:r>
              <a:rPr sz="2200" spc="-140" dirty="0">
                <a:latin typeface="Arial"/>
                <a:cs typeface="Arial"/>
              </a:rPr>
              <a:t> </a:t>
            </a:r>
            <a:r>
              <a:rPr sz="2200" spc="-20" dirty="0">
                <a:latin typeface="Arial"/>
                <a:cs typeface="Arial"/>
              </a:rPr>
              <a:t>the</a:t>
            </a:r>
            <a:r>
              <a:rPr sz="2200" spc="-130" dirty="0">
                <a:latin typeface="Arial"/>
                <a:cs typeface="Arial"/>
              </a:rPr>
              <a:t> </a:t>
            </a:r>
            <a:r>
              <a:rPr sz="2200" spc="-95" dirty="0">
                <a:latin typeface="Arial"/>
                <a:cs typeface="Arial"/>
              </a:rPr>
              <a:t>machine</a:t>
            </a:r>
            <a:r>
              <a:rPr sz="2200" spc="-150" dirty="0">
                <a:latin typeface="Arial"/>
                <a:cs typeface="Arial"/>
              </a:rPr>
              <a:t> </a:t>
            </a:r>
            <a:r>
              <a:rPr sz="2200" spc="-114" dirty="0">
                <a:latin typeface="Arial"/>
                <a:cs typeface="Arial"/>
              </a:rPr>
              <a:t>is</a:t>
            </a:r>
            <a:endParaRPr sz="2200">
              <a:latin typeface="Arial"/>
              <a:cs typeface="Arial"/>
            </a:endParaRPr>
          </a:p>
          <a:p>
            <a:pPr marL="262890">
              <a:lnSpc>
                <a:spcPct val="100000"/>
              </a:lnSpc>
              <a:spcBef>
                <a:spcPts val="1250"/>
              </a:spcBef>
            </a:pPr>
            <a:r>
              <a:rPr sz="2200" spc="-114" dirty="0">
                <a:latin typeface="Arial"/>
                <a:cs typeface="Arial"/>
              </a:rPr>
              <a:t>Ann </a:t>
            </a:r>
            <a:r>
              <a:rPr sz="2200" spc="-105" dirty="0">
                <a:latin typeface="Arial"/>
                <a:cs typeface="Arial"/>
              </a:rPr>
              <a:t>and </a:t>
            </a:r>
            <a:r>
              <a:rPr sz="2200" spc="-114" dirty="0">
                <a:latin typeface="Arial"/>
                <a:cs typeface="Arial"/>
              </a:rPr>
              <a:t>is </a:t>
            </a:r>
            <a:r>
              <a:rPr sz="2200" spc="-65" dirty="0">
                <a:latin typeface="Arial"/>
                <a:cs typeface="Arial"/>
              </a:rPr>
              <a:t>listening </a:t>
            </a:r>
            <a:r>
              <a:rPr sz="2200" spc="20" dirty="0">
                <a:latin typeface="Arial"/>
                <a:cs typeface="Arial"/>
              </a:rPr>
              <a:t>to</a:t>
            </a:r>
            <a:r>
              <a:rPr sz="2200" spc="-235" dirty="0">
                <a:latin typeface="Arial"/>
                <a:cs typeface="Arial"/>
              </a:rPr>
              <a:t> </a:t>
            </a:r>
            <a:r>
              <a:rPr sz="2200" spc="-110" dirty="0">
                <a:latin typeface="Arial"/>
                <a:cs typeface="Arial"/>
              </a:rPr>
              <a:t>her.</a:t>
            </a:r>
            <a:endParaRPr sz="2200">
              <a:latin typeface="Arial"/>
              <a:cs typeface="Arial"/>
            </a:endParaRPr>
          </a:p>
          <a:p>
            <a:pPr marL="235585" marR="458470" indent="-235585">
              <a:lnSpc>
                <a:spcPct val="147800"/>
              </a:lnSpc>
              <a:spcBef>
                <a:spcPts val="15"/>
              </a:spcBef>
              <a:buChar char="•"/>
              <a:tabLst>
                <a:tab pos="235585" algn="l"/>
              </a:tabLst>
            </a:pPr>
            <a:r>
              <a:rPr sz="2200" spc="-160" dirty="0">
                <a:latin typeface="Arial"/>
                <a:cs typeface="Arial"/>
              </a:rPr>
              <a:t>The</a:t>
            </a:r>
            <a:r>
              <a:rPr sz="2200" spc="-130" dirty="0">
                <a:latin typeface="Arial"/>
                <a:cs typeface="Arial"/>
              </a:rPr>
              <a:t> </a:t>
            </a:r>
            <a:r>
              <a:rPr sz="2200" dirty="0">
                <a:latin typeface="Arial"/>
                <a:cs typeface="Arial"/>
              </a:rPr>
              <a:t>third</a:t>
            </a:r>
            <a:r>
              <a:rPr sz="2200" spc="-135" dirty="0">
                <a:latin typeface="Arial"/>
                <a:cs typeface="Arial"/>
              </a:rPr>
              <a:t> </a:t>
            </a:r>
            <a:r>
              <a:rPr sz="2200" spc="-85" dirty="0">
                <a:latin typeface="Arial"/>
                <a:cs typeface="Arial"/>
              </a:rPr>
              <a:t>layer</a:t>
            </a:r>
            <a:r>
              <a:rPr sz="2200" spc="-130" dirty="0">
                <a:latin typeface="Arial"/>
                <a:cs typeface="Arial"/>
              </a:rPr>
              <a:t> </a:t>
            </a:r>
            <a:r>
              <a:rPr sz="2200" spc="-95" dirty="0">
                <a:latin typeface="Arial"/>
                <a:cs typeface="Arial"/>
              </a:rPr>
              <a:t>machine</a:t>
            </a:r>
            <a:r>
              <a:rPr sz="2200" spc="-145" dirty="0">
                <a:latin typeface="Arial"/>
                <a:cs typeface="Arial"/>
              </a:rPr>
              <a:t> </a:t>
            </a:r>
            <a:r>
              <a:rPr sz="2200" spc="-80" dirty="0">
                <a:latin typeface="Arial"/>
                <a:cs typeface="Arial"/>
              </a:rPr>
              <a:t>listens</a:t>
            </a:r>
            <a:r>
              <a:rPr sz="2200" spc="-130" dirty="0">
                <a:latin typeface="Arial"/>
                <a:cs typeface="Arial"/>
              </a:rPr>
              <a:t> </a:t>
            </a:r>
            <a:r>
              <a:rPr sz="2200" spc="20" dirty="0">
                <a:latin typeface="Arial"/>
                <a:cs typeface="Arial"/>
              </a:rPr>
              <a:t>to</a:t>
            </a:r>
            <a:r>
              <a:rPr sz="2200" spc="-114" dirty="0">
                <a:latin typeface="Arial"/>
                <a:cs typeface="Arial"/>
              </a:rPr>
              <a:t> </a:t>
            </a:r>
            <a:r>
              <a:rPr sz="2200" spc="-40" dirty="0">
                <a:latin typeface="Arial"/>
                <a:cs typeface="Arial"/>
              </a:rPr>
              <a:t>what</a:t>
            </a:r>
            <a:r>
              <a:rPr sz="2200" spc="-125" dirty="0">
                <a:latin typeface="Arial"/>
                <a:cs typeface="Arial"/>
              </a:rPr>
              <a:t> </a:t>
            </a:r>
            <a:r>
              <a:rPr sz="2200" spc="-50" dirty="0">
                <a:latin typeface="Arial"/>
                <a:cs typeface="Arial"/>
              </a:rPr>
              <a:t>Maria</a:t>
            </a:r>
            <a:r>
              <a:rPr sz="2200" spc="-150" dirty="0">
                <a:latin typeface="Arial"/>
                <a:cs typeface="Arial"/>
              </a:rPr>
              <a:t> </a:t>
            </a:r>
            <a:r>
              <a:rPr sz="2200" spc="-204" dirty="0">
                <a:latin typeface="Arial"/>
                <a:cs typeface="Arial"/>
              </a:rPr>
              <a:t>says</a:t>
            </a:r>
            <a:r>
              <a:rPr sz="2200" spc="-125" dirty="0">
                <a:latin typeface="Arial"/>
                <a:cs typeface="Arial"/>
              </a:rPr>
              <a:t> </a:t>
            </a:r>
            <a:r>
              <a:rPr sz="2200" spc="-105" dirty="0">
                <a:latin typeface="Arial"/>
                <a:cs typeface="Arial"/>
              </a:rPr>
              <a:t>and</a:t>
            </a:r>
            <a:r>
              <a:rPr sz="2200" spc="-114" dirty="0">
                <a:latin typeface="Arial"/>
                <a:cs typeface="Arial"/>
              </a:rPr>
              <a:t> </a:t>
            </a:r>
            <a:r>
              <a:rPr sz="2200" spc="-105" dirty="0">
                <a:latin typeface="Arial"/>
                <a:cs typeface="Arial"/>
              </a:rPr>
              <a:t>creates</a:t>
            </a:r>
            <a:r>
              <a:rPr sz="2200" spc="-145" dirty="0">
                <a:latin typeface="Arial"/>
                <a:cs typeface="Arial"/>
              </a:rPr>
              <a:t> </a:t>
            </a:r>
            <a:r>
              <a:rPr sz="2200" spc="-20" dirty="0">
                <a:latin typeface="Arial"/>
                <a:cs typeface="Arial"/>
              </a:rPr>
              <a:t>the  </a:t>
            </a:r>
            <a:r>
              <a:rPr sz="2200" spc="-45" dirty="0">
                <a:latin typeface="Arial"/>
                <a:cs typeface="Arial"/>
              </a:rPr>
              <a:t>plaintext </a:t>
            </a:r>
            <a:r>
              <a:rPr sz="2200" spc="-114" dirty="0">
                <a:latin typeface="Arial"/>
                <a:cs typeface="Arial"/>
              </a:rPr>
              <a:t>(a </a:t>
            </a:r>
            <a:r>
              <a:rPr sz="2200" dirty="0">
                <a:latin typeface="Arial"/>
                <a:cs typeface="Arial"/>
              </a:rPr>
              <a:t>letter </a:t>
            </a:r>
            <a:r>
              <a:rPr sz="2200" spc="-25" dirty="0">
                <a:latin typeface="Arial"/>
                <a:cs typeface="Arial"/>
              </a:rPr>
              <a:t>in </a:t>
            </a:r>
            <a:r>
              <a:rPr sz="2200" spc="-120" dirty="0">
                <a:latin typeface="Arial"/>
                <a:cs typeface="Arial"/>
              </a:rPr>
              <a:t>English), </a:t>
            </a:r>
            <a:r>
              <a:rPr sz="2200" spc="-60" dirty="0">
                <a:latin typeface="Arial"/>
                <a:cs typeface="Arial"/>
              </a:rPr>
              <a:t>which </a:t>
            </a:r>
            <a:r>
              <a:rPr sz="2200" spc="-114" dirty="0">
                <a:latin typeface="Arial"/>
                <a:cs typeface="Arial"/>
              </a:rPr>
              <a:t>is </a:t>
            </a:r>
            <a:r>
              <a:rPr sz="2200" spc="-150" dirty="0">
                <a:latin typeface="Arial"/>
                <a:cs typeface="Arial"/>
              </a:rPr>
              <a:t>passed </a:t>
            </a:r>
            <a:r>
              <a:rPr sz="2200" spc="20" dirty="0">
                <a:latin typeface="Arial"/>
                <a:cs typeface="Arial"/>
              </a:rPr>
              <a:t>to </a:t>
            </a:r>
            <a:r>
              <a:rPr sz="2200" spc="-20" dirty="0">
                <a:latin typeface="Arial"/>
                <a:cs typeface="Arial"/>
              </a:rPr>
              <a:t>the </a:t>
            </a:r>
            <a:r>
              <a:rPr sz="2200" spc="-125" dirty="0">
                <a:latin typeface="Arial"/>
                <a:cs typeface="Arial"/>
              </a:rPr>
              <a:t>second </a:t>
            </a:r>
            <a:r>
              <a:rPr sz="2200" spc="-85" dirty="0">
                <a:latin typeface="Arial"/>
                <a:cs typeface="Arial"/>
              </a:rPr>
              <a:t>layer  </a:t>
            </a:r>
            <a:r>
              <a:rPr sz="2200" spc="-90" dirty="0">
                <a:latin typeface="Arial"/>
                <a:cs typeface="Arial"/>
              </a:rPr>
              <a:t>machine.</a:t>
            </a:r>
            <a:endParaRPr sz="2200">
              <a:latin typeface="Arial"/>
              <a:cs typeface="Arial"/>
            </a:endParaRPr>
          </a:p>
          <a:p>
            <a:pPr marL="299085" marR="5080" indent="-299085">
              <a:lnSpc>
                <a:spcPts val="3910"/>
              </a:lnSpc>
              <a:spcBef>
                <a:spcPts val="320"/>
              </a:spcBef>
              <a:buChar char="•"/>
              <a:tabLst>
                <a:tab pos="299085" algn="l"/>
                <a:tab pos="299720" algn="l"/>
              </a:tabLst>
            </a:pPr>
            <a:r>
              <a:rPr sz="2200" spc="-160" dirty="0">
                <a:latin typeface="Arial"/>
                <a:cs typeface="Arial"/>
              </a:rPr>
              <a:t>The</a:t>
            </a:r>
            <a:r>
              <a:rPr sz="2200" spc="-130" dirty="0">
                <a:latin typeface="Arial"/>
                <a:cs typeface="Arial"/>
              </a:rPr>
              <a:t> </a:t>
            </a:r>
            <a:r>
              <a:rPr sz="2200" spc="-125" dirty="0">
                <a:latin typeface="Arial"/>
                <a:cs typeface="Arial"/>
              </a:rPr>
              <a:t>second</a:t>
            </a:r>
            <a:r>
              <a:rPr sz="2200" spc="-130" dirty="0">
                <a:latin typeface="Arial"/>
                <a:cs typeface="Arial"/>
              </a:rPr>
              <a:t> </a:t>
            </a:r>
            <a:r>
              <a:rPr sz="2200" spc="-85" dirty="0">
                <a:latin typeface="Arial"/>
                <a:cs typeface="Arial"/>
              </a:rPr>
              <a:t>layer</a:t>
            </a:r>
            <a:r>
              <a:rPr sz="2200" spc="-150" dirty="0">
                <a:latin typeface="Arial"/>
                <a:cs typeface="Arial"/>
              </a:rPr>
              <a:t> </a:t>
            </a:r>
            <a:r>
              <a:rPr sz="2200" spc="-95" dirty="0">
                <a:latin typeface="Arial"/>
                <a:cs typeface="Arial"/>
              </a:rPr>
              <a:t>machine</a:t>
            </a:r>
            <a:r>
              <a:rPr sz="2200" spc="-145" dirty="0">
                <a:latin typeface="Arial"/>
                <a:cs typeface="Arial"/>
              </a:rPr>
              <a:t> </a:t>
            </a:r>
            <a:r>
              <a:rPr sz="2200" spc="-120" dirty="0">
                <a:latin typeface="Arial"/>
                <a:cs typeface="Arial"/>
              </a:rPr>
              <a:t>takes</a:t>
            </a:r>
            <a:r>
              <a:rPr sz="2200" spc="-125" dirty="0">
                <a:latin typeface="Arial"/>
                <a:cs typeface="Arial"/>
              </a:rPr>
              <a:t> </a:t>
            </a:r>
            <a:r>
              <a:rPr sz="2200" spc="-20" dirty="0">
                <a:latin typeface="Arial"/>
                <a:cs typeface="Arial"/>
              </a:rPr>
              <a:t>the</a:t>
            </a:r>
            <a:r>
              <a:rPr sz="2200" spc="-125" dirty="0">
                <a:latin typeface="Arial"/>
                <a:cs typeface="Arial"/>
              </a:rPr>
              <a:t> </a:t>
            </a:r>
            <a:r>
              <a:rPr sz="2200" spc="-45" dirty="0">
                <a:latin typeface="Arial"/>
                <a:cs typeface="Arial"/>
              </a:rPr>
              <a:t>plaintext,</a:t>
            </a:r>
            <a:r>
              <a:rPr sz="2200" spc="-150" dirty="0">
                <a:latin typeface="Arial"/>
                <a:cs typeface="Arial"/>
              </a:rPr>
              <a:t> </a:t>
            </a:r>
            <a:r>
              <a:rPr sz="2200" spc="-75" dirty="0">
                <a:latin typeface="Arial"/>
                <a:cs typeface="Arial"/>
              </a:rPr>
              <a:t>encrypts</a:t>
            </a:r>
            <a:r>
              <a:rPr sz="2200" spc="-130" dirty="0">
                <a:latin typeface="Arial"/>
                <a:cs typeface="Arial"/>
              </a:rPr>
              <a:t> </a:t>
            </a:r>
            <a:r>
              <a:rPr sz="2200" spc="25" dirty="0">
                <a:latin typeface="Arial"/>
                <a:cs typeface="Arial"/>
              </a:rPr>
              <a:t>it,</a:t>
            </a:r>
            <a:r>
              <a:rPr sz="2200" spc="-125" dirty="0">
                <a:latin typeface="Arial"/>
                <a:cs typeface="Arial"/>
              </a:rPr>
              <a:t> </a:t>
            </a:r>
            <a:r>
              <a:rPr sz="2200" spc="-105" dirty="0">
                <a:latin typeface="Arial"/>
                <a:cs typeface="Arial"/>
              </a:rPr>
              <a:t>and</a:t>
            </a:r>
            <a:r>
              <a:rPr sz="2200" spc="-145" dirty="0">
                <a:latin typeface="Arial"/>
                <a:cs typeface="Arial"/>
              </a:rPr>
              <a:t> </a:t>
            </a:r>
            <a:r>
              <a:rPr sz="2200" spc="-105" dirty="0">
                <a:latin typeface="Arial"/>
                <a:cs typeface="Arial"/>
              </a:rPr>
              <a:t>creates  </a:t>
            </a:r>
            <a:r>
              <a:rPr sz="2200" spc="-20" dirty="0">
                <a:latin typeface="Arial"/>
                <a:cs typeface="Arial"/>
              </a:rPr>
              <a:t>the </a:t>
            </a:r>
            <a:r>
              <a:rPr sz="2200" spc="-45" dirty="0">
                <a:latin typeface="Arial"/>
                <a:cs typeface="Arial"/>
              </a:rPr>
              <a:t>ciphertext, </a:t>
            </a:r>
            <a:r>
              <a:rPr sz="2200" spc="-60" dirty="0">
                <a:latin typeface="Arial"/>
                <a:cs typeface="Arial"/>
              </a:rPr>
              <a:t>which </a:t>
            </a:r>
            <a:r>
              <a:rPr sz="2200" spc="-114" dirty="0">
                <a:latin typeface="Arial"/>
                <a:cs typeface="Arial"/>
              </a:rPr>
              <a:t>is </a:t>
            </a:r>
            <a:r>
              <a:rPr sz="2200" spc="-155" dirty="0">
                <a:latin typeface="Arial"/>
                <a:cs typeface="Arial"/>
              </a:rPr>
              <a:t>passed </a:t>
            </a:r>
            <a:r>
              <a:rPr sz="2200" spc="20" dirty="0">
                <a:latin typeface="Arial"/>
                <a:cs typeface="Arial"/>
              </a:rPr>
              <a:t>to </a:t>
            </a:r>
            <a:r>
              <a:rPr sz="2200" spc="-20" dirty="0">
                <a:latin typeface="Arial"/>
                <a:cs typeface="Arial"/>
              </a:rPr>
              <a:t>the first </a:t>
            </a:r>
            <a:r>
              <a:rPr sz="2200" spc="-85" dirty="0">
                <a:latin typeface="Arial"/>
                <a:cs typeface="Arial"/>
              </a:rPr>
              <a:t>layer</a:t>
            </a:r>
            <a:r>
              <a:rPr sz="2200" spc="-265" dirty="0">
                <a:latin typeface="Arial"/>
                <a:cs typeface="Arial"/>
              </a:rPr>
              <a:t> </a:t>
            </a:r>
            <a:r>
              <a:rPr sz="2200" spc="-90" dirty="0">
                <a:latin typeface="Arial"/>
                <a:cs typeface="Arial"/>
              </a:rPr>
              <a:t>machine.</a:t>
            </a:r>
            <a:endParaRPr sz="2200">
              <a:latin typeface="Arial"/>
              <a:cs typeface="Arial"/>
            </a:endParaRPr>
          </a:p>
          <a:p>
            <a:pPr marL="299085" indent="-287020">
              <a:lnSpc>
                <a:spcPct val="100000"/>
              </a:lnSpc>
              <a:spcBef>
                <a:spcPts val="910"/>
              </a:spcBef>
              <a:buChar char="•"/>
              <a:tabLst>
                <a:tab pos="299085" algn="l"/>
                <a:tab pos="299720" algn="l"/>
              </a:tabLst>
            </a:pPr>
            <a:r>
              <a:rPr sz="2200" spc="-155" dirty="0">
                <a:latin typeface="Arial"/>
                <a:cs typeface="Arial"/>
              </a:rPr>
              <a:t>The</a:t>
            </a:r>
            <a:r>
              <a:rPr sz="2200" spc="-135" dirty="0">
                <a:latin typeface="Arial"/>
                <a:cs typeface="Arial"/>
              </a:rPr>
              <a:t> </a:t>
            </a:r>
            <a:r>
              <a:rPr sz="2200" spc="-20" dirty="0">
                <a:latin typeface="Arial"/>
                <a:cs typeface="Arial"/>
              </a:rPr>
              <a:t>first</a:t>
            </a:r>
            <a:r>
              <a:rPr sz="2200" spc="-100" dirty="0">
                <a:latin typeface="Arial"/>
                <a:cs typeface="Arial"/>
              </a:rPr>
              <a:t> </a:t>
            </a:r>
            <a:r>
              <a:rPr sz="2200" spc="-85" dirty="0">
                <a:latin typeface="Arial"/>
                <a:cs typeface="Arial"/>
              </a:rPr>
              <a:t>layer</a:t>
            </a:r>
            <a:r>
              <a:rPr sz="2200" spc="-155" dirty="0">
                <a:latin typeface="Arial"/>
                <a:cs typeface="Arial"/>
              </a:rPr>
              <a:t> </a:t>
            </a:r>
            <a:r>
              <a:rPr sz="2200" spc="-90" dirty="0">
                <a:latin typeface="Arial"/>
                <a:cs typeface="Arial"/>
              </a:rPr>
              <a:t>machine,</a:t>
            </a:r>
            <a:r>
              <a:rPr sz="2200" spc="-155" dirty="0">
                <a:latin typeface="Arial"/>
                <a:cs typeface="Arial"/>
              </a:rPr>
              <a:t> </a:t>
            </a:r>
            <a:r>
              <a:rPr sz="2200" spc="-90" dirty="0">
                <a:latin typeface="Arial"/>
                <a:cs typeface="Arial"/>
              </a:rPr>
              <a:t>presumably</a:t>
            </a:r>
            <a:r>
              <a:rPr sz="2200" spc="-150" dirty="0">
                <a:latin typeface="Arial"/>
                <a:cs typeface="Arial"/>
              </a:rPr>
              <a:t> </a:t>
            </a:r>
            <a:r>
              <a:rPr sz="2200" spc="-165" dirty="0">
                <a:latin typeface="Arial"/>
                <a:cs typeface="Arial"/>
              </a:rPr>
              <a:t>a</a:t>
            </a:r>
            <a:r>
              <a:rPr sz="2200" spc="-110" dirty="0">
                <a:latin typeface="Arial"/>
                <a:cs typeface="Arial"/>
              </a:rPr>
              <a:t> </a:t>
            </a:r>
            <a:r>
              <a:rPr sz="2200" spc="-20" dirty="0">
                <a:latin typeface="Arial"/>
                <a:cs typeface="Arial"/>
              </a:rPr>
              <a:t>robot,</a:t>
            </a:r>
            <a:r>
              <a:rPr sz="2200" spc="-170" dirty="0">
                <a:latin typeface="Arial"/>
                <a:cs typeface="Arial"/>
              </a:rPr>
              <a:t> </a:t>
            </a:r>
            <a:r>
              <a:rPr sz="2200" spc="-120" dirty="0">
                <a:latin typeface="Arial"/>
                <a:cs typeface="Arial"/>
              </a:rPr>
              <a:t>takes </a:t>
            </a:r>
            <a:r>
              <a:rPr sz="2200" spc="-20" dirty="0">
                <a:latin typeface="Arial"/>
                <a:cs typeface="Arial"/>
              </a:rPr>
              <a:t>the</a:t>
            </a:r>
            <a:r>
              <a:rPr sz="2200" spc="-135" dirty="0">
                <a:latin typeface="Arial"/>
                <a:cs typeface="Arial"/>
              </a:rPr>
              <a:t> </a:t>
            </a:r>
            <a:r>
              <a:rPr sz="2200" spc="-45" dirty="0">
                <a:latin typeface="Arial"/>
                <a:cs typeface="Arial"/>
              </a:rPr>
              <a:t>ciphertext</a:t>
            </a:r>
            <a:r>
              <a:rPr sz="2200" spc="-150" dirty="0">
                <a:latin typeface="Arial"/>
                <a:cs typeface="Arial"/>
              </a:rPr>
              <a:t> </a:t>
            </a:r>
            <a:r>
              <a:rPr sz="2200" spc="-60" dirty="0">
                <a:latin typeface="Arial"/>
                <a:cs typeface="Arial"/>
              </a:rPr>
              <a:t>,</a:t>
            </a:r>
            <a:endParaRPr sz="2200">
              <a:latin typeface="Arial"/>
              <a:cs typeface="Arial"/>
            </a:endParaRPr>
          </a:p>
          <a:p>
            <a:pPr marL="390525" marR="173990">
              <a:lnSpc>
                <a:spcPct val="147400"/>
              </a:lnSpc>
              <a:spcBef>
                <a:spcPts val="20"/>
              </a:spcBef>
            </a:pPr>
            <a:r>
              <a:rPr sz="2200" spc="-65" dirty="0">
                <a:latin typeface="Arial"/>
                <a:cs typeface="Arial"/>
              </a:rPr>
              <a:t>puts</a:t>
            </a:r>
            <a:r>
              <a:rPr sz="2200" spc="-130" dirty="0">
                <a:latin typeface="Arial"/>
                <a:cs typeface="Arial"/>
              </a:rPr>
              <a:t> </a:t>
            </a:r>
            <a:r>
              <a:rPr sz="2200" spc="70" dirty="0">
                <a:latin typeface="Arial"/>
                <a:cs typeface="Arial"/>
              </a:rPr>
              <a:t>it</a:t>
            </a:r>
            <a:r>
              <a:rPr sz="2200" spc="-100" dirty="0">
                <a:latin typeface="Arial"/>
                <a:cs typeface="Arial"/>
              </a:rPr>
              <a:t> </a:t>
            </a:r>
            <a:r>
              <a:rPr sz="2200" spc="-30" dirty="0">
                <a:latin typeface="Arial"/>
                <a:cs typeface="Arial"/>
              </a:rPr>
              <a:t>in</a:t>
            </a:r>
            <a:r>
              <a:rPr sz="2200" spc="-135" dirty="0">
                <a:latin typeface="Arial"/>
                <a:cs typeface="Arial"/>
              </a:rPr>
              <a:t> </a:t>
            </a:r>
            <a:r>
              <a:rPr sz="2200" spc="-120" dirty="0">
                <a:latin typeface="Arial"/>
                <a:cs typeface="Arial"/>
              </a:rPr>
              <a:t>an</a:t>
            </a:r>
            <a:r>
              <a:rPr sz="2200" spc="-114" dirty="0">
                <a:latin typeface="Arial"/>
                <a:cs typeface="Arial"/>
              </a:rPr>
              <a:t> </a:t>
            </a:r>
            <a:r>
              <a:rPr sz="2200" spc="-90" dirty="0">
                <a:latin typeface="Arial"/>
                <a:cs typeface="Arial"/>
              </a:rPr>
              <a:t>envelope,</a:t>
            </a:r>
            <a:r>
              <a:rPr sz="2200" spc="-150" dirty="0">
                <a:latin typeface="Arial"/>
                <a:cs typeface="Arial"/>
              </a:rPr>
              <a:t> </a:t>
            </a:r>
            <a:r>
              <a:rPr sz="2200" spc="-140" dirty="0">
                <a:latin typeface="Arial"/>
                <a:cs typeface="Arial"/>
              </a:rPr>
              <a:t>adds</a:t>
            </a:r>
            <a:r>
              <a:rPr sz="2200" spc="-125" dirty="0">
                <a:latin typeface="Arial"/>
                <a:cs typeface="Arial"/>
              </a:rPr>
              <a:t> </a:t>
            </a:r>
            <a:r>
              <a:rPr sz="2200" spc="-20" dirty="0">
                <a:latin typeface="Arial"/>
                <a:cs typeface="Arial"/>
              </a:rPr>
              <a:t>the</a:t>
            </a:r>
            <a:r>
              <a:rPr sz="2200" spc="-100" dirty="0">
                <a:latin typeface="Arial"/>
                <a:cs typeface="Arial"/>
              </a:rPr>
              <a:t> </a:t>
            </a:r>
            <a:r>
              <a:rPr sz="2200" spc="-105" dirty="0">
                <a:latin typeface="Arial"/>
                <a:cs typeface="Arial"/>
              </a:rPr>
              <a:t>sender</a:t>
            </a:r>
            <a:r>
              <a:rPr sz="2200" spc="-125" dirty="0">
                <a:latin typeface="Arial"/>
                <a:cs typeface="Arial"/>
              </a:rPr>
              <a:t> </a:t>
            </a:r>
            <a:r>
              <a:rPr sz="2200" spc="-105" dirty="0">
                <a:latin typeface="Arial"/>
                <a:cs typeface="Arial"/>
              </a:rPr>
              <a:t>and</a:t>
            </a:r>
            <a:r>
              <a:rPr sz="2200" spc="-135" dirty="0">
                <a:latin typeface="Arial"/>
                <a:cs typeface="Arial"/>
              </a:rPr>
              <a:t> </a:t>
            </a:r>
            <a:r>
              <a:rPr sz="2200" spc="-75" dirty="0">
                <a:latin typeface="Arial"/>
                <a:cs typeface="Arial"/>
              </a:rPr>
              <a:t>receiver</a:t>
            </a:r>
            <a:r>
              <a:rPr sz="2200" spc="-170" dirty="0">
                <a:latin typeface="Arial"/>
                <a:cs typeface="Arial"/>
              </a:rPr>
              <a:t> </a:t>
            </a:r>
            <a:r>
              <a:rPr sz="2200" spc="-135" dirty="0">
                <a:latin typeface="Arial"/>
                <a:cs typeface="Arial"/>
              </a:rPr>
              <a:t>addresses,</a:t>
            </a:r>
            <a:r>
              <a:rPr sz="2200" spc="-130" dirty="0">
                <a:latin typeface="Arial"/>
                <a:cs typeface="Arial"/>
              </a:rPr>
              <a:t> </a:t>
            </a:r>
            <a:r>
              <a:rPr sz="2200" spc="-105" dirty="0">
                <a:latin typeface="Arial"/>
                <a:cs typeface="Arial"/>
              </a:rPr>
              <a:t>and  </a:t>
            </a:r>
            <a:r>
              <a:rPr sz="2200" spc="-90" dirty="0">
                <a:latin typeface="Arial"/>
                <a:cs typeface="Arial"/>
              </a:rPr>
              <a:t>mails</a:t>
            </a:r>
            <a:r>
              <a:rPr sz="2200" spc="-135" dirty="0">
                <a:latin typeface="Arial"/>
                <a:cs typeface="Arial"/>
              </a:rPr>
              <a:t> </a:t>
            </a:r>
            <a:r>
              <a:rPr sz="2200" spc="30" dirty="0">
                <a:latin typeface="Arial"/>
                <a:cs typeface="Arial"/>
              </a:rPr>
              <a:t>it.</a:t>
            </a:r>
            <a:endParaRPr sz="2200">
              <a:latin typeface="Arial"/>
              <a:cs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4294967295"/>
          </p:nvPr>
        </p:nvSpPr>
        <p:spPr/>
        <p:txBody>
          <a:bodyPr/>
          <a:lstStyle/>
          <a:p>
            <a:r>
              <a:rPr lang="en-US" altLang="en-US"/>
              <a:t>7.</a:t>
            </a:r>
            <a:fld id="{7B0E4675-3E23-4DC6-866F-5F0B28787DCA}" type="slidenum">
              <a:rPr lang="en-US" altLang="en-US"/>
              <a:pPr/>
              <a:t>60</a:t>
            </a:fld>
            <a:endParaRPr lang="en-US" altLang="en-US"/>
          </a:p>
        </p:txBody>
      </p:sp>
      <p:sp>
        <p:nvSpPr>
          <p:cNvPr id="862210" name="Line 2"/>
          <p:cNvSpPr>
            <a:spLocks noChangeShapeType="1"/>
          </p:cNvSpPr>
          <p:nvPr/>
        </p:nvSpPr>
        <p:spPr bwMode="auto">
          <a:xfrm>
            <a:off x="152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62211" name="Line 3"/>
          <p:cNvSpPr>
            <a:spLocks noChangeShapeType="1"/>
          </p:cNvSpPr>
          <p:nvPr/>
        </p:nvSpPr>
        <p:spPr bwMode="auto">
          <a:xfrm>
            <a:off x="152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62212" name="Text Box 4"/>
          <p:cNvSpPr txBox="1">
            <a:spLocks noChangeArrowheads="1"/>
          </p:cNvSpPr>
          <p:nvPr/>
        </p:nvSpPr>
        <p:spPr bwMode="auto">
          <a:xfrm>
            <a:off x="304800" y="762000"/>
            <a:ext cx="38369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7.4  </a:t>
            </a:r>
            <a:r>
              <a:rPr lang="en-US" altLang="en-US" sz="2000" i="1">
                <a:latin typeface="Times New Roman" panose="02020603050405020304" pitchFamily="18" charset="0"/>
              </a:rPr>
              <a:t>UTP and STP cables</a:t>
            </a:r>
          </a:p>
        </p:txBody>
      </p:sp>
      <p:sp>
        <p:nvSpPr>
          <p:cNvPr id="862213" name="Line 5"/>
          <p:cNvSpPr>
            <a:spLocks noChangeShapeType="1"/>
          </p:cNvSpPr>
          <p:nvPr/>
        </p:nvSpPr>
        <p:spPr bwMode="auto">
          <a:xfrm>
            <a:off x="152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pic>
        <p:nvPicPr>
          <p:cNvPr id="86221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138" y="2112963"/>
            <a:ext cx="8501062" cy="337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23461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4294967295"/>
          </p:nvPr>
        </p:nvSpPr>
        <p:spPr/>
        <p:txBody>
          <a:bodyPr/>
          <a:lstStyle/>
          <a:p>
            <a:r>
              <a:rPr lang="en-US" altLang="en-US"/>
              <a:t>7.</a:t>
            </a:r>
            <a:fld id="{8BD208FD-461F-4D46-A95D-4ECA36118C7A}" type="slidenum">
              <a:rPr lang="en-US" altLang="en-US"/>
              <a:pPr/>
              <a:t>61</a:t>
            </a:fld>
            <a:endParaRPr lang="en-US" altLang="en-US"/>
          </a:p>
        </p:txBody>
      </p:sp>
      <p:sp>
        <p:nvSpPr>
          <p:cNvPr id="884738" name="Text Box 2"/>
          <p:cNvSpPr txBox="1">
            <a:spLocks noChangeArrowheads="1"/>
          </p:cNvSpPr>
          <p:nvPr/>
        </p:nvSpPr>
        <p:spPr bwMode="auto">
          <a:xfrm>
            <a:off x="685800" y="228600"/>
            <a:ext cx="6138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Table 7.1  </a:t>
            </a:r>
            <a:r>
              <a:rPr lang="en-US" altLang="en-US" sz="2000" i="1">
                <a:latin typeface="Times New Roman" panose="02020603050405020304" pitchFamily="18" charset="0"/>
              </a:rPr>
              <a:t>Categories of unshielded twisted-pair cables</a:t>
            </a:r>
          </a:p>
        </p:txBody>
      </p:sp>
      <p:pic>
        <p:nvPicPr>
          <p:cNvPr id="8847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763" y="685800"/>
            <a:ext cx="7742237" cy="589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14253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4294967295"/>
          </p:nvPr>
        </p:nvSpPr>
        <p:spPr/>
        <p:txBody>
          <a:bodyPr/>
          <a:lstStyle/>
          <a:p>
            <a:r>
              <a:rPr lang="en-US" altLang="en-US"/>
              <a:t>7.</a:t>
            </a:r>
            <a:fld id="{6CA95899-23AC-4EFA-8C9D-AD83C08E8586}" type="slidenum">
              <a:rPr lang="en-US" altLang="en-US"/>
              <a:pPr/>
              <a:t>62</a:t>
            </a:fld>
            <a:endParaRPr lang="en-US" altLang="en-US"/>
          </a:p>
        </p:txBody>
      </p:sp>
      <p:sp>
        <p:nvSpPr>
          <p:cNvPr id="863234" name="Line 2"/>
          <p:cNvSpPr>
            <a:spLocks noChangeShapeType="1"/>
          </p:cNvSpPr>
          <p:nvPr/>
        </p:nvSpPr>
        <p:spPr bwMode="auto">
          <a:xfrm>
            <a:off x="152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63235" name="Line 3"/>
          <p:cNvSpPr>
            <a:spLocks noChangeShapeType="1"/>
          </p:cNvSpPr>
          <p:nvPr/>
        </p:nvSpPr>
        <p:spPr bwMode="auto">
          <a:xfrm>
            <a:off x="152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63236" name="Text Box 4"/>
          <p:cNvSpPr txBox="1">
            <a:spLocks noChangeArrowheads="1"/>
          </p:cNvSpPr>
          <p:nvPr/>
        </p:nvSpPr>
        <p:spPr bwMode="auto">
          <a:xfrm>
            <a:off x="304800" y="762000"/>
            <a:ext cx="56030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7.5  </a:t>
            </a:r>
            <a:r>
              <a:rPr lang="en-US" altLang="en-US" sz="2000" i="1" dirty="0">
                <a:latin typeface="Times New Roman" panose="02020603050405020304" pitchFamily="18" charset="0"/>
              </a:rPr>
              <a:t>UTP (</a:t>
            </a:r>
            <a:r>
              <a:rPr lang="en-US" altLang="en-US" sz="2000" i="1" dirty="0" err="1">
                <a:latin typeface="Times New Roman" panose="02020603050405020304" pitchFamily="18" charset="0"/>
              </a:rPr>
              <a:t>unshieled</a:t>
            </a:r>
            <a:r>
              <a:rPr lang="en-US" altLang="en-US" sz="2000" i="1" dirty="0">
                <a:latin typeface="Times New Roman" panose="02020603050405020304" pitchFamily="18" charset="0"/>
              </a:rPr>
              <a:t> twisted pair)connector</a:t>
            </a:r>
          </a:p>
        </p:txBody>
      </p:sp>
      <p:sp>
        <p:nvSpPr>
          <p:cNvPr id="863237" name="Line 5"/>
          <p:cNvSpPr>
            <a:spLocks noChangeShapeType="1"/>
          </p:cNvSpPr>
          <p:nvPr/>
        </p:nvSpPr>
        <p:spPr bwMode="auto">
          <a:xfrm>
            <a:off x="152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pic>
        <p:nvPicPr>
          <p:cNvPr id="86323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9238" y="2244725"/>
            <a:ext cx="6481762" cy="270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09224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4294967295"/>
          </p:nvPr>
        </p:nvSpPr>
        <p:spPr/>
        <p:txBody>
          <a:bodyPr/>
          <a:lstStyle/>
          <a:p>
            <a:r>
              <a:rPr lang="en-US" altLang="en-US"/>
              <a:t>7.</a:t>
            </a:r>
            <a:fld id="{29B72CBF-00BE-44B9-AAEF-C53255BCE7FF}" type="slidenum">
              <a:rPr lang="en-US" altLang="en-US"/>
              <a:pPr/>
              <a:t>63</a:t>
            </a:fld>
            <a:endParaRPr lang="en-US" altLang="en-US"/>
          </a:p>
        </p:txBody>
      </p:sp>
      <p:sp>
        <p:nvSpPr>
          <p:cNvPr id="864258" name="Line 2"/>
          <p:cNvSpPr>
            <a:spLocks noChangeShapeType="1"/>
          </p:cNvSpPr>
          <p:nvPr/>
        </p:nvSpPr>
        <p:spPr bwMode="auto">
          <a:xfrm>
            <a:off x="152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64259" name="Line 3"/>
          <p:cNvSpPr>
            <a:spLocks noChangeShapeType="1"/>
          </p:cNvSpPr>
          <p:nvPr/>
        </p:nvSpPr>
        <p:spPr bwMode="auto">
          <a:xfrm>
            <a:off x="152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64260" name="Text Box 4"/>
          <p:cNvSpPr txBox="1">
            <a:spLocks noChangeArrowheads="1"/>
          </p:cNvSpPr>
          <p:nvPr/>
        </p:nvSpPr>
        <p:spPr bwMode="auto">
          <a:xfrm>
            <a:off x="304800" y="762000"/>
            <a:ext cx="3554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7.6  </a:t>
            </a:r>
            <a:r>
              <a:rPr lang="en-US" altLang="en-US" sz="2000" i="1">
                <a:latin typeface="Times New Roman" panose="02020603050405020304" pitchFamily="18" charset="0"/>
              </a:rPr>
              <a:t>UTP performance</a:t>
            </a:r>
          </a:p>
        </p:txBody>
      </p:sp>
      <p:sp>
        <p:nvSpPr>
          <p:cNvPr id="864261" name="Line 5"/>
          <p:cNvSpPr>
            <a:spLocks noChangeShapeType="1"/>
          </p:cNvSpPr>
          <p:nvPr/>
        </p:nvSpPr>
        <p:spPr bwMode="auto">
          <a:xfrm>
            <a:off x="152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pic>
        <p:nvPicPr>
          <p:cNvPr id="86426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676400"/>
            <a:ext cx="6124575" cy="447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02568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4294967295"/>
          </p:nvPr>
        </p:nvSpPr>
        <p:spPr/>
        <p:txBody>
          <a:bodyPr/>
          <a:lstStyle/>
          <a:p>
            <a:r>
              <a:rPr lang="en-US" altLang="en-US"/>
              <a:t>7.</a:t>
            </a:r>
            <a:fld id="{A4F8B63D-225C-4C52-99F6-8F8D16510209}" type="slidenum">
              <a:rPr lang="en-US" altLang="en-US"/>
              <a:pPr/>
              <a:t>64</a:t>
            </a:fld>
            <a:endParaRPr lang="en-US" altLang="en-US"/>
          </a:p>
        </p:txBody>
      </p:sp>
      <p:sp>
        <p:nvSpPr>
          <p:cNvPr id="865282" name="Line 2"/>
          <p:cNvSpPr>
            <a:spLocks noChangeShapeType="1"/>
          </p:cNvSpPr>
          <p:nvPr/>
        </p:nvSpPr>
        <p:spPr bwMode="auto">
          <a:xfrm>
            <a:off x="152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65283" name="Line 3"/>
          <p:cNvSpPr>
            <a:spLocks noChangeShapeType="1"/>
          </p:cNvSpPr>
          <p:nvPr/>
        </p:nvSpPr>
        <p:spPr bwMode="auto">
          <a:xfrm>
            <a:off x="152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65284" name="Text Box 4"/>
          <p:cNvSpPr txBox="1">
            <a:spLocks noChangeArrowheads="1"/>
          </p:cNvSpPr>
          <p:nvPr/>
        </p:nvSpPr>
        <p:spPr bwMode="auto">
          <a:xfrm>
            <a:off x="304800" y="762000"/>
            <a:ext cx="3089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7.7  </a:t>
            </a:r>
            <a:r>
              <a:rPr lang="en-US" altLang="en-US" sz="2000" i="1">
                <a:latin typeface="Times New Roman" panose="02020603050405020304" pitchFamily="18" charset="0"/>
              </a:rPr>
              <a:t>Coaxial cable</a:t>
            </a:r>
          </a:p>
        </p:txBody>
      </p:sp>
      <p:sp>
        <p:nvSpPr>
          <p:cNvPr id="865285" name="Line 5"/>
          <p:cNvSpPr>
            <a:spLocks noChangeShapeType="1"/>
          </p:cNvSpPr>
          <p:nvPr/>
        </p:nvSpPr>
        <p:spPr bwMode="auto">
          <a:xfrm>
            <a:off x="152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pic>
        <p:nvPicPr>
          <p:cNvPr id="86528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538" y="1957388"/>
            <a:ext cx="8145462" cy="3529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44348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4294967295"/>
          </p:nvPr>
        </p:nvSpPr>
        <p:spPr/>
        <p:txBody>
          <a:bodyPr/>
          <a:lstStyle/>
          <a:p>
            <a:r>
              <a:rPr lang="en-US" altLang="en-US"/>
              <a:t>7.</a:t>
            </a:r>
            <a:fld id="{05965D46-2209-4D5C-BD2E-5FB0C2F18877}" type="slidenum">
              <a:rPr lang="en-US" altLang="en-US"/>
              <a:pPr/>
              <a:t>65</a:t>
            </a:fld>
            <a:endParaRPr lang="en-US" altLang="en-US"/>
          </a:p>
        </p:txBody>
      </p:sp>
      <p:sp>
        <p:nvSpPr>
          <p:cNvPr id="885762" name="Text Box 2"/>
          <p:cNvSpPr txBox="1">
            <a:spLocks noChangeArrowheads="1"/>
          </p:cNvSpPr>
          <p:nvPr/>
        </p:nvSpPr>
        <p:spPr bwMode="auto">
          <a:xfrm>
            <a:off x="2209800" y="1219200"/>
            <a:ext cx="446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Table 7.2  </a:t>
            </a:r>
            <a:r>
              <a:rPr lang="en-US" altLang="en-US" sz="2000" i="1" dirty="0">
                <a:latin typeface="Times New Roman" panose="02020603050405020304" pitchFamily="18" charset="0"/>
              </a:rPr>
              <a:t>Categories of coaxial cables</a:t>
            </a:r>
          </a:p>
        </p:txBody>
      </p:sp>
      <p:pic>
        <p:nvPicPr>
          <p:cNvPr id="8857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0584" y="1681579"/>
            <a:ext cx="5894387" cy="202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E5631B40-2D76-4561-8405-5808B3C6CD51}"/>
              </a:ext>
            </a:extLst>
          </p:cNvPr>
          <p:cNvSpPr txBox="1"/>
          <p:nvPr/>
        </p:nvSpPr>
        <p:spPr>
          <a:xfrm>
            <a:off x="1524000" y="4038600"/>
            <a:ext cx="6479959" cy="1015663"/>
          </a:xfrm>
          <a:prstGeom prst="rect">
            <a:avLst/>
          </a:prstGeom>
          <a:noFill/>
        </p:spPr>
        <p:txBody>
          <a:bodyPr wrap="square">
            <a:spAutoFit/>
          </a:bodyPr>
          <a:lstStyle/>
          <a:p>
            <a:pPr algn="l"/>
            <a:r>
              <a:rPr lang="en-US" sz="2000" b="0" i="0" u="none" strike="noStrike" baseline="0" dirty="0">
                <a:latin typeface="Times New Roman" panose="02020603050405020304" pitchFamily="18" charset="0"/>
              </a:rPr>
              <a:t>Coaxial cables are categorized by their radio government (RG) ratings. Each RG number denotes a unique set of physical specifications,</a:t>
            </a:r>
            <a:endParaRPr lang="en-IN" sz="2000" dirty="0"/>
          </a:p>
        </p:txBody>
      </p:sp>
    </p:spTree>
    <p:extLst>
      <p:ext uri="{BB962C8B-B14F-4D97-AF65-F5344CB8AC3E}">
        <p14:creationId xmlns:p14="http://schemas.microsoft.com/office/powerpoint/2010/main" val="10145123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4294967295"/>
          </p:nvPr>
        </p:nvSpPr>
        <p:spPr/>
        <p:txBody>
          <a:bodyPr/>
          <a:lstStyle/>
          <a:p>
            <a:r>
              <a:rPr lang="en-US" altLang="en-US"/>
              <a:t>7.</a:t>
            </a:r>
            <a:fld id="{DC1B2D9F-37D7-49D2-AFE7-B6EBF2FCD286}" type="slidenum">
              <a:rPr lang="en-US" altLang="en-US"/>
              <a:pPr/>
              <a:t>66</a:t>
            </a:fld>
            <a:endParaRPr lang="en-US" altLang="en-US"/>
          </a:p>
        </p:txBody>
      </p:sp>
      <p:sp>
        <p:nvSpPr>
          <p:cNvPr id="866306" name="Line 2"/>
          <p:cNvSpPr>
            <a:spLocks noChangeShapeType="1"/>
          </p:cNvSpPr>
          <p:nvPr/>
        </p:nvSpPr>
        <p:spPr bwMode="auto">
          <a:xfrm>
            <a:off x="152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66307" name="Line 3"/>
          <p:cNvSpPr>
            <a:spLocks noChangeShapeType="1"/>
          </p:cNvSpPr>
          <p:nvPr/>
        </p:nvSpPr>
        <p:spPr bwMode="auto">
          <a:xfrm>
            <a:off x="152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66308" name="Text Box 4"/>
          <p:cNvSpPr txBox="1">
            <a:spLocks noChangeArrowheads="1"/>
          </p:cNvSpPr>
          <p:nvPr/>
        </p:nvSpPr>
        <p:spPr bwMode="auto">
          <a:xfrm>
            <a:off x="304800" y="762000"/>
            <a:ext cx="33861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7.8  </a:t>
            </a:r>
            <a:r>
              <a:rPr lang="en-US" altLang="en-US" sz="2000" i="1">
                <a:latin typeface="Times New Roman" panose="02020603050405020304" pitchFamily="18" charset="0"/>
              </a:rPr>
              <a:t>BNC connectors</a:t>
            </a:r>
          </a:p>
        </p:txBody>
      </p:sp>
      <p:sp>
        <p:nvSpPr>
          <p:cNvPr id="866309" name="Line 5"/>
          <p:cNvSpPr>
            <a:spLocks noChangeShapeType="1"/>
          </p:cNvSpPr>
          <p:nvPr/>
        </p:nvSpPr>
        <p:spPr bwMode="auto">
          <a:xfrm>
            <a:off x="152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pic>
        <p:nvPicPr>
          <p:cNvPr id="86631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395637"/>
            <a:ext cx="7924800" cy="1998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a:extLst>
              <a:ext uri="{FF2B5EF4-FFF2-40B4-BE49-F238E27FC236}">
                <a16:creationId xmlns:a16="http://schemas.microsoft.com/office/drawing/2014/main" id="{04987487-AD6A-4E85-9FC9-0B7F32C4B6D0}"/>
              </a:ext>
            </a:extLst>
          </p:cNvPr>
          <p:cNvSpPr txBox="1"/>
          <p:nvPr/>
        </p:nvSpPr>
        <p:spPr>
          <a:xfrm>
            <a:off x="1143000" y="1698953"/>
            <a:ext cx="4572000" cy="369332"/>
          </a:xfrm>
          <a:prstGeom prst="rect">
            <a:avLst/>
          </a:prstGeom>
          <a:noFill/>
        </p:spPr>
        <p:txBody>
          <a:bodyPr wrap="square">
            <a:spAutoFit/>
          </a:bodyPr>
          <a:lstStyle/>
          <a:p>
            <a:r>
              <a:rPr lang="en-IN" sz="1800" b="0" i="0" u="none" strike="noStrike" baseline="0" dirty="0" err="1">
                <a:latin typeface="Times New Roman" panose="02020603050405020304" pitchFamily="18" charset="0"/>
              </a:rPr>
              <a:t>Bayone</a:t>
            </a:r>
            <a:r>
              <a:rPr lang="en-IN" sz="1800" b="0" i="0" u="none" strike="noStrike" baseline="0" dirty="0">
                <a:latin typeface="Times New Roman" panose="02020603050405020304" pitchFamily="18" charset="0"/>
              </a:rPr>
              <a:t>-Neill-</a:t>
            </a:r>
            <a:r>
              <a:rPr lang="en-IN" sz="1800" b="0" i="0" u="none" strike="noStrike" baseline="0" dirty="0" err="1">
                <a:latin typeface="Times New Roman" panose="02020603050405020304" pitchFamily="18" charset="0"/>
              </a:rPr>
              <a:t>Concelman</a:t>
            </a:r>
            <a:r>
              <a:rPr lang="en-IN" sz="1800" b="0" i="0" u="none" strike="noStrike" baseline="0" dirty="0">
                <a:latin typeface="Times New Roman" panose="02020603050405020304" pitchFamily="18" charset="0"/>
              </a:rPr>
              <a:t> (</a:t>
            </a:r>
            <a:r>
              <a:rPr lang="en-IN" sz="1800" b="0" i="0" u="none" strike="noStrike" baseline="0" dirty="0" err="1">
                <a:latin typeface="Times New Roman" panose="02020603050405020304" pitchFamily="18" charset="0"/>
              </a:rPr>
              <a:t>BNe</a:t>
            </a:r>
            <a:r>
              <a:rPr lang="en-IN" sz="1800" b="0" i="0" u="none" strike="noStrike" baseline="0" dirty="0">
                <a:latin typeface="Times New Roman" panose="02020603050405020304" pitchFamily="18" charset="0"/>
              </a:rPr>
              <a:t>),</a:t>
            </a:r>
            <a:endParaRPr lang="en-IN" dirty="0"/>
          </a:p>
        </p:txBody>
      </p:sp>
      <p:sp>
        <p:nvSpPr>
          <p:cNvPr id="10" name="TextBox 9">
            <a:extLst>
              <a:ext uri="{FF2B5EF4-FFF2-40B4-BE49-F238E27FC236}">
                <a16:creationId xmlns:a16="http://schemas.microsoft.com/office/drawing/2014/main" id="{12E58551-4EA7-407B-BC4B-086AC344D495}"/>
              </a:ext>
            </a:extLst>
          </p:cNvPr>
          <p:cNvSpPr txBox="1"/>
          <p:nvPr/>
        </p:nvSpPr>
        <p:spPr>
          <a:xfrm>
            <a:off x="609600" y="4863852"/>
            <a:ext cx="8305800" cy="677108"/>
          </a:xfrm>
          <a:prstGeom prst="rect">
            <a:avLst/>
          </a:prstGeom>
          <a:noFill/>
        </p:spPr>
        <p:txBody>
          <a:bodyPr wrap="square">
            <a:spAutoFit/>
          </a:bodyPr>
          <a:lstStyle/>
          <a:p>
            <a:pPr algn="l"/>
            <a:r>
              <a:rPr lang="en-US" sz="1800" b="0" i="0" u="none" strike="noStrike" baseline="0" dirty="0">
                <a:latin typeface="Times New Roman" panose="02020603050405020304" pitchFamily="18" charset="0"/>
              </a:rPr>
              <a:t>To connect coaxial cable to devices, we need coaxial connectors. </a:t>
            </a:r>
          </a:p>
          <a:p>
            <a:pPr algn="l"/>
            <a:r>
              <a:rPr lang="en-US" sz="1800" b="0" i="0" u="none" strike="noStrike" baseline="0" dirty="0">
                <a:latin typeface="Times New Roman" panose="02020603050405020304" pitchFamily="18" charset="0"/>
              </a:rPr>
              <a:t>The most common type of connector used today is the </a:t>
            </a:r>
            <a:r>
              <a:rPr lang="en-US" sz="2000" b="0" i="0" u="none" strike="noStrike" baseline="0" dirty="0" err="1">
                <a:latin typeface="Times New Roman" panose="02020603050405020304" pitchFamily="18" charset="0"/>
              </a:rPr>
              <a:t>Bayone</a:t>
            </a:r>
            <a:r>
              <a:rPr lang="en-US" sz="2000" b="0" i="0" u="none" strike="noStrike" baseline="0" dirty="0">
                <a:latin typeface="Times New Roman" panose="02020603050405020304" pitchFamily="18" charset="0"/>
              </a:rPr>
              <a:t>-Neill-</a:t>
            </a:r>
            <a:r>
              <a:rPr lang="en-US" sz="2000" b="0" i="0" u="none" strike="noStrike" baseline="0" dirty="0" err="1">
                <a:latin typeface="Times New Roman" panose="02020603050405020304" pitchFamily="18" charset="0"/>
              </a:rPr>
              <a:t>Concelman</a:t>
            </a:r>
            <a:endParaRPr lang="en-IN" dirty="0"/>
          </a:p>
        </p:txBody>
      </p:sp>
    </p:spTree>
    <p:extLst>
      <p:ext uri="{BB962C8B-B14F-4D97-AF65-F5344CB8AC3E}">
        <p14:creationId xmlns:p14="http://schemas.microsoft.com/office/powerpoint/2010/main" val="23130085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4294967295"/>
          </p:nvPr>
        </p:nvSpPr>
        <p:spPr/>
        <p:txBody>
          <a:bodyPr/>
          <a:lstStyle/>
          <a:p>
            <a:r>
              <a:rPr lang="en-US" altLang="en-US"/>
              <a:t>7.</a:t>
            </a:r>
            <a:fld id="{C81E7241-209C-4835-A603-D8411F2F8FCC}" type="slidenum">
              <a:rPr lang="en-US" altLang="en-US"/>
              <a:pPr/>
              <a:t>67</a:t>
            </a:fld>
            <a:endParaRPr lang="en-US" altLang="en-US"/>
          </a:p>
        </p:txBody>
      </p:sp>
      <p:sp>
        <p:nvSpPr>
          <p:cNvPr id="867330" name="Line 2"/>
          <p:cNvSpPr>
            <a:spLocks noChangeShapeType="1"/>
          </p:cNvSpPr>
          <p:nvPr/>
        </p:nvSpPr>
        <p:spPr bwMode="auto">
          <a:xfrm>
            <a:off x="152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67331" name="Line 3"/>
          <p:cNvSpPr>
            <a:spLocks noChangeShapeType="1"/>
          </p:cNvSpPr>
          <p:nvPr/>
        </p:nvSpPr>
        <p:spPr bwMode="auto">
          <a:xfrm>
            <a:off x="152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67332" name="Text Box 4"/>
          <p:cNvSpPr txBox="1">
            <a:spLocks noChangeArrowheads="1"/>
          </p:cNvSpPr>
          <p:nvPr/>
        </p:nvSpPr>
        <p:spPr bwMode="auto">
          <a:xfrm>
            <a:off x="304800" y="762000"/>
            <a:ext cx="4492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7.9  </a:t>
            </a:r>
            <a:r>
              <a:rPr lang="en-US" altLang="en-US" sz="2000" i="1">
                <a:latin typeface="Times New Roman" panose="02020603050405020304" pitchFamily="18" charset="0"/>
              </a:rPr>
              <a:t>Coaxial cable performance</a:t>
            </a:r>
          </a:p>
        </p:txBody>
      </p:sp>
      <p:sp>
        <p:nvSpPr>
          <p:cNvPr id="867333" name="Line 5"/>
          <p:cNvSpPr>
            <a:spLocks noChangeShapeType="1"/>
          </p:cNvSpPr>
          <p:nvPr/>
        </p:nvSpPr>
        <p:spPr bwMode="auto">
          <a:xfrm>
            <a:off x="152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pic>
        <p:nvPicPr>
          <p:cNvPr id="86733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150" y="1627188"/>
            <a:ext cx="6115050" cy="4468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01679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4294967295"/>
          </p:nvPr>
        </p:nvSpPr>
        <p:spPr/>
        <p:txBody>
          <a:bodyPr/>
          <a:lstStyle/>
          <a:p>
            <a:r>
              <a:rPr lang="en-US" altLang="en-US"/>
              <a:t>7.</a:t>
            </a:r>
            <a:fld id="{3A516A26-56C9-4706-818C-EB80CB190E39}" type="slidenum">
              <a:rPr lang="en-US" altLang="en-US"/>
              <a:pPr/>
              <a:t>68</a:t>
            </a:fld>
            <a:endParaRPr lang="en-US" altLang="en-US"/>
          </a:p>
        </p:txBody>
      </p:sp>
      <p:sp>
        <p:nvSpPr>
          <p:cNvPr id="868354" name="Line 2"/>
          <p:cNvSpPr>
            <a:spLocks noChangeShapeType="1"/>
          </p:cNvSpPr>
          <p:nvPr/>
        </p:nvSpPr>
        <p:spPr bwMode="auto">
          <a:xfrm>
            <a:off x="152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68355" name="Line 3"/>
          <p:cNvSpPr>
            <a:spLocks noChangeShapeType="1"/>
          </p:cNvSpPr>
          <p:nvPr/>
        </p:nvSpPr>
        <p:spPr bwMode="auto">
          <a:xfrm>
            <a:off x="152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68356" name="Text Box 4"/>
          <p:cNvSpPr txBox="1">
            <a:spLocks noChangeArrowheads="1"/>
          </p:cNvSpPr>
          <p:nvPr/>
        </p:nvSpPr>
        <p:spPr bwMode="auto">
          <a:xfrm>
            <a:off x="304800" y="762000"/>
            <a:ext cx="56467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7.10  Fiber optics: </a:t>
            </a:r>
            <a:r>
              <a:rPr lang="en-US" altLang="en-US" sz="2000" i="1">
                <a:latin typeface="Times New Roman" panose="02020603050405020304" pitchFamily="18" charset="0"/>
              </a:rPr>
              <a:t>Bending of light ray</a:t>
            </a:r>
          </a:p>
        </p:txBody>
      </p:sp>
      <p:pic>
        <p:nvPicPr>
          <p:cNvPr id="86835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263" y="2031879"/>
            <a:ext cx="8070850" cy="227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a:extLst>
              <a:ext uri="{FF2B5EF4-FFF2-40B4-BE49-F238E27FC236}">
                <a16:creationId xmlns:a16="http://schemas.microsoft.com/office/drawing/2014/main" id="{E2D76770-A4EF-4C5C-AA93-25D568409589}"/>
              </a:ext>
            </a:extLst>
          </p:cNvPr>
          <p:cNvSpPr txBox="1"/>
          <p:nvPr/>
        </p:nvSpPr>
        <p:spPr>
          <a:xfrm>
            <a:off x="228600" y="1406110"/>
            <a:ext cx="8428176" cy="923330"/>
          </a:xfrm>
          <a:prstGeom prst="rect">
            <a:avLst/>
          </a:prstGeom>
          <a:noFill/>
        </p:spPr>
        <p:txBody>
          <a:bodyPr wrap="square">
            <a:spAutoFit/>
          </a:bodyPr>
          <a:lstStyle/>
          <a:p>
            <a:pPr algn="l"/>
            <a:r>
              <a:rPr lang="en-US" sz="1800" b="0" i="0" u="none" strike="noStrike" baseline="0" dirty="0">
                <a:latin typeface="Times New Roman" panose="02020603050405020304" pitchFamily="18" charset="0"/>
              </a:rPr>
              <a:t>A fiber-optic cable is made of glass or plastic and transmits signals in the form of light.</a:t>
            </a:r>
          </a:p>
          <a:p>
            <a:pPr algn="l"/>
            <a:r>
              <a:rPr lang="en-US" sz="1800" b="0" i="0" u="none" strike="noStrike" baseline="0" dirty="0">
                <a:latin typeface="Times New Roman" panose="02020603050405020304" pitchFamily="18" charset="0"/>
              </a:rPr>
              <a:t>To understand optical fiber, we first need to explore several aspects of the nature of light.</a:t>
            </a:r>
          </a:p>
          <a:p>
            <a:pPr algn="l"/>
            <a:endParaRPr lang="en-IN" dirty="0"/>
          </a:p>
        </p:txBody>
      </p:sp>
      <p:sp>
        <p:nvSpPr>
          <p:cNvPr id="11" name="TextBox 10">
            <a:extLst>
              <a:ext uri="{FF2B5EF4-FFF2-40B4-BE49-F238E27FC236}">
                <a16:creationId xmlns:a16="http://schemas.microsoft.com/office/drawing/2014/main" id="{F15F5449-28EA-4D10-B767-B8590041D866}"/>
              </a:ext>
            </a:extLst>
          </p:cNvPr>
          <p:cNvSpPr txBox="1"/>
          <p:nvPr/>
        </p:nvSpPr>
        <p:spPr>
          <a:xfrm>
            <a:off x="304800" y="5374995"/>
            <a:ext cx="8610600" cy="923330"/>
          </a:xfrm>
          <a:prstGeom prst="rect">
            <a:avLst/>
          </a:prstGeom>
          <a:noFill/>
        </p:spPr>
        <p:txBody>
          <a:bodyPr wrap="square">
            <a:spAutoFit/>
          </a:bodyPr>
          <a:lstStyle/>
          <a:p>
            <a:pPr algn="l"/>
            <a:r>
              <a:rPr lang="en-US" sz="1800" b="0" i="0" u="none" strike="noStrike" baseline="0" dirty="0">
                <a:latin typeface="Times New Roman" panose="02020603050405020304" pitchFamily="18" charset="0"/>
              </a:rPr>
              <a:t>Light travels </a:t>
            </a:r>
            <a:r>
              <a:rPr lang="en-US" sz="1600" b="0" i="0" u="none" strike="noStrike" baseline="0" dirty="0">
                <a:latin typeface="Arial" panose="020B0604020202020204" pitchFamily="34" charset="0"/>
              </a:rPr>
              <a:t>in </a:t>
            </a:r>
            <a:r>
              <a:rPr lang="en-US" sz="1800" b="0" i="0" u="none" strike="noStrike" baseline="0" dirty="0">
                <a:latin typeface="Times New Roman" panose="02020603050405020304" pitchFamily="18" charset="0"/>
              </a:rPr>
              <a:t>a straight line as long as it is moving through a single uniform substance.</a:t>
            </a:r>
          </a:p>
          <a:p>
            <a:pPr algn="l"/>
            <a:r>
              <a:rPr lang="en-US" sz="1800" b="0" i="0" u="none" strike="noStrike" baseline="0" dirty="0">
                <a:latin typeface="Times New Roman" panose="02020603050405020304" pitchFamily="18" charset="0"/>
              </a:rPr>
              <a:t>If a ray of light traveling through one substance suddenly enters another substance</a:t>
            </a:r>
          </a:p>
          <a:p>
            <a:pPr algn="l"/>
            <a:r>
              <a:rPr lang="en-US" sz="1800" b="0" i="0" u="none" strike="noStrike" baseline="0" dirty="0">
                <a:latin typeface="Times New Roman" panose="02020603050405020304" pitchFamily="18" charset="0"/>
              </a:rPr>
              <a:t>(of a different density), the ray changes direction.</a:t>
            </a:r>
            <a:endParaRPr lang="en-IN" dirty="0"/>
          </a:p>
        </p:txBody>
      </p:sp>
      <p:sp>
        <p:nvSpPr>
          <p:cNvPr id="13" name="TextBox 12">
            <a:extLst>
              <a:ext uri="{FF2B5EF4-FFF2-40B4-BE49-F238E27FC236}">
                <a16:creationId xmlns:a16="http://schemas.microsoft.com/office/drawing/2014/main" id="{212CCAF9-49C3-4FCE-BC26-8F74E874B76D}"/>
              </a:ext>
            </a:extLst>
          </p:cNvPr>
          <p:cNvSpPr txBox="1"/>
          <p:nvPr/>
        </p:nvSpPr>
        <p:spPr>
          <a:xfrm>
            <a:off x="48088" y="4403577"/>
            <a:ext cx="3363589" cy="646331"/>
          </a:xfrm>
          <a:prstGeom prst="rect">
            <a:avLst/>
          </a:prstGeom>
          <a:noFill/>
        </p:spPr>
        <p:txBody>
          <a:bodyPr wrap="square">
            <a:spAutoFit/>
          </a:bodyPr>
          <a:lstStyle/>
          <a:p>
            <a:r>
              <a:rPr lang="en-US" sz="1800" b="0" i="0" u="none" strike="noStrike" baseline="0" dirty="0">
                <a:latin typeface="Times New Roman" panose="02020603050405020304" pitchFamily="18" charset="0"/>
              </a:rPr>
              <a:t>ray refracts and moves closer to the surface</a:t>
            </a:r>
            <a:endParaRPr lang="en-IN" dirty="0"/>
          </a:p>
        </p:txBody>
      </p:sp>
      <p:sp>
        <p:nvSpPr>
          <p:cNvPr id="15" name="TextBox 14">
            <a:extLst>
              <a:ext uri="{FF2B5EF4-FFF2-40B4-BE49-F238E27FC236}">
                <a16:creationId xmlns:a16="http://schemas.microsoft.com/office/drawing/2014/main" id="{BA643648-2345-4BE3-8DEE-AB1367DF71F8}"/>
              </a:ext>
            </a:extLst>
          </p:cNvPr>
          <p:cNvSpPr txBox="1"/>
          <p:nvPr/>
        </p:nvSpPr>
        <p:spPr>
          <a:xfrm>
            <a:off x="3469721" y="4384296"/>
            <a:ext cx="2016680" cy="646331"/>
          </a:xfrm>
          <a:prstGeom prst="rect">
            <a:avLst/>
          </a:prstGeom>
          <a:noFill/>
        </p:spPr>
        <p:txBody>
          <a:bodyPr wrap="square">
            <a:spAutoFit/>
          </a:bodyPr>
          <a:lstStyle/>
          <a:p>
            <a:r>
              <a:rPr lang="en-US" sz="1800" b="0" i="0" u="none" strike="noStrike" baseline="0" dirty="0">
                <a:latin typeface="Times New Roman" panose="02020603050405020304" pitchFamily="18" charset="0"/>
              </a:rPr>
              <a:t>the light bends along the interface</a:t>
            </a:r>
            <a:endParaRPr lang="en-IN" dirty="0"/>
          </a:p>
        </p:txBody>
      </p:sp>
      <p:sp>
        <p:nvSpPr>
          <p:cNvPr id="17" name="TextBox 16">
            <a:extLst>
              <a:ext uri="{FF2B5EF4-FFF2-40B4-BE49-F238E27FC236}">
                <a16:creationId xmlns:a16="http://schemas.microsoft.com/office/drawing/2014/main" id="{97D8BB14-42D0-4175-A43B-82DCB020423B}"/>
              </a:ext>
            </a:extLst>
          </p:cNvPr>
          <p:cNvSpPr txBox="1"/>
          <p:nvPr/>
        </p:nvSpPr>
        <p:spPr>
          <a:xfrm>
            <a:off x="6175932" y="4316920"/>
            <a:ext cx="2477609" cy="923330"/>
          </a:xfrm>
          <a:prstGeom prst="rect">
            <a:avLst/>
          </a:prstGeom>
          <a:noFill/>
        </p:spPr>
        <p:txBody>
          <a:bodyPr wrap="square">
            <a:spAutoFit/>
          </a:bodyPr>
          <a:lstStyle/>
          <a:p>
            <a:r>
              <a:rPr lang="en-US" sz="1800" b="0" i="0" u="none" strike="noStrike" baseline="0" dirty="0">
                <a:latin typeface="Times New Roman" panose="02020603050405020304" pitchFamily="18" charset="0"/>
              </a:rPr>
              <a:t>the ray reflects (makes a turn) and travels again in the denser substance.</a:t>
            </a:r>
            <a:endParaRPr lang="en-IN" dirty="0"/>
          </a:p>
        </p:txBody>
      </p:sp>
    </p:spTree>
    <p:extLst>
      <p:ext uri="{BB962C8B-B14F-4D97-AF65-F5344CB8AC3E}">
        <p14:creationId xmlns:p14="http://schemas.microsoft.com/office/powerpoint/2010/main" val="15300437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4294967295"/>
          </p:nvPr>
        </p:nvSpPr>
        <p:spPr/>
        <p:txBody>
          <a:bodyPr/>
          <a:lstStyle/>
          <a:p>
            <a:r>
              <a:rPr lang="en-US" altLang="en-US"/>
              <a:t>7.</a:t>
            </a:r>
            <a:fld id="{0C640301-9D1F-458A-9BBC-ADD5FD87A3A9}" type="slidenum">
              <a:rPr lang="en-US" altLang="en-US"/>
              <a:pPr/>
              <a:t>69</a:t>
            </a:fld>
            <a:endParaRPr lang="en-US" altLang="en-US"/>
          </a:p>
        </p:txBody>
      </p:sp>
      <p:sp>
        <p:nvSpPr>
          <p:cNvPr id="869378" name="Line 2"/>
          <p:cNvSpPr>
            <a:spLocks noChangeShapeType="1"/>
          </p:cNvSpPr>
          <p:nvPr/>
        </p:nvSpPr>
        <p:spPr bwMode="auto">
          <a:xfrm>
            <a:off x="152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69379" name="Line 3"/>
          <p:cNvSpPr>
            <a:spLocks noChangeShapeType="1"/>
          </p:cNvSpPr>
          <p:nvPr/>
        </p:nvSpPr>
        <p:spPr bwMode="auto">
          <a:xfrm>
            <a:off x="152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69380" name="Text Box 4"/>
          <p:cNvSpPr txBox="1">
            <a:spLocks noChangeArrowheads="1"/>
          </p:cNvSpPr>
          <p:nvPr/>
        </p:nvSpPr>
        <p:spPr bwMode="auto">
          <a:xfrm>
            <a:off x="304800" y="762000"/>
            <a:ext cx="31289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7.11  </a:t>
            </a:r>
            <a:r>
              <a:rPr lang="en-US" altLang="en-US" sz="2000" i="1">
                <a:latin typeface="Times New Roman" panose="02020603050405020304" pitchFamily="18" charset="0"/>
              </a:rPr>
              <a:t>Optical fiber</a:t>
            </a:r>
          </a:p>
        </p:txBody>
      </p:sp>
      <p:sp>
        <p:nvSpPr>
          <p:cNvPr id="869381" name="Line 5"/>
          <p:cNvSpPr>
            <a:spLocks noChangeShapeType="1"/>
          </p:cNvSpPr>
          <p:nvPr/>
        </p:nvSpPr>
        <p:spPr bwMode="auto">
          <a:xfrm>
            <a:off x="152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pic>
        <p:nvPicPr>
          <p:cNvPr id="86938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825" y="2987675"/>
            <a:ext cx="8308975" cy="158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8741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83540" y="272331"/>
            <a:ext cx="8343265" cy="5474335"/>
          </a:xfrm>
          <a:prstGeom prst="rect">
            <a:avLst/>
          </a:prstGeom>
        </p:spPr>
        <p:txBody>
          <a:bodyPr vert="horz" wrap="square" lIns="0" tIns="170815" rIns="0" bIns="0" rtlCol="0">
            <a:spAutoFit/>
          </a:bodyPr>
          <a:lstStyle/>
          <a:p>
            <a:pPr marL="12700">
              <a:lnSpc>
                <a:spcPct val="100000"/>
              </a:lnSpc>
              <a:spcBef>
                <a:spcPts val="1345"/>
              </a:spcBef>
            </a:pPr>
            <a:r>
              <a:rPr sz="2200" u="heavy" spc="-60" dirty="0">
                <a:uFill>
                  <a:solidFill>
                    <a:srgbClr val="000000"/>
                  </a:solidFill>
                </a:uFill>
                <a:latin typeface="Arial"/>
                <a:cs typeface="Arial"/>
              </a:rPr>
              <a:t>At </a:t>
            </a:r>
            <a:r>
              <a:rPr sz="2200" u="heavy" spc="-135" dirty="0">
                <a:uFill>
                  <a:solidFill>
                    <a:srgbClr val="000000"/>
                  </a:solidFill>
                </a:uFill>
                <a:latin typeface="Arial"/>
                <a:cs typeface="Arial"/>
              </a:rPr>
              <a:t>Ann’s</a:t>
            </a:r>
            <a:r>
              <a:rPr sz="2200" u="heavy" spc="-215" dirty="0">
                <a:uFill>
                  <a:solidFill>
                    <a:srgbClr val="000000"/>
                  </a:solidFill>
                </a:uFill>
                <a:latin typeface="Arial"/>
                <a:cs typeface="Arial"/>
              </a:rPr>
              <a:t> </a:t>
            </a:r>
            <a:r>
              <a:rPr sz="2200" u="heavy" spc="-110" dirty="0">
                <a:uFill>
                  <a:solidFill>
                    <a:srgbClr val="000000"/>
                  </a:solidFill>
                </a:uFill>
                <a:latin typeface="Arial"/>
                <a:cs typeface="Arial"/>
              </a:rPr>
              <a:t>side</a:t>
            </a:r>
            <a:endParaRPr sz="2200">
              <a:latin typeface="Arial"/>
              <a:cs typeface="Arial"/>
            </a:endParaRPr>
          </a:p>
          <a:p>
            <a:pPr marL="234950" indent="-222885">
              <a:lnSpc>
                <a:spcPct val="100000"/>
              </a:lnSpc>
              <a:spcBef>
                <a:spcPts val="1250"/>
              </a:spcBef>
              <a:buChar char="•"/>
              <a:tabLst>
                <a:tab pos="235585" algn="l"/>
              </a:tabLst>
            </a:pPr>
            <a:r>
              <a:rPr sz="2200" spc="-155" dirty="0">
                <a:latin typeface="Arial"/>
                <a:cs typeface="Arial"/>
              </a:rPr>
              <a:t>The</a:t>
            </a:r>
            <a:r>
              <a:rPr sz="2200" spc="-135" dirty="0">
                <a:latin typeface="Arial"/>
                <a:cs typeface="Arial"/>
              </a:rPr>
              <a:t> </a:t>
            </a:r>
            <a:r>
              <a:rPr sz="2200" spc="-20" dirty="0">
                <a:latin typeface="Arial"/>
                <a:cs typeface="Arial"/>
              </a:rPr>
              <a:t>first</a:t>
            </a:r>
            <a:r>
              <a:rPr sz="2200" spc="-110" dirty="0">
                <a:latin typeface="Arial"/>
                <a:cs typeface="Arial"/>
              </a:rPr>
              <a:t> </a:t>
            </a:r>
            <a:r>
              <a:rPr sz="2200" spc="-80" dirty="0">
                <a:latin typeface="Arial"/>
                <a:cs typeface="Arial"/>
              </a:rPr>
              <a:t>layer</a:t>
            </a:r>
            <a:r>
              <a:rPr sz="2200" spc="-140" dirty="0">
                <a:latin typeface="Arial"/>
                <a:cs typeface="Arial"/>
              </a:rPr>
              <a:t> </a:t>
            </a:r>
            <a:r>
              <a:rPr sz="2200" spc="-95" dirty="0">
                <a:latin typeface="Arial"/>
                <a:cs typeface="Arial"/>
              </a:rPr>
              <a:t>machine</a:t>
            </a:r>
            <a:r>
              <a:rPr sz="2200" spc="-160" dirty="0">
                <a:latin typeface="Arial"/>
                <a:cs typeface="Arial"/>
              </a:rPr>
              <a:t> </a:t>
            </a:r>
            <a:r>
              <a:rPr sz="2200" spc="-114" dirty="0">
                <a:latin typeface="Arial"/>
                <a:cs typeface="Arial"/>
              </a:rPr>
              <a:t>picks</a:t>
            </a:r>
            <a:r>
              <a:rPr sz="2200" spc="-160" dirty="0">
                <a:latin typeface="Arial"/>
                <a:cs typeface="Arial"/>
              </a:rPr>
              <a:t> </a:t>
            </a:r>
            <a:r>
              <a:rPr sz="2200" spc="-70" dirty="0">
                <a:latin typeface="Arial"/>
                <a:cs typeface="Arial"/>
              </a:rPr>
              <a:t>up</a:t>
            </a:r>
            <a:r>
              <a:rPr sz="2200" spc="-120" dirty="0">
                <a:latin typeface="Arial"/>
                <a:cs typeface="Arial"/>
              </a:rPr>
              <a:t> </a:t>
            </a:r>
            <a:r>
              <a:rPr sz="2200" spc="-20" dirty="0">
                <a:latin typeface="Arial"/>
                <a:cs typeface="Arial"/>
              </a:rPr>
              <a:t>the</a:t>
            </a:r>
            <a:r>
              <a:rPr sz="2200" spc="-130" dirty="0">
                <a:latin typeface="Arial"/>
                <a:cs typeface="Arial"/>
              </a:rPr>
              <a:t> </a:t>
            </a:r>
            <a:r>
              <a:rPr sz="2200" dirty="0">
                <a:latin typeface="Arial"/>
                <a:cs typeface="Arial"/>
              </a:rPr>
              <a:t>letter</a:t>
            </a:r>
            <a:r>
              <a:rPr sz="2200" spc="-140" dirty="0">
                <a:latin typeface="Arial"/>
                <a:cs typeface="Arial"/>
              </a:rPr>
              <a:t> </a:t>
            </a:r>
            <a:r>
              <a:rPr sz="2200" spc="-15" dirty="0">
                <a:latin typeface="Arial"/>
                <a:cs typeface="Arial"/>
              </a:rPr>
              <a:t>from</a:t>
            </a:r>
            <a:r>
              <a:rPr sz="2200" spc="-150" dirty="0">
                <a:latin typeface="Arial"/>
                <a:cs typeface="Arial"/>
              </a:rPr>
              <a:t> </a:t>
            </a:r>
            <a:r>
              <a:rPr sz="2200" spc="-135" dirty="0">
                <a:latin typeface="Arial"/>
                <a:cs typeface="Arial"/>
              </a:rPr>
              <a:t>Ann’s</a:t>
            </a:r>
            <a:r>
              <a:rPr sz="2200" spc="-110" dirty="0">
                <a:latin typeface="Arial"/>
                <a:cs typeface="Arial"/>
              </a:rPr>
              <a:t> </a:t>
            </a:r>
            <a:r>
              <a:rPr sz="2200" spc="-50" dirty="0">
                <a:latin typeface="Arial"/>
                <a:cs typeface="Arial"/>
              </a:rPr>
              <a:t>mail</a:t>
            </a:r>
            <a:r>
              <a:rPr sz="2200" spc="-140" dirty="0">
                <a:latin typeface="Arial"/>
                <a:cs typeface="Arial"/>
              </a:rPr>
              <a:t> </a:t>
            </a:r>
            <a:r>
              <a:rPr sz="2200" spc="-100" dirty="0">
                <a:latin typeface="Arial"/>
                <a:cs typeface="Arial"/>
              </a:rPr>
              <a:t>box,</a:t>
            </a:r>
            <a:endParaRPr sz="2200">
              <a:latin typeface="Arial"/>
              <a:cs typeface="Arial"/>
            </a:endParaRPr>
          </a:p>
          <a:p>
            <a:pPr marL="262890">
              <a:lnSpc>
                <a:spcPct val="100000"/>
              </a:lnSpc>
              <a:spcBef>
                <a:spcPts val="1270"/>
              </a:spcBef>
            </a:pPr>
            <a:r>
              <a:rPr sz="2200" spc="-100" dirty="0">
                <a:latin typeface="Arial"/>
                <a:cs typeface="Arial"/>
              </a:rPr>
              <a:t>recognizing</a:t>
            </a:r>
            <a:r>
              <a:rPr sz="2200" spc="-170" dirty="0">
                <a:latin typeface="Arial"/>
                <a:cs typeface="Arial"/>
              </a:rPr>
              <a:t> </a:t>
            </a:r>
            <a:r>
              <a:rPr sz="2200" spc="-25" dirty="0">
                <a:latin typeface="Arial"/>
                <a:cs typeface="Arial"/>
              </a:rPr>
              <a:t>the</a:t>
            </a:r>
            <a:r>
              <a:rPr sz="2200" spc="-110" dirty="0">
                <a:latin typeface="Arial"/>
                <a:cs typeface="Arial"/>
              </a:rPr>
              <a:t> </a:t>
            </a:r>
            <a:r>
              <a:rPr sz="2200" dirty="0">
                <a:latin typeface="Arial"/>
                <a:cs typeface="Arial"/>
              </a:rPr>
              <a:t>letter</a:t>
            </a:r>
            <a:r>
              <a:rPr sz="2200" spc="-170" dirty="0">
                <a:latin typeface="Arial"/>
                <a:cs typeface="Arial"/>
              </a:rPr>
              <a:t> </a:t>
            </a:r>
            <a:r>
              <a:rPr sz="2200" spc="-15" dirty="0">
                <a:latin typeface="Arial"/>
                <a:cs typeface="Arial"/>
              </a:rPr>
              <a:t>from</a:t>
            </a:r>
            <a:r>
              <a:rPr sz="2200" spc="-145" dirty="0">
                <a:latin typeface="Arial"/>
                <a:cs typeface="Arial"/>
              </a:rPr>
              <a:t> </a:t>
            </a:r>
            <a:r>
              <a:rPr sz="2200" spc="-45" dirty="0">
                <a:latin typeface="Arial"/>
                <a:cs typeface="Arial"/>
              </a:rPr>
              <a:t>Maria</a:t>
            </a:r>
            <a:r>
              <a:rPr sz="2200" spc="-165" dirty="0">
                <a:latin typeface="Arial"/>
                <a:cs typeface="Arial"/>
              </a:rPr>
              <a:t> </a:t>
            </a:r>
            <a:r>
              <a:rPr sz="2200" spc="-90" dirty="0">
                <a:latin typeface="Arial"/>
                <a:cs typeface="Arial"/>
              </a:rPr>
              <a:t>by</a:t>
            </a:r>
            <a:r>
              <a:rPr sz="2200" spc="-130" dirty="0">
                <a:latin typeface="Arial"/>
                <a:cs typeface="Arial"/>
              </a:rPr>
              <a:t> </a:t>
            </a:r>
            <a:r>
              <a:rPr sz="2200" spc="-25" dirty="0">
                <a:latin typeface="Arial"/>
                <a:cs typeface="Arial"/>
              </a:rPr>
              <a:t>the</a:t>
            </a:r>
            <a:r>
              <a:rPr sz="2200" spc="-110" dirty="0">
                <a:latin typeface="Arial"/>
                <a:cs typeface="Arial"/>
              </a:rPr>
              <a:t> </a:t>
            </a:r>
            <a:r>
              <a:rPr sz="2200" spc="-100" dirty="0">
                <a:latin typeface="Arial"/>
                <a:cs typeface="Arial"/>
              </a:rPr>
              <a:t>sender</a:t>
            </a:r>
            <a:r>
              <a:rPr sz="2200" spc="-140" dirty="0">
                <a:latin typeface="Arial"/>
                <a:cs typeface="Arial"/>
              </a:rPr>
              <a:t> </a:t>
            </a:r>
            <a:r>
              <a:rPr sz="2200" spc="-120" dirty="0">
                <a:latin typeface="Arial"/>
                <a:cs typeface="Arial"/>
              </a:rPr>
              <a:t>address.</a:t>
            </a:r>
            <a:endParaRPr sz="2200">
              <a:latin typeface="Arial"/>
              <a:cs typeface="Arial"/>
            </a:endParaRPr>
          </a:p>
          <a:p>
            <a:pPr marL="299085" indent="-287020">
              <a:lnSpc>
                <a:spcPct val="100000"/>
              </a:lnSpc>
              <a:spcBef>
                <a:spcPts val="1250"/>
              </a:spcBef>
              <a:buChar char="•"/>
              <a:tabLst>
                <a:tab pos="299085" algn="l"/>
                <a:tab pos="299720" algn="l"/>
              </a:tabLst>
            </a:pPr>
            <a:r>
              <a:rPr sz="2200" spc="-155" dirty="0">
                <a:latin typeface="Arial"/>
                <a:cs typeface="Arial"/>
              </a:rPr>
              <a:t>The</a:t>
            </a:r>
            <a:r>
              <a:rPr sz="2200" spc="-135" dirty="0">
                <a:latin typeface="Arial"/>
                <a:cs typeface="Arial"/>
              </a:rPr>
              <a:t> </a:t>
            </a:r>
            <a:r>
              <a:rPr sz="2200" spc="-90" dirty="0">
                <a:latin typeface="Arial"/>
                <a:cs typeface="Arial"/>
              </a:rPr>
              <a:t>machine</a:t>
            </a:r>
            <a:r>
              <a:rPr sz="2200" spc="-160" dirty="0">
                <a:latin typeface="Arial"/>
                <a:cs typeface="Arial"/>
              </a:rPr>
              <a:t> </a:t>
            </a:r>
            <a:r>
              <a:rPr sz="2200" spc="-120" dirty="0">
                <a:latin typeface="Arial"/>
                <a:cs typeface="Arial"/>
              </a:rPr>
              <a:t>takes</a:t>
            </a:r>
            <a:r>
              <a:rPr sz="2200" spc="-130" dirty="0">
                <a:latin typeface="Arial"/>
                <a:cs typeface="Arial"/>
              </a:rPr>
              <a:t> </a:t>
            </a:r>
            <a:r>
              <a:rPr sz="2200" dirty="0">
                <a:latin typeface="Arial"/>
                <a:cs typeface="Arial"/>
              </a:rPr>
              <a:t>out</a:t>
            </a:r>
            <a:r>
              <a:rPr sz="2200" spc="-130" dirty="0">
                <a:latin typeface="Arial"/>
                <a:cs typeface="Arial"/>
              </a:rPr>
              <a:t> </a:t>
            </a:r>
            <a:r>
              <a:rPr sz="2200" spc="-25" dirty="0">
                <a:latin typeface="Arial"/>
                <a:cs typeface="Arial"/>
              </a:rPr>
              <a:t>the</a:t>
            </a:r>
            <a:r>
              <a:rPr sz="2200" spc="-130" dirty="0">
                <a:latin typeface="Arial"/>
                <a:cs typeface="Arial"/>
              </a:rPr>
              <a:t> </a:t>
            </a:r>
            <a:r>
              <a:rPr sz="2200" spc="-45" dirty="0">
                <a:latin typeface="Arial"/>
                <a:cs typeface="Arial"/>
              </a:rPr>
              <a:t>ciphertext</a:t>
            </a:r>
            <a:r>
              <a:rPr sz="2200" spc="-185" dirty="0">
                <a:latin typeface="Arial"/>
                <a:cs typeface="Arial"/>
              </a:rPr>
              <a:t> </a:t>
            </a:r>
            <a:r>
              <a:rPr sz="2200" spc="-15" dirty="0">
                <a:latin typeface="Arial"/>
                <a:cs typeface="Arial"/>
              </a:rPr>
              <a:t>from</a:t>
            </a:r>
            <a:r>
              <a:rPr sz="2200" spc="-145" dirty="0">
                <a:latin typeface="Arial"/>
                <a:cs typeface="Arial"/>
              </a:rPr>
              <a:t> </a:t>
            </a:r>
            <a:r>
              <a:rPr sz="2200" spc="-25" dirty="0">
                <a:latin typeface="Arial"/>
                <a:cs typeface="Arial"/>
              </a:rPr>
              <a:t>the</a:t>
            </a:r>
            <a:r>
              <a:rPr sz="2200" spc="-105" dirty="0">
                <a:latin typeface="Arial"/>
                <a:cs typeface="Arial"/>
              </a:rPr>
              <a:t> </a:t>
            </a:r>
            <a:r>
              <a:rPr sz="2200" spc="-90" dirty="0">
                <a:latin typeface="Arial"/>
                <a:cs typeface="Arial"/>
              </a:rPr>
              <a:t>envelope</a:t>
            </a:r>
            <a:r>
              <a:rPr sz="2200" spc="-160" dirty="0">
                <a:latin typeface="Arial"/>
                <a:cs typeface="Arial"/>
              </a:rPr>
              <a:t> </a:t>
            </a:r>
            <a:r>
              <a:rPr sz="2200" spc="-100" dirty="0">
                <a:latin typeface="Arial"/>
                <a:cs typeface="Arial"/>
              </a:rPr>
              <a:t>and</a:t>
            </a:r>
            <a:r>
              <a:rPr sz="2200" spc="-145" dirty="0">
                <a:latin typeface="Arial"/>
                <a:cs typeface="Arial"/>
              </a:rPr>
              <a:t> </a:t>
            </a:r>
            <a:r>
              <a:rPr sz="2200" spc="-85" dirty="0">
                <a:latin typeface="Arial"/>
                <a:cs typeface="Arial"/>
              </a:rPr>
              <a:t>delivers</a:t>
            </a:r>
            <a:r>
              <a:rPr sz="2200" spc="-130" dirty="0">
                <a:latin typeface="Arial"/>
                <a:cs typeface="Arial"/>
              </a:rPr>
              <a:t> </a:t>
            </a:r>
            <a:r>
              <a:rPr sz="2200" spc="65" dirty="0">
                <a:latin typeface="Arial"/>
                <a:cs typeface="Arial"/>
              </a:rPr>
              <a:t>it</a:t>
            </a:r>
            <a:endParaRPr sz="2200">
              <a:latin typeface="Arial"/>
              <a:cs typeface="Arial"/>
            </a:endParaRPr>
          </a:p>
          <a:p>
            <a:pPr marL="326390">
              <a:lnSpc>
                <a:spcPct val="100000"/>
              </a:lnSpc>
              <a:spcBef>
                <a:spcPts val="1275"/>
              </a:spcBef>
            </a:pPr>
            <a:r>
              <a:rPr sz="2200" spc="25" dirty="0">
                <a:latin typeface="Arial"/>
                <a:cs typeface="Arial"/>
              </a:rPr>
              <a:t>to </a:t>
            </a:r>
            <a:r>
              <a:rPr sz="2200" spc="-20" dirty="0">
                <a:latin typeface="Arial"/>
                <a:cs typeface="Arial"/>
              </a:rPr>
              <a:t>the </a:t>
            </a:r>
            <a:r>
              <a:rPr sz="2200" spc="-125" dirty="0">
                <a:latin typeface="Arial"/>
                <a:cs typeface="Arial"/>
              </a:rPr>
              <a:t>second </a:t>
            </a:r>
            <a:r>
              <a:rPr sz="2200" spc="-80" dirty="0">
                <a:latin typeface="Arial"/>
                <a:cs typeface="Arial"/>
              </a:rPr>
              <a:t>layer</a:t>
            </a:r>
            <a:r>
              <a:rPr sz="2200" spc="-440" dirty="0">
                <a:latin typeface="Arial"/>
                <a:cs typeface="Arial"/>
              </a:rPr>
              <a:t> </a:t>
            </a:r>
            <a:r>
              <a:rPr sz="2200" spc="-90" dirty="0">
                <a:latin typeface="Arial"/>
                <a:cs typeface="Arial"/>
              </a:rPr>
              <a:t>machine.</a:t>
            </a:r>
            <a:endParaRPr sz="2200">
              <a:latin typeface="Arial"/>
              <a:cs typeface="Arial"/>
            </a:endParaRPr>
          </a:p>
          <a:p>
            <a:pPr marL="299085" marR="1049655" indent="-299085">
              <a:lnSpc>
                <a:spcPts val="3910"/>
              </a:lnSpc>
              <a:spcBef>
                <a:spcPts val="325"/>
              </a:spcBef>
              <a:buChar char="•"/>
              <a:tabLst>
                <a:tab pos="299085" algn="l"/>
                <a:tab pos="299720" algn="l"/>
              </a:tabLst>
            </a:pPr>
            <a:r>
              <a:rPr sz="2200" spc="-155" dirty="0">
                <a:latin typeface="Arial"/>
                <a:cs typeface="Arial"/>
              </a:rPr>
              <a:t>The </a:t>
            </a:r>
            <a:r>
              <a:rPr sz="2200" spc="-125" dirty="0">
                <a:latin typeface="Arial"/>
                <a:cs typeface="Arial"/>
              </a:rPr>
              <a:t>second </a:t>
            </a:r>
            <a:r>
              <a:rPr sz="2200" spc="-80" dirty="0">
                <a:latin typeface="Arial"/>
                <a:cs typeface="Arial"/>
              </a:rPr>
              <a:t>layer </a:t>
            </a:r>
            <a:r>
              <a:rPr sz="2200" spc="-90" dirty="0">
                <a:latin typeface="Arial"/>
                <a:cs typeface="Arial"/>
              </a:rPr>
              <a:t>machine </a:t>
            </a:r>
            <a:r>
              <a:rPr sz="2200" spc="-80" dirty="0">
                <a:latin typeface="Arial"/>
                <a:cs typeface="Arial"/>
              </a:rPr>
              <a:t>decrypts </a:t>
            </a:r>
            <a:r>
              <a:rPr sz="2200" spc="-25" dirty="0">
                <a:latin typeface="Arial"/>
                <a:cs typeface="Arial"/>
              </a:rPr>
              <a:t>the </a:t>
            </a:r>
            <a:r>
              <a:rPr sz="2200" spc="-155" dirty="0">
                <a:latin typeface="Arial"/>
                <a:cs typeface="Arial"/>
              </a:rPr>
              <a:t>message, </a:t>
            </a:r>
            <a:r>
              <a:rPr sz="2200" spc="-105" dirty="0">
                <a:latin typeface="Arial"/>
                <a:cs typeface="Arial"/>
              </a:rPr>
              <a:t>creates </a:t>
            </a:r>
            <a:r>
              <a:rPr sz="2200" spc="-25" dirty="0">
                <a:latin typeface="Arial"/>
                <a:cs typeface="Arial"/>
              </a:rPr>
              <a:t>the  </a:t>
            </a:r>
            <a:r>
              <a:rPr sz="2200" spc="-45" dirty="0">
                <a:latin typeface="Arial"/>
                <a:cs typeface="Arial"/>
              </a:rPr>
              <a:t>plaintext,</a:t>
            </a:r>
            <a:r>
              <a:rPr sz="2200" spc="-165" dirty="0">
                <a:latin typeface="Arial"/>
                <a:cs typeface="Arial"/>
              </a:rPr>
              <a:t> </a:t>
            </a:r>
            <a:r>
              <a:rPr sz="2200" spc="-100" dirty="0">
                <a:latin typeface="Arial"/>
                <a:cs typeface="Arial"/>
              </a:rPr>
              <a:t>and</a:t>
            </a:r>
            <a:r>
              <a:rPr sz="2200" spc="-114" dirty="0">
                <a:latin typeface="Arial"/>
                <a:cs typeface="Arial"/>
              </a:rPr>
              <a:t> </a:t>
            </a:r>
            <a:r>
              <a:rPr sz="2200" spc="-180" dirty="0">
                <a:latin typeface="Arial"/>
                <a:cs typeface="Arial"/>
              </a:rPr>
              <a:t>passes</a:t>
            </a:r>
            <a:r>
              <a:rPr sz="2200" spc="-125" dirty="0">
                <a:latin typeface="Arial"/>
                <a:cs typeface="Arial"/>
              </a:rPr>
              <a:t> </a:t>
            </a:r>
            <a:r>
              <a:rPr sz="2200" spc="-25" dirty="0">
                <a:latin typeface="Arial"/>
                <a:cs typeface="Arial"/>
              </a:rPr>
              <a:t>the</a:t>
            </a:r>
            <a:r>
              <a:rPr sz="2200" spc="-130" dirty="0">
                <a:latin typeface="Arial"/>
                <a:cs typeface="Arial"/>
              </a:rPr>
              <a:t> </a:t>
            </a:r>
            <a:r>
              <a:rPr sz="2200" spc="-45" dirty="0">
                <a:latin typeface="Arial"/>
                <a:cs typeface="Arial"/>
              </a:rPr>
              <a:t>plaintext</a:t>
            </a:r>
            <a:r>
              <a:rPr sz="2200" spc="-150" dirty="0">
                <a:latin typeface="Arial"/>
                <a:cs typeface="Arial"/>
              </a:rPr>
              <a:t> </a:t>
            </a:r>
            <a:r>
              <a:rPr sz="2200" spc="20" dirty="0">
                <a:latin typeface="Arial"/>
                <a:cs typeface="Arial"/>
              </a:rPr>
              <a:t>to</a:t>
            </a:r>
            <a:r>
              <a:rPr sz="2200" spc="-114" dirty="0">
                <a:latin typeface="Arial"/>
                <a:cs typeface="Arial"/>
              </a:rPr>
              <a:t> </a:t>
            </a:r>
            <a:r>
              <a:rPr sz="2200" spc="-25" dirty="0">
                <a:latin typeface="Arial"/>
                <a:cs typeface="Arial"/>
              </a:rPr>
              <a:t>the</a:t>
            </a:r>
            <a:r>
              <a:rPr sz="2200" spc="-130" dirty="0">
                <a:latin typeface="Arial"/>
                <a:cs typeface="Arial"/>
              </a:rPr>
              <a:t> </a:t>
            </a:r>
            <a:r>
              <a:rPr sz="2200" spc="-45" dirty="0">
                <a:latin typeface="Arial"/>
                <a:cs typeface="Arial"/>
              </a:rPr>
              <a:t>third-layer</a:t>
            </a:r>
            <a:r>
              <a:rPr sz="2200" spc="-155" dirty="0">
                <a:latin typeface="Arial"/>
                <a:cs typeface="Arial"/>
              </a:rPr>
              <a:t> </a:t>
            </a:r>
            <a:r>
              <a:rPr sz="2200" spc="-90" dirty="0">
                <a:latin typeface="Arial"/>
                <a:cs typeface="Arial"/>
              </a:rPr>
              <a:t>machine.</a:t>
            </a:r>
            <a:endParaRPr sz="2200">
              <a:latin typeface="Arial"/>
              <a:cs typeface="Arial"/>
            </a:endParaRPr>
          </a:p>
          <a:p>
            <a:pPr marL="299085" indent="-287020">
              <a:lnSpc>
                <a:spcPct val="100000"/>
              </a:lnSpc>
              <a:spcBef>
                <a:spcPts val="910"/>
              </a:spcBef>
              <a:buChar char="•"/>
              <a:tabLst>
                <a:tab pos="299085" algn="l"/>
                <a:tab pos="299720" algn="l"/>
                <a:tab pos="6958330" algn="l"/>
              </a:tabLst>
            </a:pPr>
            <a:r>
              <a:rPr sz="2200" spc="-155" dirty="0">
                <a:latin typeface="Arial"/>
                <a:cs typeface="Arial"/>
              </a:rPr>
              <a:t>The </a:t>
            </a:r>
            <a:r>
              <a:rPr sz="2200" dirty="0">
                <a:latin typeface="Arial"/>
                <a:cs typeface="Arial"/>
              </a:rPr>
              <a:t>third </a:t>
            </a:r>
            <a:r>
              <a:rPr sz="2200" spc="-80" dirty="0">
                <a:latin typeface="Arial"/>
                <a:cs typeface="Arial"/>
              </a:rPr>
              <a:t>layer </a:t>
            </a:r>
            <a:r>
              <a:rPr sz="2200" spc="-90" dirty="0">
                <a:latin typeface="Arial"/>
                <a:cs typeface="Arial"/>
              </a:rPr>
              <a:t>machine </a:t>
            </a:r>
            <a:r>
              <a:rPr sz="2200" spc="-120" dirty="0">
                <a:latin typeface="Arial"/>
                <a:cs typeface="Arial"/>
              </a:rPr>
              <a:t>takes </a:t>
            </a:r>
            <a:r>
              <a:rPr sz="2200" spc="-25" dirty="0">
                <a:latin typeface="Arial"/>
                <a:cs typeface="Arial"/>
              </a:rPr>
              <a:t>the </a:t>
            </a:r>
            <a:r>
              <a:rPr sz="2200" spc="-45" dirty="0">
                <a:latin typeface="Arial"/>
                <a:cs typeface="Arial"/>
              </a:rPr>
              <a:t>plaintext</a:t>
            </a:r>
            <a:r>
              <a:rPr sz="2200" spc="-459" dirty="0">
                <a:latin typeface="Arial"/>
                <a:cs typeface="Arial"/>
              </a:rPr>
              <a:t> </a:t>
            </a:r>
            <a:r>
              <a:rPr sz="2200" spc="-100" dirty="0">
                <a:latin typeface="Arial"/>
                <a:cs typeface="Arial"/>
              </a:rPr>
              <a:t>and </a:t>
            </a:r>
            <a:r>
              <a:rPr sz="2200" spc="-114" dirty="0">
                <a:latin typeface="Arial"/>
                <a:cs typeface="Arial"/>
              </a:rPr>
              <a:t>reads </a:t>
            </a:r>
            <a:r>
              <a:rPr sz="2200" spc="70" dirty="0">
                <a:latin typeface="Arial"/>
                <a:cs typeface="Arial"/>
              </a:rPr>
              <a:t>it</a:t>
            </a:r>
            <a:r>
              <a:rPr sz="2200" spc="-110" dirty="0">
                <a:latin typeface="Arial"/>
                <a:cs typeface="Arial"/>
              </a:rPr>
              <a:t> </a:t>
            </a:r>
            <a:r>
              <a:rPr sz="2200" spc="-204" dirty="0">
                <a:latin typeface="Arial"/>
                <a:cs typeface="Arial"/>
              </a:rPr>
              <a:t>as	</a:t>
            </a:r>
            <a:r>
              <a:rPr sz="2200" spc="-55" dirty="0">
                <a:latin typeface="Arial"/>
                <a:cs typeface="Arial"/>
              </a:rPr>
              <a:t>though</a:t>
            </a:r>
            <a:endParaRPr sz="2200">
              <a:latin typeface="Arial"/>
              <a:cs typeface="Arial"/>
            </a:endParaRPr>
          </a:p>
          <a:p>
            <a:pPr marL="390525">
              <a:lnSpc>
                <a:spcPct val="100000"/>
              </a:lnSpc>
              <a:spcBef>
                <a:spcPts val="1275"/>
              </a:spcBef>
            </a:pPr>
            <a:r>
              <a:rPr sz="2200" spc="-45" dirty="0">
                <a:latin typeface="Arial"/>
                <a:cs typeface="Arial"/>
              </a:rPr>
              <a:t>Maria </a:t>
            </a:r>
            <a:r>
              <a:rPr sz="2200" spc="-114" dirty="0">
                <a:latin typeface="Arial"/>
                <a:cs typeface="Arial"/>
              </a:rPr>
              <a:t>is</a:t>
            </a:r>
            <a:r>
              <a:rPr sz="2200" spc="-240" dirty="0">
                <a:latin typeface="Arial"/>
                <a:cs typeface="Arial"/>
              </a:rPr>
              <a:t> </a:t>
            </a:r>
            <a:r>
              <a:rPr sz="2200" spc="-114" dirty="0">
                <a:latin typeface="Arial"/>
                <a:cs typeface="Arial"/>
              </a:rPr>
              <a:t>speaking.</a:t>
            </a:r>
            <a:endParaRPr sz="2200">
              <a:latin typeface="Arial"/>
              <a:cs typeface="Arial"/>
            </a:endParaRPr>
          </a:p>
          <a:p>
            <a:pPr marL="360680" marR="643890" indent="-360680">
              <a:lnSpc>
                <a:spcPts val="3910"/>
              </a:lnSpc>
              <a:spcBef>
                <a:spcPts val="320"/>
              </a:spcBef>
              <a:buFont typeface="Wingdings"/>
              <a:buChar char=""/>
              <a:tabLst>
                <a:tab pos="360680" algn="l"/>
              </a:tabLst>
            </a:pPr>
            <a:r>
              <a:rPr sz="2200" spc="-65" dirty="0">
                <a:latin typeface="Arial"/>
                <a:cs typeface="Arial"/>
              </a:rPr>
              <a:t>Protocol</a:t>
            </a:r>
            <a:r>
              <a:rPr sz="2200" spc="-215" dirty="0">
                <a:latin typeface="Arial"/>
                <a:cs typeface="Arial"/>
              </a:rPr>
              <a:t> </a:t>
            </a:r>
            <a:r>
              <a:rPr sz="2200" spc="-80" dirty="0">
                <a:latin typeface="Arial"/>
                <a:cs typeface="Arial"/>
              </a:rPr>
              <a:t>layering</a:t>
            </a:r>
            <a:r>
              <a:rPr sz="2200" spc="-160" dirty="0">
                <a:latin typeface="Arial"/>
                <a:cs typeface="Arial"/>
              </a:rPr>
              <a:t> </a:t>
            </a:r>
            <a:r>
              <a:rPr sz="2200" spc="-114" dirty="0">
                <a:latin typeface="Arial"/>
                <a:cs typeface="Arial"/>
              </a:rPr>
              <a:t>enables</a:t>
            </a:r>
            <a:r>
              <a:rPr sz="2200" spc="-135" dirty="0">
                <a:latin typeface="Arial"/>
                <a:cs typeface="Arial"/>
              </a:rPr>
              <a:t> </a:t>
            </a:r>
            <a:r>
              <a:rPr sz="2200" spc="-155" dirty="0">
                <a:latin typeface="Arial"/>
                <a:cs typeface="Arial"/>
              </a:rPr>
              <a:t>us</a:t>
            </a:r>
            <a:r>
              <a:rPr sz="2200" spc="-130" dirty="0">
                <a:latin typeface="Arial"/>
                <a:cs typeface="Arial"/>
              </a:rPr>
              <a:t> </a:t>
            </a:r>
            <a:r>
              <a:rPr sz="2200" spc="20" dirty="0">
                <a:latin typeface="Arial"/>
                <a:cs typeface="Arial"/>
              </a:rPr>
              <a:t>to</a:t>
            </a:r>
            <a:r>
              <a:rPr sz="2200" spc="-120" dirty="0">
                <a:latin typeface="Arial"/>
                <a:cs typeface="Arial"/>
              </a:rPr>
              <a:t> </a:t>
            </a:r>
            <a:r>
              <a:rPr sz="2200" spc="-60" dirty="0">
                <a:latin typeface="Arial"/>
                <a:cs typeface="Arial"/>
              </a:rPr>
              <a:t>divide</a:t>
            </a:r>
            <a:r>
              <a:rPr sz="2200" spc="-130" dirty="0">
                <a:latin typeface="Arial"/>
                <a:cs typeface="Arial"/>
              </a:rPr>
              <a:t> </a:t>
            </a:r>
            <a:r>
              <a:rPr sz="2200" spc="-170" dirty="0">
                <a:latin typeface="Arial"/>
                <a:cs typeface="Arial"/>
              </a:rPr>
              <a:t>a</a:t>
            </a:r>
            <a:r>
              <a:rPr sz="2200" spc="-130" dirty="0">
                <a:latin typeface="Arial"/>
                <a:cs typeface="Arial"/>
              </a:rPr>
              <a:t> </a:t>
            </a:r>
            <a:r>
              <a:rPr sz="2200" spc="-95" dirty="0">
                <a:latin typeface="Arial"/>
                <a:cs typeface="Arial"/>
              </a:rPr>
              <a:t>complex</a:t>
            </a:r>
            <a:r>
              <a:rPr sz="2200" spc="-155" dirty="0">
                <a:latin typeface="Arial"/>
                <a:cs typeface="Arial"/>
              </a:rPr>
              <a:t> </a:t>
            </a:r>
            <a:r>
              <a:rPr sz="2200" spc="-100" dirty="0">
                <a:latin typeface="Arial"/>
                <a:cs typeface="Arial"/>
              </a:rPr>
              <a:t>task</a:t>
            </a:r>
            <a:r>
              <a:rPr sz="2200" spc="-150" dirty="0">
                <a:latin typeface="Arial"/>
                <a:cs typeface="Arial"/>
              </a:rPr>
              <a:t> </a:t>
            </a:r>
            <a:r>
              <a:rPr sz="2200" spc="-10" dirty="0">
                <a:latin typeface="Arial"/>
                <a:cs typeface="Arial"/>
              </a:rPr>
              <a:t>into</a:t>
            </a:r>
            <a:r>
              <a:rPr sz="2200" spc="-130" dirty="0">
                <a:latin typeface="Arial"/>
                <a:cs typeface="Arial"/>
              </a:rPr>
              <a:t> </a:t>
            </a:r>
            <a:r>
              <a:rPr sz="2200" spc="-110" dirty="0">
                <a:latin typeface="Arial"/>
                <a:cs typeface="Arial"/>
              </a:rPr>
              <a:t>several  </a:t>
            </a:r>
            <a:r>
              <a:rPr sz="2200" spc="-75" dirty="0">
                <a:latin typeface="Arial"/>
                <a:cs typeface="Arial"/>
              </a:rPr>
              <a:t>smaller </a:t>
            </a:r>
            <a:r>
              <a:rPr sz="2200" spc="-100" dirty="0">
                <a:latin typeface="Arial"/>
                <a:cs typeface="Arial"/>
              </a:rPr>
              <a:t>and </a:t>
            </a:r>
            <a:r>
              <a:rPr sz="2200" spc="-65" dirty="0">
                <a:latin typeface="Arial"/>
                <a:cs typeface="Arial"/>
              </a:rPr>
              <a:t>simpler</a:t>
            </a:r>
            <a:r>
              <a:rPr sz="2200" spc="-280" dirty="0">
                <a:latin typeface="Arial"/>
                <a:cs typeface="Arial"/>
              </a:rPr>
              <a:t> </a:t>
            </a:r>
            <a:r>
              <a:rPr sz="2200" spc="-120" dirty="0">
                <a:latin typeface="Arial"/>
                <a:cs typeface="Arial"/>
              </a:rPr>
              <a:t>tasks.</a:t>
            </a:r>
            <a:endParaRPr sz="2200">
              <a:latin typeface="Arial"/>
              <a:cs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4294967295"/>
          </p:nvPr>
        </p:nvSpPr>
        <p:spPr/>
        <p:txBody>
          <a:bodyPr/>
          <a:lstStyle/>
          <a:p>
            <a:r>
              <a:rPr lang="en-US" altLang="en-US"/>
              <a:t>7.</a:t>
            </a:r>
            <a:fld id="{DD275129-8393-47DB-A33A-E193079FA881}" type="slidenum">
              <a:rPr lang="en-US" altLang="en-US"/>
              <a:pPr/>
              <a:t>70</a:t>
            </a:fld>
            <a:endParaRPr lang="en-US" altLang="en-US"/>
          </a:p>
        </p:txBody>
      </p:sp>
      <p:sp>
        <p:nvSpPr>
          <p:cNvPr id="870402" name="Line 2"/>
          <p:cNvSpPr>
            <a:spLocks noChangeShapeType="1"/>
          </p:cNvSpPr>
          <p:nvPr/>
        </p:nvSpPr>
        <p:spPr bwMode="auto">
          <a:xfrm>
            <a:off x="152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70403" name="Line 3"/>
          <p:cNvSpPr>
            <a:spLocks noChangeShapeType="1"/>
          </p:cNvSpPr>
          <p:nvPr/>
        </p:nvSpPr>
        <p:spPr bwMode="auto">
          <a:xfrm>
            <a:off x="152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70404" name="Text Box 4"/>
          <p:cNvSpPr txBox="1">
            <a:spLocks noChangeArrowheads="1"/>
          </p:cNvSpPr>
          <p:nvPr/>
        </p:nvSpPr>
        <p:spPr bwMode="auto">
          <a:xfrm>
            <a:off x="304800" y="762000"/>
            <a:ext cx="3833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7.12  </a:t>
            </a:r>
            <a:r>
              <a:rPr lang="en-US" altLang="en-US" sz="2000" i="1">
                <a:latin typeface="Times New Roman" panose="02020603050405020304" pitchFamily="18" charset="0"/>
              </a:rPr>
              <a:t>Propagation modes</a:t>
            </a:r>
          </a:p>
        </p:txBody>
      </p:sp>
      <p:sp>
        <p:nvSpPr>
          <p:cNvPr id="870405" name="Line 5"/>
          <p:cNvSpPr>
            <a:spLocks noChangeShapeType="1"/>
          </p:cNvSpPr>
          <p:nvPr/>
        </p:nvSpPr>
        <p:spPr bwMode="auto">
          <a:xfrm>
            <a:off x="152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pic>
        <p:nvPicPr>
          <p:cNvPr id="87040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300" y="2133600"/>
            <a:ext cx="763270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04510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4294967295"/>
          </p:nvPr>
        </p:nvSpPr>
        <p:spPr/>
        <p:txBody>
          <a:bodyPr/>
          <a:lstStyle/>
          <a:p>
            <a:r>
              <a:rPr lang="en-US" altLang="en-US"/>
              <a:t>7.</a:t>
            </a:r>
            <a:fld id="{4E68868D-07F9-457E-A834-0F92375C1F76}" type="slidenum">
              <a:rPr lang="en-US" altLang="en-US"/>
              <a:pPr/>
              <a:t>71</a:t>
            </a:fld>
            <a:endParaRPr lang="en-US" altLang="en-US"/>
          </a:p>
        </p:txBody>
      </p:sp>
      <p:sp>
        <p:nvSpPr>
          <p:cNvPr id="871426" name="Line 2"/>
          <p:cNvSpPr>
            <a:spLocks noChangeShapeType="1"/>
          </p:cNvSpPr>
          <p:nvPr/>
        </p:nvSpPr>
        <p:spPr bwMode="auto">
          <a:xfrm>
            <a:off x="152400" y="762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71427" name="Line 3"/>
          <p:cNvSpPr>
            <a:spLocks noChangeShapeType="1"/>
          </p:cNvSpPr>
          <p:nvPr/>
        </p:nvSpPr>
        <p:spPr bwMode="auto">
          <a:xfrm>
            <a:off x="152400" y="9144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71428" name="Text Box 4"/>
          <p:cNvSpPr txBox="1">
            <a:spLocks noChangeArrowheads="1"/>
          </p:cNvSpPr>
          <p:nvPr/>
        </p:nvSpPr>
        <p:spPr bwMode="auto">
          <a:xfrm>
            <a:off x="304800" y="304800"/>
            <a:ext cx="2500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7.13  </a:t>
            </a:r>
            <a:r>
              <a:rPr lang="en-US" altLang="en-US" sz="2000" i="1">
                <a:latin typeface="Times New Roman" panose="02020603050405020304" pitchFamily="18" charset="0"/>
              </a:rPr>
              <a:t>Modes</a:t>
            </a:r>
          </a:p>
        </p:txBody>
      </p:sp>
      <p:sp>
        <p:nvSpPr>
          <p:cNvPr id="871429" name="Line 5"/>
          <p:cNvSpPr>
            <a:spLocks noChangeShapeType="1"/>
          </p:cNvSpPr>
          <p:nvPr/>
        </p:nvSpPr>
        <p:spPr bwMode="auto">
          <a:xfrm>
            <a:off x="152400" y="64008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pic>
        <p:nvPicPr>
          <p:cNvPr id="8714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163" y="1035050"/>
            <a:ext cx="6370637" cy="528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00302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4294967295"/>
          </p:nvPr>
        </p:nvSpPr>
        <p:spPr/>
        <p:txBody>
          <a:bodyPr/>
          <a:lstStyle/>
          <a:p>
            <a:r>
              <a:rPr lang="en-US" altLang="en-US"/>
              <a:t>7.</a:t>
            </a:r>
            <a:fld id="{980F56C0-8BAB-4350-B191-669CAD0CF1FB}" type="slidenum">
              <a:rPr lang="en-US" altLang="en-US"/>
              <a:pPr/>
              <a:t>72</a:t>
            </a:fld>
            <a:endParaRPr lang="en-US" altLang="en-US"/>
          </a:p>
        </p:txBody>
      </p:sp>
      <p:sp>
        <p:nvSpPr>
          <p:cNvPr id="886786" name="Text Box 2"/>
          <p:cNvSpPr txBox="1">
            <a:spLocks noChangeArrowheads="1"/>
          </p:cNvSpPr>
          <p:nvPr/>
        </p:nvSpPr>
        <p:spPr bwMode="auto">
          <a:xfrm>
            <a:off x="347663" y="1676400"/>
            <a:ext cx="27035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Table 7.3  </a:t>
            </a:r>
            <a:r>
              <a:rPr lang="en-US" altLang="en-US" sz="2000" i="1">
                <a:latin typeface="Times New Roman" panose="02020603050405020304" pitchFamily="18" charset="0"/>
              </a:rPr>
              <a:t>Fiber types</a:t>
            </a:r>
          </a:p>
        </p:txBody>
      </p:sp>
      <p:pic>
        <p:nvPicPr>
          <p:cNvPr id="8867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2286000"/>
            <a:ext cx="8940800" cy="2017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87685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4294967295"/>
          </p:nvPr>
        </p:nvSpPr>
        <p:spPr/>
        <p:txBody>
          <a:bodyPr/>
          <a:lstStyle/>
          <a:p>
            <a:r>
              <a:rPr lang="en-US" altLang="en-US"/>
              <a:t>7.</a:t>
            </a:r>
            <a:fld id="{6C0D6CE8-836B-466E-B7F8-15DAE009B2D2}" type="slidenum">
              <a:rPr lang="en-US" altLang="en-US"/>
              <a:pPr/>
              <a:t>73</a:t>
            </a:fld>
            <a:endParaRPr lang="en-US" altLang="en-US"/>
          </a:p>
        </p:txBody>
      </p:sp>
      <p:sp>
        <p:nvSpPr>
          <p:cNvPr id="872450" name="Line 2"/>
          <p:cNvSpPr>
            <a:spLocks noChangeShapeType="1"/>
          </p:cNvSpPr>
          <p:nvPr/>
        </p:nvSpPr>
        <p:spPr bwMode="auto">
          <a:xfrm>
            <a:off x="152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72451" name="Line 3"/>
          <p:cNvSpPr>
            <a:spLocks noChangeShapeType="1"/>
          </p:cNvSpPr>
          <p:nvPr/>
        </p:nvSpPr>
        <p:spPr bwMode="auto">
          <a:xfrm>
            <a:off x="152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72452" name="Text Box 4"/>
          <p:cNvSpPr txBox="1">
            <a:spLocks noChangeArrowheads="1"/>
          </p:cNvSpPr>
          <p:nvPr/>
        </p:nvSpPr>
        <p:spPr bwMode="auto">
          <a:xfrm>
            <a:off x="304800" y="762000"/>
            <a:ext cx="37639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7.14  </a:t>
            </a:r>
            <a:r>
              <a:rPr lang="en-US" altLang="en-US" sz="2000" i="1">
                <a:latin typeface="Times New Roman" panose="02020603050405020304" pitchFamily="18" charset="0"/>
              </a:rPr>
              <a:t>Fiber construction</a:t>
            </a:r>
          </a:p>
        </p:txBody>
      </p:sp>
      <p:sp>
        <p:nvSpPr>
          <p:cNvPr id="872453" name="Line 5"/>
          <p:cNvSpPr>
            <a:spLocks noChangeShapeType="1"/>
          </p:cNvSpPr>
          <p:nvPr/>
        </p:nvSpPr>
        <p:spPr bwMode="auto">
          <a:xfrm>
            <a:off x="152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pic>
        <p:nvPicPr>
          <p:cNvPr id="8724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9375" y="1843088"/>
            <a:ext cx="6499225" cy="394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71376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4294967295"/>
          </p:nvPr>
        </p:nvSpPr>
        <p:spPr/>
        <p:txBody>
          <a:bodyPr/>
          <a:lstStyle/>
          <a:p>
            <a:r>
              <a:rPr lang="en-US" altLang="en-US"/>
              <a:t>7.</a:t>
            </a:r>
            <a:fld id="{C3F1A029-244A-4EA2-816F-A5F198181830}" type="slidenum">
              <a:rPr lang="en-US" altLang="en-US"/>
              <a:pPr/>
              <a:t>74</a:t>
            </a:fld>
            <a:endParaRPr lang="en-US" altLang="en-US"/>
          </a:p>
        </p:txBody>
      </p:sp>
      <p:sp>
        <p:nvSpPr>
          <p:cNvPr id="873474" name="Line 2"/>
          <p:cNvSpPr>
            <a:spLocks noChangeShapeType="1"/>
          </p:cNvSpPr>
          <p:nvPr/>
        </p:nvSpPr>
        <p:spPr bwMode="auto">
          <a:xfrm>
            <a:off x="152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73475" name="Line 3"/>
          <p:cNvSpPr>
            <a:spLocks noChangeShapeType="1"/>
          </p:cNvSpPr>
          <p:nvPr/>
        </p:nvSpPr>
        <p:spPr bwMode="auto">
          <a:xfrm>
            <a:off x="152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73476" name="Text Box 4"/>
          <p:cNvSpPr txBox="1">
            <a:spLocks noChangeArrowheads="1"/>
          </p:cNvSpPr>
          <p:nvPr/>
        </p:nvSpPr>
        <p:spPr bwMode="auto">
          <a:xfrm>
            <a:off x="304800" y="762000"/>
            <a:ext cx="480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7.15  </a:t>
            </a:r>
            <a:r>
              <a:rPr lang="en-US" altLang="en-US" sz="2000" i="1">
                <a:latin typeface="Times New Roman" panose="02020603050405020304" pitchFamily="18" charset="0"/>
              </a:rPr>
              <a:t>Fiber-optic cable connectors</a:t>
            </a:r>
          </a:p>
        </p:txBody>
      </p:sp>
      <p:sp>
        <p:nvSpPr>
          <p:cNvPr id="873477" name="Line 5"/>
          <p:cNvSpPr>
            <a:spLocks noChangeShapeType="1"/>
          </p:cNvSpPr>
          <p:nvPr/>
        </p:nvSpPr>
        <p:spPr bwMode="auto">
          <a:xfrm>
            <a:off x="152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pic>
        <p:nvPicPr>
          <p:cNvPr id="8734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890713"/>
            <a:ext cx="8593138" cy="2298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a:extLst>
              <a:ext uri="{FF2B5EF4-FFF2-40B4-BE49-F238E27FC236}">
                <a16:creationId xmlns:a16="http://schemas.microsoft.com/office/drawing/2014/main" id="{85083E12-D87E-4F26-87D9-E657999C5BB6}"/>
              </a:ext>
            </a:extLst>
          </p:cNvPr>
          <p:cNvSpPr txBox="1"/>
          <p:nvPr/>
        </p:nvSpPr>
        <p:spPr>
          <a:xfrm>
            <a:off x="536244" y="4495800"/>
            <a:ext cx="8153400" cy="1200329"/>
          </a:xfrm>
          <a:prstGeom prst="rect">
            <a:avLst/>
          </a:prstGeom>
          <a:noFill/>
        </p:spPr>
        <p:txBody>
          <a:bodyPr wrap="square">
            <a:spAutoFit/>
          </a:bodyPr>
          <a:lstStyle/>
          <a:p>
            <a:pPr algn="l"/>
            <a:r>
              <a:rPr lang="en-US" sz="1800" b="0" i="0" u="none" strike="noStrike" baseline="0" dirty="0">
                <a:latin typeface="Times New Roman" panose="02020603050405020304" pitchFamily="18" charset="0"/>
              </a:rPr>
              <a:t>The </a:t>
            </a:r>
            <a:r>
              <a:rPr lang="en-US" sz="1800" b="1" i="0" u="none" strike="noStrike" baseline="0" dirty="0">
                <a:latin typeface="Times New Roman" panose="02020603050405020304" pitchFamily="18" charset="0"/>
              </a:rPr>
              <a:t>subscriber channel </a:t>
            </a:r>
            <a:r>
              <a:rPr lang="en-US" sz="1800" b="0" i="0" u="none" strike="noStrike" baseline="0" dirty="0">
                <a:latin typeface="Times New Roman" panose="02020603050405020304" pitchFamily="18" charset="0"/>
              </a:rPr>
              <a:t>(SC) </a:t>
            </a:r>
            <a:r>
              <a:rPr lang="en-US" sz="1800" b="1" i="0" u="none" strike="noStrike" baseline="0" dirty="0">
                <a:latin typeface="Times New Roman" panose="02020603050405020304" pitchFamily="18" charset="0"/>
              </a:rPr>
              <a:t>connector </a:t>
            </a:r>
            <a:r>
              <a:rPr lang="en-US" sz="1800" b="0" i="0" u="none" strike="noStrike" baseline="0" dirty="0">
                <a:latin typeface="Times New Roman" panose="02020603050405020304" pitchFamily="18" charset="0"/>
              </a:rPr>
              <a:t>is used for cable TV. </a:t>
            </a:r>
            <a:r>
              <a:rPr lang="en-US" sz="1600" b="0" i="0" u="none" strike="noStrike" baseline="0" dirty="0">
                <a:latin typeface="Arial" panose="020B0604020202020204" pitchFamily="34" charset="0"/>
              </a:rPr>
              <a:t>It </a:t>
            </a:r>
            <a:r>
              <a:rPr lang="en-US" sz="1800" b="0" i="0" u="none" strike="noStrike" baseline="0" dirty="0">
                <a:latin typeface="Times New Roman" panose="02020603050405020304" pitchFamily="18" charset="0"/>
              </a:rPr>
              <a:t>uses a push/pull</a:t>
            </a:r>
          </a:p>
          <a:p>
            <a:pPr algn="l"/>
            <a:r>
              <a:rPr lang="en-US" sz="1800" b="0" i="0" u="none" strike="noStrike" baseline="0" dirty="0">
                <a:latin typeface="Times New Roman" panose="02020603050405020304" pitchFamily="18" charset="0"/>
              </a:rPr>
              <a:t>locking system. The </a:t>
            </a:r>
            <a:r>
              <a:rPr lang="en-US" sz="1800" b="1" i="0" u="none" strike="noStrike" baseline="0" dirty="0">
                <a:latin typeface="Times New Roman" panose="02020603050405020304" pitchFamily="18" charset="0"/>
              </a:rPr>
              <a:t>straight-tip </a:t>
            </a:r>
            <a:r>
              <a:rPr lang="en-US" sz="1800" b="0" i="0" u="none" strike="noStrike" baseline="0" dirty="0">
                <a:latin typeface="Times New Roman" panose="02020603050405020304" pitchFamily="18" charset="0"/>
              </a:rPr>
              <a:t>(ST) </a:t>
            </a:r>
            <a:r>
              <a:rPr lang="en-US" sz="1800" b="1" i="0" u="none" strike="noStrike" baseline="0" dirty="0">
                <a:latin typeface="Times New Roman" panose="02020603050405020304" pitchFamily="18" charset="0"/>
              </a:rPr>
              <a:t>connector </a:t>
            </a:r>
            <a:r>
              <a:rPr lang="en-US" sz="1800" b="0" i="0" u="none" strike="noStrike" baseline="0" dirty="0">
                <a:latin typeface="Times New Roman" panose="02020603050405020304" pitchFamily="18" charset="0"/>
              </a:rPr>
              <a:t>is used for connecting cable to</a:t>
            </a:r>
          </a:p>
          <a:p>
            <a:pPr algn="l"/>
            <a:r>
              <a:rPr lang="en-US" sz="1800" b="0" i="0" u="none" strike="noStrike" baseline="0" dirty="0">
                <a:latin typeface="Times New Roman" panose="02020603050405020304" pitchFamily="18" charset="0"/>
              </a:rPr>
              <a:t>networking devices. </a:t>
            </a:r>
            <a:r>
              <a:rPr lang="en-US" sz="1600" b="0" i="0" u="none" strike="noStrike" baseline="0" dirty="0">
                <a:latin typeface="Arial" panose="020B0604020202020204" pitchFamily="34" charset="0"/>
              </a:rPr>
              <a:t>It </a:t>
            </a:r>
            <a:r>
              <a:rPr lang="en-US" sz="1800" b="0" i="0" u="none" strike="noStrike" baseline="0" dirty="0">
                <a:latin typeface="Times New Roman" panose="02020603050405020304" pitchFamily="18" charset="0"/>
              </a:rPr>
              <a:t>uses a bayonet locking system and is more reliable than SC.</a:t>
            </a:r>
          </a:p>
          <a:p>
            <a:pPr algn="l"/>
            <a:r>
              <a:rPr lang="en-US" sz="1800" b="1" i="0" u="none" strike="noStrike" baseline="0" dirty="0">
                <a:latin typeface="Times New Roman" panose="02020603050405020304" pitchFamily="18" charset="0"/>
              </a:rPr>
              <a:t>MT-RJ </a:t>
            </a:r>
            <a:r>
              <a:rPr lang="en-US" sz="1800" b="0" i="0" u="none" strike="noStrike" baseline="0" dirty="0">
                <a:latin typeface="Times New Roman" panose="02020603050405020304" pitchFamily="18" charset="0"/>
              </a:rPr>
              <a:t>is a connector that is the same size as RJ45</a:t>
            </a:r>
            <a:endParaRPr lang="en-IN" dirty="0"/>
          </a:p>
        </p:txBody>
      </p:sp>
    </p:spTree>
    <p:extLst>
      <p:ext uri="{BB962C8B-B14F-4D97-AF65-F5344CB8AC3E}">
        <p14:creationId xmlns:p14="http://schemas.microsoft.com/office/powerpoint/2010/main" val="39791779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4294967295"/>
          </p:nvPr>
        </p:nvSpPr>
        <p:spPr/>
        <p:txBody>
          <a:bodyPr/>
          <a:lstStyle/>
          <a:p>
            <a:r>
              <a:rPr lang="en-US" altLang="en-US"/>
              <a:t>7.</a:t>
            </a:r>
            <a:fld id="{21EF6935-5A20-4E04-ABE7-C384B4EEF218}" type="slidenum">
              <a:rPr lang="en-US" altLang="en-US"/>
              <a:pPr/>
              <a:t>75</a:t>
            </a:fld>
            <a:endParaRPr lang="en-US" altLang="en-US"/>
          </a:p>
        </p:txBody>
      </p:sp>
      <p:sp>
        <p:nvSpPr>
          <p:cNvPr id="874498" name="Line 2"/>
          <p:cNvSpPr>
            <a:spLocks noChangeShapeType="1"/>
          </p:cNvSpPr>
          <p:nvPr/>
        </p:nvSpPr>
        <p:spPr bwMode="auto">
          <a:xfrm>
            <a:off x="152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74499" name="Line 3"/>
          <p:cNvSpPr>
            <a:spLocks noChangeShapeType="1"/>
          </p:cNvSpPr>
          <p:nvPr/>
        </p:nvSpPr>
        <p:spPr bwMode="auto">
          <a:xfrm>
            <a:off x="152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74500" name="Text Box 4"/>
          <p:cNvSpPr txBox="1">
            <a:spLocks noChangeArrowheads="1"/>
          </p:cNvSpPr>
          <p:nvPr/>
        </p:nvSpPr>
        <p:spPr bwMode="auto">
          <a:xfrm>
            <a:off x="304800" y="762000"/>
            <a:ext cx="4532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7.16  </a:t>
            </a:r>
            <a:r>
              <a:rPr lang="en-US" altLang="en-US" sz="2000" i="1">
                <a:latin typeface="Times New Roman" panose="02020603050405020304" pitchFamily="18" charset="0"/>
              </a:rPr>
              <a:t>Optical fiber performance</a:t>
            </a:r>
          </a:p>
        </p:txBody>
      </p:sp>
      <p:sp>
        <p:nvSpPr>
          <p:cNvPr id="874501" name="Line 5"/>
          <p:cNvSpPr>
            <a:spLocks noChangeShapeType="1"/>
          </p:cNvSpPr>
          <p:nvPr/>
        </p:nvSpPr>
        <p:spPr bwMode="auto">
          <a:xfrm>
            <a:off x="152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pic>
        <p:nvPicPr>
          <p:cNvPr id="87450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2700" y="1676400"/>
            <a:ext cx="5575300" cy="446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05654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1"/>
          <p:cNvSpPr>
            <a:spLocks noGrp="1"/>
          </p:cNvSpPr>
          <p:nvPr>
            <p:ph type="sldNum" sz="quarter" idx="4294967295"/>
          </p:nvPr>
        </p:nvSpPr>
        <p:spPr/>
        <p:txBody>
          <a:bodyPr/>
          <a:lstStyle/>
          <a:p>
            <a:r>
              <a:rPr lang="en-US" altLang="en-US"/>
              <a:t>7.</a:t>
            </a:r>
            <a:fld id="{C8009067-563F-4DD6-8C07-D48CD0849D37}" type="slidenum">
              <a:rPr lang="en-US" altLang="en-US"/>
              <a:pPr/>
              <a:t>76</a:t>
            </a:fld>
            <a:endParaRPr lang="en-US" altLang="en-US"/>
          </a:p>
        </p:txBody>
      </p:sp>
      <p:sp>
        <p:nvSpPr>
          <p:cNvPr id="858114"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effectLst>
                <a:outerShdw blurRad="38100" dist="38100" dir="2700000" algn="tl">
                  <a:srgbClr val="FFFFFF"/>
                </a:outerShdw>
              </a:effectLst>
              <a:latin typeface="Times New Roman" panose="02020603050405020304" pitchFamily="18" charset="0"/>
            </a:endParaRPr>
          </a:p>
        </p:txBody>
      </p:sp>
      <p:sp>
        <p:nvSpPr>
          <p:cNvPr id="858115" name="Text Box 3"/>
          <p:cNvSpPr txBox="1">
            <a:spLocks noChangeArrowheads="1"/>
          </p:cNvSpPr>
          <p:nvPr/>
        </p:nvSpPr>
        <p:spPr bwMode="auto">
          <a:xfrm>
            <a:off x="228600" y="406400"/>
            <a:ext cx="71056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effectLst>
                  <a:outerShdw blurRad="38100" dist="38100" dir="2700000" algn="tl">
                    <a:srgbClr val="C0C0C0"/>
                  </a:outerShdw>
                </a:effectLst>
                <a:latin typeface="Times" panose="02020603050405020304" pitchFamily="18" charset="0"/>
              </a:rPr>
              <a:t>7-2   UNGUIDED MEDIA: WIRELESS</a:t>
            </a:r>
          </a:p>
        </p:txBody>
      </p:sp>
      <p:sp>
        <p:nvSpPr>
          <p:cNvPr id="858116" name="Text Box 4"/>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1800">
              <a:latin typeface="Times New Roman" panose="02020603050405020304" pitchFamily="18" charset="0"/>
            </a:endParaRPr>
          </a:p>
        </p:txBody>
      </p:sp>
      <p:sp>
        <p:nvSpPr>
          <p:cNvPr id="858117" name="Rectangle 5"/>
          <p:cNvSpPr>
            <a:spLocks noChangeArrowheads="1"/>
          </p:cNvSpPr>
          <p:nvPr/>
        </p:nvSpPr>
        <p:spPr bwMode="auto">
          <a:xfrm>
            <a:off x="304800" y="1385888"/>
            <a:ext cx="82296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r>
              <a:rPr lang="en-US" altLang="en-US" sz="2800" i="1">
                <a:effectLst>
                  <a:outerShdw blurRad="38100" dist="38100" dir="2700000" algn="tl">
                    <a:srgbClr val="C0C0C0"/>
                  </a:outerShdw>
                </a:effectLst>
                <a:latin typeface="Times New Roman" panose="02020603050405020304" pitchFamily="18" charset="0"/>
              </a:rPr>
              <a:t>Unguided media transport electromagnetic waves without using a physical conductor. This type of communication is often referred to as wireless communication.</a:t>
            </a:r>
          </a:p>
        </p:txBody>
      </p:sp>
      <p:sp>
        <p:nvSpPr>
          <p:cNvPr id="858121" name="Rectangle 9"/>
          <p:cNvSpPr>
            <a:spLocks noChangeArrowheads="1"/>
          </p:cNvSpPr>
          <p:nvPr/>
        </p:nvSpPr>
        <p:spPr bwMode="auto">
          <a:xfrm>
            <a:off x="152400" y="4679950"/>
            <a:ext cx="67056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Clr>
                <a:schemeClr val="tx1"/>
              </a:buClr>
              <a:buSzPct val="117000"/>
              <a:buFont typeface="Wingdings" panose="05000000000000000000" pitchFamily="2" charset="2"/>
              <a:buNone/>
            </a:pPr>
            <a:r>
              <a:rPr lang="en-US" altLang="en-US" sz="2400">
                <a:solidFill>
                  <a:srgbClr val="0033CC"/>
                </a:solidFill>
                <a:latin typeface="Times New Roman" panose="02020603050405020304" pitchFamily="18" charset="0"/>
              </a:rPr>
              <a:t>Radio Waves</a:t>
            </a:r>
          </a:p>
          <a:p>
            <a:pPr>
              <a:buClr>
                <a:schemeClr val="tx1"/>
              </a:buClr>
              <a:buSzPct val="117000"/>
              <a:buFont typeface="Wingdings" panose="05000000000000000000" pitchFamily="2" charset="2"/>
              <a:buNone/>
            </a:pPr>
            <a:r>
              <a:rPr lang="en-US" altLang="en-US" sz="2400">
                <a:solidFill>
                  <a:srgbClr val="0033CC"/>
                </a:solidFill>
                <a:latin typeface="Times New Roman" panose="02020603050405020304" pitchFamily="18" charset="0"/>
              </a:rPr>
              <a:t>Microwaves</a:t>
            </a:r>
          </a:p>
          <a:p>
            <a:pPr>
              <a:buClr>
                <a:schemeClr val="tx1"/>
              </a:buClr>
              <a:buSzPct val="117000"/>
              <a:buFont typeface="Wingdings" panose="05000000000000000000" pitchFamily="2" charset="2"/>
              <a:buNone/>
            </a:pPr>
            <a:r>
              <a:rPr lang="fr-FR" altLang="en-US" sz="2400">
                <a:solidFill>
                  <a:srgbClr val="0033CC"/>
                </a:solidFill>
                <a:latin typeface="Times New Roman" panose="02020603050405020304" pitchFamily="18" charset="0"/>
              </a:rPr>
              <a:t>Infrared</a:t>
            </a:r>
            <a:endParaRPr lang="en-US" altLang="en-US" sz="2400">
              <a:solidFill>
                <a:srgbClr val="0033CC"/>
              </a:solidFill>
              <a:latin typeface="Times New Roman" panose="02020603050405020304" pitchFamily="18" charset="0"/>
            </a:endParaRPr>
          </a:p>
        </p:txBody>
      </p:sp>
      <p:sp>
        <p:nvSpPr>
          <p:cNvPr id="858122" name="Text Box 10"/>
          <p:cNvSpPr txBox="1">
            <a:spLocks noChangeArrowheads="1"/>
          </p:cNvSpPr>
          <p:nvPr/>
        </p:nvSpPr>
        <p:spPr bwMode="auto">
          <a:xfrm>
            <a:off x="163513" y="4203700"/>
            <a:ext cx="48672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800" i="1" u="sng">
                <a:solidFill>
                  <a:schemeClr val="hlink"/>
                </a:solidFill>
                <a:effectLst>
                  <a:outerShdw blurRad="38100" dist="38100" dir="2700000" algn="tl">
                    <a:srgbClr val="C0C0C0"/>
                  </a:outerShdw>
                </a:effectLst>
                <a:latin typeface="Times New Roman" panose="02020603050405020304" pitchFamily="18" charset="0"/>
              </a:rPr>
              <a:t>Topics discussed in this section:</a:t>
            </a:r>
          </a:p>
        </p:txBody>
      </p:sp>
    </p:spTree>
    <p:extLst>
      <p:ext uri="{BB962C8B-B14F-4D97-AF65-F5344CB8AC3E}">
        <p14:creationId xmlns:p14="http://schemas.microsoft.com/office/powerpoint/2010/main" val="8790757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14CCB2-148D-4219-9138-315DCE344B53}"/>
              </a:ext>
            </a:extLst>
          </p:cNvPr>
          <p:cNvSpPr txBox="1"/>
          <p:nvPr/>
        </p:nvSpPr>
        <p:spPr>
          <a:xfrm>
            <a:off x="457200" y="381000"/>
            <a:ext cx="8305800" cy="6280374"/>
          </a:xfrm>
          <a:prstGeom prst="rect">
            <a:avLst/>
          </a:prstGeom>
          <a:noFill/>
        </p:spPr>
        <p:txBody>
          <a:bodyPr wrap="square">
            <a:spAutoFit/>
          </a:bodyPr>
          <a:lstStyle/>
          <a:p>
            <a:pPr algn="l">
              <a:lnSpc>
                <a:spcPct val="150000"/>
              </a:lnSpc>
            </a:pPr>
            <a:r>
              <a:rPr lang="en-US" sz="1800" b="0" i="0" u="none" strike="noStrike" baseline="0" dirty="0">
                <a:latin typeface="Times New Roman" panose="02020603050405020304" pitchFamily="18" charset="0"/>
              </a:rPr>
              <a:t>Unguided signals can travel from the source to destination in several ways:</a:t>
            </a:r>
          </a:p>
          <a:p>
            <a:pPr marL="285750" indent="-285750" algn="l">
              <a:lnSpc>
                <a:spcPct val="150000"/>
              </a:lnSpc>
              <a:buFont typeface="Arial" panose="020B0604020202020204" pitchFamily="34" charset="0"/>
              <a:buChar char="•"/>
            </a:pPr>
            <a:r>
              <a:rPr lang="en-US" sz="1800" b="0" i="0" u="none" strike="noStrike" baseline="0" dirty="0">
                <a:latin typeface="Times New Roman" panose="02020603050405020304" pitchFamily="18" charset="0"/>
              </a:rPr>
              <a:t> ground propagation, </a:t>
            </a:r>
          </a:p>
          <a:p>
            <a:pPr marL="285750" indent="-285750" algn="l">
              <a:lnSpc>
                <a:spcPct val="150000"/>
              </a:lnSpc>
              <a:buFont typeface="Arial" panose="020B0604020202020204" pitchFamily="34" charset="0"/>
              <a:buChar char="•"/>
            </a:pPr>
            <a:r>
              <a:rPr lang="en-US" sz="1800" b="0" i="0" u="none" strike="noStrike" baseline="0" dirty="0">
                <a:latin typeface="Times New Roman" panose="02020603050405020304" pitchFamily="18" charset="0"/>
              </a:rPr>
              <a:t>sky propagation, and </a:t>
            </a:r>
          </a:p>
          <a:p>
            <a:pPr marL="285750" indent="-285750" algn="l">
              <a:lnSpc>
                <a:spcPct val="150000"/>
              </a:lnSpc>
              <a:buFont typeface="Arial" panose="020B0604020202020204" pitchFamily="34" charset="0"/>
              <a:buChar char="•"/>
            </a:pPr>
            <a:r>
              <a:rPr lang="en-US" sz="1800" b="0" i="0" u="none" strike="noStrike" baseline="0" dirty="0">
                <a:latin typeface="Times New Roman" panose="02020603050405020304" pitchFamily="18" charset="0"/>
              </a:rPr>
              <a:t>line-of-sight propagation, </a:t>
            </a:r>
            <a:endParaRPr lang="en-US" dirty="0">
              <a:latin typeface="Times New Roman" panose="02020603050405020304" pitchFamily="18" charset="0"/>
            </a:endParaRPr>
          </a:p>
          <a:p>
            <a:pPr marL="285750" indent="-285750" algn="l">
              <a:lnSpc>
                <a:spcPct val="150000"/>
              </a:lnSpc>
              <a:buFont typeface="Arial" panose="020B0604020202020204" pitchFamily="34" charset="0"/>
              <a:buChar char="•"/>
            </a:pPr>
            <a:r>
              <a:rPr lang="en-US" sz="1800" b="0" i="0" u="none" strike="noStrike" baseline="0" dirty="0">
                <a:latin typeface="Times New Roman" panose="02020603050405020304" pitchFamily="18" charset="0"/>
              </a:rPr>
              <a:t>In ground propagation, radio waves travel through the lowest portion of the</a:t>
            </a:r>
          </a:p>
          <a:p>
            <a:pPr algn="l">
              <a:lnSpc>
                <a:spcPct val="150000"/>
              </a:lnSpc>
            </a:pPr>
            <a:r>
              <a:rPr lang="en-US" sz="1800" b="0" i="0" u="none" strike="noStrike" baseline="0" dirty="0">
                <a:latin typeface="Times New Roman" panose="02020603050405020304" pitchFamily="18" charset="0"/>
              </a:rPr>
              <a:t> atmosphere, hugging the earth. These low-frequency signals emanate in all directions</a:t>
            </a:r>
          </a:p>
          <a:p>
            <a:pPr algn="l">
              <a:lnSpc>
                <a:spcPct val="150000"/>
              </a:lnSpc>
            </a:pPr>
            <a:r>
              <a:rPr lang="en-US" sz="1800" b="0" i="0" u="none" strike="noStrike" baseline="0" dirty="0">
                <a:latin typeface="Times New Roman" panose="02020603050405020304" pitchFamily="18" charset="0"/>
              </a:rPr>
              <a:t>from the transmitting antenna and follow the curvature of the planet. Distance depends on the amount of power in the signal: The greater the power, the greater the distance. </a:t>
            </a:r>
          </a:p>
          <a:p>
            <a:pPr algn="l">
              <a:lnSpc>
                <a:spcPct val="150000"/>
              </a:lnSpc>
            </a:pPr>
            <a:endParaRPr lang="en-US" dirty="0">
              <a:latin typeface="Times New Roman" panose="02020603050405020304" pitchFamily="18" charset="0"/>
            </a:endParaRPr>
          </a:p>
          <a:p>
            <a:pPr marL="285750" indent="-285750" algn="l">
              <a:lnSpc>
                <a:spcPct val="150000"/>
              </a:lnSpc>
              <a:buFont typeface="Arial" panose="020B0604020202020204" pitchFamily="34" charset="0"/>
              <a:buChar char="•"/>
            </a:pPr>
            <a:r>
              <a:rPr lang="en-US" sz="1800" b="0" i="0" u="none" strike="noStrike" baseline="0" dirty="0">
                <a:latin typeface="Times New Roman" panose="02020603050405020304" pitchFamily="18" charset="0"/>
              </a:rPr>
              <a:t>In sky propagation, higher-frequency radio waves radiate upward into the ionosphere</a:t>
            </a:r>
          </a:p>
          <a:p>
            <a:pPr algn="l">
              <a:lnSpc>
                <a:spcPct val="150000"/>
              </a:lnSpc>
            </a:pPr>
            <a:r>
              <a:rPr lang="en-US" sz="1800" b="0" i="0" u="none" strike="noStrike" baseline="0" dirty="0">
                <a:latin typeface="Times New Roman" panose="02020603050405020304" pitchFamily="18" charset="0"/>
              </a:rPr>
              <a:t>(the layer of atmosphere where particles exist as ions) where they are reflected back to</a:t>
            </a:r>
          </a:p>
          <a:p>
            <a:pPr algn="l">
              <a:lnSpc>
                <a:spcPct val="150000"/>
              </a:lnSpc>
            </a:pPr>
            <a:r>
              <a:rPr lang="en-US" sz="1800" b="0" i="0" u="none" strike="noStrike" baseline="0" dirty="0">
                <a:latin typeface="Times New Roman" panose="02020603050405020304" pitchFamily="18" charset="0"/>
              </a:rPr>
              <a:t>earth. This type of transmission allows for greater distances with lower output power.</a:t>
            </a:r>
          </a:p>
          <a:p>
            <a:pPr algn="l">
              <a:lnSpc>
                <a:spcPct val="150000"/>
              </a:lnSpc>
            </a:pPr>
            <a:endParaRPr lang="en-US" sz="1800" b="0" i="0" u="none" strike="noStrike" baseline="0" dirty="0">
              <a:latin typeface="Times New Roman" panose="02020603050405020304" pitchFamily="18" charset="0"/>
            </a:endParaRPr>
          </a:p>
          <a:p>
            <a:pPr marL="285750" indent="-285750" algn="l">
              <a:lnSpc>
                <a:spcPct val="150000"/>
              </a:lnSpc>
              <a:buFont typeface="Arial" panose="020B0604020202020204" pitchFamily="34" charset="0"/>
              <a:buChar char="•"/>
            </a:pPr>
            <a:r>
              <a:rPr lang="en-US" sz="1800" b="0" i="0" u="none" strike="noStrike" baseline="0" dirty="0">
                <a:latin typeface="Times New Roman" panose="02020603050405020304" pitchFamily="18" charset="0"/>
              </a:rPr>
              <a:t>In line-or-sight propagation, very high-frequency signals are transmitted in straight</a:t>
            </a:r>
          </a:p>
          <a:p>
            <a:pPr algn="l">
              <a:lnSpc>
                <a:spcPct val="150000"/>
              </a:lnSpc>
            </a:pPr>
            <a:r>
              <a:rPr lang="en-US" sz="1800" b="0" i="0" u="none" strike="noStrike" baseline="0" dirty="0">
                <a:latin typeface="Times New Roman" panose="02020603050405020304" pitchFamily="18" charset="0"/>
              </a:rPr>
              <a:t>lines directly from antenna to antenna. Antennas must be directional, facing each other,</a:t>
            </a:r>
            <a:endParaRPr lang="en-IN" dirty="0"/>
          </a:p>
        </p:txBody>
      </p:sp>
    </p:spTree>
    <p:extLst>
      <p:ext uri="{BB962C8B-B14F-4D97-AF65-F5344CB8AC3E}">
        <p14:creationId xmlns:p14="http://schemas.microsoft.com/office/powerpoint/2010/main" val="26190931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4294967295"/>
          </p:nvPr>
        </p:nvSpPr>
        <p:spPr/>
        <p:txBody>
          <a:bodyPr/>
          <a:lstStyle/>
          <a:p>
            <a:r>
              <a:rPr lang="en-US" altLang="en-US"/>
              <a:t>7.</a:t>
            </a:r>
            <a:fld id="{D9A9A353-65ED-4C4D-AD82-DA282575F1D1}" type="slidenum">
              <a:rPr lang="en-US" altLang="en-US"/>
              <a:pPr/>
              <a:t>78</a:t>
            </a:fld>
            <a:endParaRPr lang="en-US" altLang="en-US"/>
          </a:p>
        </p:txBody>
      </p:sp>
      <p:sp>
        <p:nvSpPr>
          <p:cNvPr id="875522" name="Line 2"/>
          <p:cNvSpPr>
            <a:spLocks noChangeShapeType="1"/>
          </p:cNvSpPr>
          <p:nvPr/>
        </p:nvSpPr>
        <p:spPr bwMode="auto">
          <a:xfrm>
            <a:off x="152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75523" name="Line 3"/>
          <p:cNvSpPr>
            <a:spLocks noChangeShapeType="1"/>
          </p:cNvSpPr>
          <p:nvPr/>
        </p:nvSpPr>
        <p:spPr bwMode="auto">
          <a:xfrm>
            <a:off x="152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75524" name="Text Box 4"/>
          <p:cNvSpPr txBox="1">
            <a:spLocks noChangeArrowheads="1"/>
          </p:cNvSpPr>
          <p:nvPr/>
        </p:nvSpPr>
        <p:spPr bwMode="auto">
          <a:xfrm>
            <a:off x="304800" y="762000"/>
            <a:ext cx="7524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7.17  </a:t>
            </a:r>
            <a:r>
              <a:rPr lang="en-US" altLang="en-US" sz="2000" i="1">
                <a:latin typeface="Times New Roman" panose="02020603050405020304" pitchFamily="18" charset="0"/>
              </a:rPr>
              <a:t>Electromagnetic spectrum for wireless communication</a:t>
            </a:r>
          </a:p>
        </p:txBody>
      </p:sp>
      <p:sp>
        <p:nvSpPr>
          <p:cNvPr id="875525" name="Line 5"/>
          <p:cNvSpPr>
            <a:spLocks noChangeShapeType="1"/>
          </p:cNvSpPr>
          <p:nvPr/>
        </p:nvSpPr>
        <p:spPr bwMode="auto">
          <a:xfrm>
            <a:off x="152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pic>
        <p:nvPicPr>
          <p:cNvPr id="87552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50" y="2590800"/>
            <a:ext cx="840105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81231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4294967295"/>
          </p:nvPr>
        </p:nvSpPr>
        <p:spPr/>
        <p:txBody>
          <a:bodyPr/>
          <a:lstStyle/>
          <a:p>
            <a:r>
              <a:rPr lang="en-US" altLang="en-US"/>
              <a:t>7.</a:t>
            </a:r>
            <a:fld id="{7B3DD6B4-A503-4782-B442-79597BEE4CEA}" type="slidenum">
              <a:rPr lang="en-US" altLang="en-US"/>
              <a:pPr/>
              <a:t>79</a:t>
            </a:fld>
            <a:endParaRPr lang="en-US" altLang="en-US"/>
          </a:p>
        </p:txBody>
      </p:sp>
      <p:sp>
        <p:nvSpPr>
          <p:cNvPr id="876546" name="Line 2"/>
          <p:cNvSpPr>
            <a:spLocks noChangeShapeType="1"/>
          </p:cNvSpPr>
          <p:nvPr/>
        </p:nvSpPr>
        <p:spPr bwMode="auto">
          <a:xfrm>
            <a:off x="152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76547" name="Line 3"/>
          <p:cNvSpPr>
            <a:spLocks noChangeShapeType="1"/>
          </p:cNvSpPr>
          <p:nvPr/>
        </p:nvSpPr>
        <p:spPr bwMode="auto">
          <a:xfrm>
            <a:off x="152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76548" name="Text Box 4"/>
          <p:cNvSpPr txBox="1">
            <a:spLocks noChangeArrowheads="1"/>
          </p:cNvSpPr>
          <p:nvPr/>
        </p:nvSpPr>
        <p:spPr bwMode="auto">
          <a:xfrm>
            <a:off x="304800" y="762000"/>
            <a:ext cx="40465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7.18  </a:t>
            </a:r>
            <a:r>
              <a:rPr lang="en-US" altLang="en-US" sz="2000" i="1">
                <a:latin typeface="Times New Roman" panose="02020603050405020304" pitchFamily="18" charset="0"/>
              </a:rPr>
              <a:t>Propagation methods</a:t>
            </a:r>
          </a:p>
        </p:txBody>
      </p:sp>
      <p:sp>
        <p:nvSpPr>
          <p:cNvPr id="876549" name="Line 5"/>
          <p:cNvSpPr>
            <a:spLocks noChangeShapeType="1"/>
          </p:cNvSpPr>
          <p:nvPr/>
        </p:nvSpPr>
        <p:spPr bwMode="auto">
          <a:xfrm>
            <a:off x="152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pic>
        <p:nvPicPr>
          <p:cNvPr id="87655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138" y="1917700"/>
            <a:ext cx="8501062" cy="356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1774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8739" y="43222"/>
            <a:ext cx="8517255" cy="5904865"/>
          </a:xfrm>
          <a:prstGeom prst="rect">
            <a:avLst/>
          </a:prstGeom>
        </p:spPr>
        <p:txBody>
          <a:bodyPr vert="horz" wrap="square" lIns="0" tIns="11430" rIns="0" bIns="0" rtlCol="0">
            <a:spAutoFit/>
          </a:bodyPr>
          <a:lstStyle/>
          <a:p>
            <a:pPr marL="326390" marR="5080" indent="-314325">
              <a:lnSpc>
                <a:spcPct val="147600"/>
              </a:lnSpc>
              <a:spcBef>
                <a:spcPts val="90"/>
              </a:spcBef>
              <a:buSzPct val="109090"/>
              <a:buFont typeface="Wingdings"/>
              <a:buChar char=""/>
              <a:tabLst>
                <a:tab pos="320675" algn="l"/>
              </a:tabLst>
            </a:pPr>
            <a:r>
              <a:rPr sz="2200" spc="-130" dirty="0">
                <a:latin typeface="Arial"/>
                <a:cs typeface="Arial"/>
              </a:rPr>
              <a:t>For </a:t>
            </a:r>
            <a:r>
              <a:rPr sz="2200" spc="-100" dirty="0">
                <a:latin typeface="Arial"/>
                <a:cs typeface="Arial"/>
              </a:rPr>
              <a:t>example, </a:t>
            </a:r>
            <a:r>
              <a:rPr sz="2200" spc="-25" dirty="0">
                <a:latin typeface="Arial"/>
                <a:cs typeface="Arial"/>
              </a:rPr>
              <a:t>in </a:t>
            </a:r>
            <a:r>
              <a:rPr sz="2200" spc="-120" dirty="0">
                <a:latin typeface="Arial"/>
                <a:cs typeface="Arial"/>
              </a:rPr>
              <a:t>Figure </a:t>
            </a:r>
            <a:r>
              <a:rPr sz="2200" spc="-80" dirty="0">
                <a:latin typeface="Arial"/>
                <a:cs typeface="Arial"/>
              </a:rPr>
              <a:t>2.2, we </a:t>
            </a:r>
            <a:r>
              <a:rPr sz="2200" spc="-75" dirty="0">
                <a:latin typeface="Arial"/>
                <a:cs typeface="Arial"/>
              </a:rPr>
              <a:t>could </a:t>
            </a:r>
            <a:r>
              <a:rPr sz="2200" spc="-135" dirty="0">
                <a:latin typeface="Arial"/>
                <a:cs typeface="Arial"/>
              </a:rPr>
              <a:t>have </a:t>
            </a:r>
            <a:r>
              <a:rPr sz="2200" spc="-130" dirty="0">
                <a:latin typeface="Arial"/>
                <a:cs typeface="Arial"/>
              </a:rPr>
              <a:t>used </a:t>
            </a:r>
            <a:r>
              <a:rPr sz="2200" spc="-55" dirty="0">
                <a:latin typeface="Arial"/>
                <a:cs typeface="Arial"/>
              </a:rPr>
              <a:t>only </a:t>
            </a:r>
            <a:r>
              <a:rPr sz="2200" spc="-85" dirty="0">
                <a:latin typeface="Arial"/>
                <a:cs typeface="Arial"/>
              </a:rPr>
              <a:t>one </a:t>
            </a:r>
            <a:r>
              <a:rPr sz="2200" spc="-95" dirty="0">
                <a:latin typeface="Arial"/>
                <a:cs typeface="Arial"/>
              </a:rPr>
              <a:t>machine </a:t>
            </a:r>
            <a:r>
              <a:rPr sz="2200" spc="20" dirty="0">
                <a:latin typeface="Arial"/>
                <a:cs typeface="Arial"/>
              </a:rPr>
              <a:t>to </a:t>
            </a:r>
            <a:r>
              <a:rPr sz="2200" spc="-75" dirty="0">
                <a:latin typeface="Arial"/>
                <a:cs typeface="Arial"/>
              </a:rPr>
              <a:t>do  </a:t>
            </a:r>
            <a:r>
              <a:rPr sz="2200" spc="-20" dirty="0">
                <a:latin typeface="Arial"/>
                <a:cs typeface="Arial"/>
              </a:rPr>
              <a:t>the</a:t>
            </a:r>
            <a:r>
              <a:rPr sz="2200" spc="-130" dirty="0">
                <a:latin typeface="Arial"/>
                <a:cs typeface="Arial"/>
              </a:rPr>
              <a:t> </a:t>
            </a:r>
            <a:r>
              <a:rPr sz="2200" spc="-30" dirty="0">
                <a:latin typeface="Arial"/>
                <a:cs typeface="Arial"/>
              </a:rPr>
              <a:t>job</a:t>
            </a:r>
            <a:r>
              <a:rPr sz="2200" spc="-114" dirty="0">
                <a:latin typeface="Arial"/>
                <a:cs typeface="Arial"/>
              </a:rPr>
              <a:t> </a:t>
            </a:r>
            <a:r>
              <a:rPr sz="2200" spc="5" dirty="0">
                <a:latin typeface="Arial"/>
                <a:cs typeface="Arial"/>
              </a:rPr>
              <a:t>of</a:t>
            </a:r>
            <a:r>
              <a:rPr sz="2200" spc="-130" dirty="0">
                <a:latin typeface="Arial"/>
                <a:cs typeface="Arial"/>
              </a:rPr>
              <a:t> </a:t>
            </a:r>
            <a:r>
              <a:rPr sz="2200" spc="-45" dirty="0">
                <a:latin typeface="Arial"/>
                <a:cs typeface="Arial"/>
              </a:rPr>
              <a:t>all</a:t>
            </a:r>
            <a:r>
              <a:rPr sz="2200" spc="-140" dirty="0">
                <a:latin typeface="Arial"/>
                <a:cs typeface="Arial"/>
              </a:rPr>
              <a:t> </a:t>
            </a:r>
            <a:r>
              <a:rPr sz="2200" spc="-40" dirty="0">
                <a:latin typeface="Arial"/>
                <a:cs typeface="Arial"/>
              </a:rPr>
              <a:t>three</a:t>
            </a:r>
            <a:r>
              <a:rPr sz="2200" spc="-125" dirty="0">
                <a:latin typeface="Arial"/>
                <a:cs typeface="Arial"/>
              </a:rPr>
              <a:t> </a:t>
            </a:r>
            <a:r>
              <a:rPr sz="2200" spc="-105" dirty="0">
                <a:latin typeface="Arial"/>
                <a:cs typeface="Arial"/>
              </a:rPr>
              <a:t>machines.</a:t>
            </a:r>
            <a:r>
              <a:rPr sz="2200" spc="-160" dirty="0">
                <a:latin typeface="Arial"/>
                <a:cs typeface="Arial"/>
              </a:rPr>
              <a:t> </a:t>
            </a:r>
            <a:r>
              <a:rPr sz="2200" spc="-110" dirty="0">
                <a:latin typeface="Arial"/>
                <a:cs typeface="Arial"/>
              </a:rPr>
              <a:t>However,</a:t>
            </a:r>
            <a:r>
              <a:rPr sz="2200" spc="-180" dirty="0">
                <a:latin typeface="Arial"/>
                <a:cs typeface="Arial"/>
              </a:rPr>
              <a:t> </a:t>
            </a:r>
            <a:r>
              <a:rPr sz="2200" spc="35" dirty="0">
                <a:latin typeface="Arial"/>
                <a:cs typeface="Arial"/>
              </a:rPr>
              <a:t>if</a:t>
            </a:r>
            <a:r>
              <a:rPr sz="2200" spc="-105" dirty="0">
                <a:latin typeface="Arial"/>
                <a:cs typeface="Arial"/>
              </a:rPr>
              <a:t> </a:t>
            </a:r>
            <a:r>
              <a:rPr sz="2200" spc="-50" dirty="0">
                <a:latin typeface="Arial"/>
                <a:cs typeface="Arial"/>
              </a:rPr>
              <a:t>Maria</a:t>
            </a:r>
            <a:r>
              <a:rPr sz="2200" spc="-155" dirty="0">
                <a:latin typeface="Arial"/>
                <a:cs typeface="Arial"/>
              </a:rPr>
              <a:t> </a:t>
            </a:r>
            <a:r>
              <a:rPr sz="2200" spc="-105" dirty="0">
                <a:latin typeface="Arial"/>
                <a:cs typeface="Arial"/>
              </a:rPr>
              <a:t>and</a:t>
            </a:r>
            <a:r>
              <a:rPr sz="2200" spc="-140" dirty="0">
                <a:latin typeface="Arial"/>
                <a:cs typeface="Arial"/>
              </a:rPr>
              <a:t> </a:t>
            </a:r>
            <a:r>
              <a:rPr sz="2200" spc="-114" dirty="0">
                <a:latin typeface="Arial"/>
                <a:cs typeface="Arial"/>
              </a:rPr>
              <a:t>Ann </a:t>
            </a:r>
            <a:r>
              <a:rPr sz="2200" spc="-90" dirty="0">
                <a:latin typeface="Arial"/>
                <a:cs typeface="Arial"/>
              </a:rPr>
              <a:t>decide</a:t>
            </a:r>
            <a:r>
              <a:rPr sz="2200" spc="-135" dirty="0">
                <a:latin typeface="Arial"/>
                <a:cs typeface="Arial"/>
              </a:rPr>
              <a:t> </a:t>
            </a:r>
            <a:r>
              <a:rPr sz="2200" spc="-5" dirty="0">
                <a:latin typeface="Arial"/>
                <a:cs typeface="Arial"/>
              </a:rPr>
              <a:t>that</a:t>
            </a:r>
            <a:r>
              <a:rPr sz="2200" spc="-120" dirty="0">
                <a:latin typeface="Arial"/>
                <a:cs typeface="Arial"/>
              </a:rPr>
              <a:t> </a:t>
            </a:r>
            <a:r>
              <a:rPr sz="2200" spc="-20" dirty="0">
                <a:latin typeface="Arial"/>
                <a:cs typeface="Arial"/>
              </a:rPr>
              <a:t>the  </a:t>
            </a:r>
            <a:r>
              <a:rPr sz="2200" spc="-25" dirty="0">
                <a:latin typeface="Arial"/>
                <a:cs typeface="Arial"/>
              </a:rPr>
              <a:t>encryption/ </a:t>
            </a:r>
            <a:r>
              <a:rPr sz="2200" spc="-50" dirty="0">
                <a:latin typeface="Arial"/>
                <a:cs typeface="Arial"/>
              </a:rPr>
              <a:t>decryption </a:t>
            </a:r>
            <a:r>
              <a:rPr sz="2200" spc="-85" dirty="0">
                <a:latin typeface="Arial"/>
                <a:cs typeface="Arial"/>
              </a:rPr>
              <a:t>done </a:t>
            </a:r>
            <a:r>
              <a:rPr sz="2200" spc="-90" dirty="0">
                <a:latin typeface="Arial"/>
                <a:cs typeface="Arial"/>
              </a:rPr>
              <a:t>by </a:t>
            </a:r>
            <a:r>
              <a:rPr sz="2200" spc="-20" dirty="0">
                <a:latin typeface="Arial"/>
                <a:cs typeface="Arial"/>
              </a:rPr>
              <a:t>the </a:t>
            </a:r>
            <a:r>
              <a:rPr sz="2200" spc="-95" dirty="0">
                <a:latin typeface="Arial"/>
                <a:cs typeface="Arial"/>
              </a:rPr>
              <a:t>machine </a:t>
            </a:r>
            <a:r>
              <a:rPr sz="2200" spc="-114" dirty="0">
                <a:latin typeface="Arial"/>
                <a:cs typeface="Arial"/>
              </a:rPr>
              <a:t>is </a:t>
            </a:r>
            <a:r>
              <a:rPr sz="2200" dirty="0">
                <a:latin typeface="Arial"/>
                <a:cs typeface="Arial"/>
              </a:rPr>
              <a:t>not </a:t>
            </a:r>
            <a:r>
              <a:rPr sz="2200" spc="-100" dirty="0">
                <a:latin typeface="Arial"/>
                <a:cs typeface="Arial"/>
              </a:rPr>
              <a:t>enough </a:t>
            </a:r>
            <a:r>
              <a:rPr sz="2200" spc="20" dirty="0">
                <a:latin typeface="Arial"/>
                <a:cs typeface="Arial"/>
              </a:rPr>
              <a:t>to </a:t>
            </a:r>
            <a:r>
              <a:rPr sz="2200" spc="-25" dirty="0">
                <a:latin typeface="Arial"/>
                <a:cs typeface="Arial"/>
              </a:rPr>
              <a:t>protect  </a:t>
            </a:r>
            <a:r>
              <a:rPr sz="2200" spc="-5" dirty="0">
                <a:latin typeface="Arial"/>
                <a:cs typeface="Arial"/>
              </a:rPr>
              <a:t>their</a:t>
            </a:r>
            <a:r>
              <a:rPr sz="2200" spc="-140" dirty="0">
                <a:latin typeface="Arial"/>
                <a:cs typeface="Arial"/>
              </a:rPr>
              <a:t> </a:t>
            </a:r>
            <a:r>
              <a:rPr sz="2200" spc="-145" dirty="0">
                <a:latin typeface="Arial"/>
                <a:cs typeface="Arial"/>
              </a:rPr>
              <a:t>secrecy,</a:t>
            </a:r>
            <a:r>
              <a:rPr sz="2200" spc="-150" dirty="0">
                <a:latin typeface="Arial"/>
                <a:cs typeface="Arial"/>
              </a:rPr>
              <a:t> </a:t>
            </a:r>
            <a:r>
              <a:rPr sz="2200" spc="-50" dirty="0">
                <a:latin typeface="Arial"/>
                <a:cs typeface="Arial"/>
              </a:rPr>
              <a:t>they</a:t>
            </a:r>
            <a:r>
              <a:rPr sz="2200" spc="-100" dirty="0">
                <a:latin typeface="Arial"/>
                <a:cs typeface="Arial"/>
              </a:rPr>
              <a:t> </a:t>
            </a:r>
            <a:r>
              <a:rPr sz="2200" spc="-40" dirty="0">
                <a:latin typeface="Arial"/>
                <a:cs typeface="Arial"/>
              </a:rPr>
              <a:t>would</a:t>
            </a:r>
            <a:r>
              <a:rPr sz="2200" spc="-160" dirty="0">
                <a:latin typeface="Arial"/>
                <a:cs typeface="Arial"/>
              </a:rPr>
              <a:t> </a:t>
            </a:r>
            <a:r>
              <a:rPr sz="2200" spc="-135" dirty="0">
                <a:latin typeface="Arial"/>
                <a:cs typeface="Arial"/>
              </a:rPr>
              <a:t>have</a:t>
            </a:r>
            <a:r>
              <a:rPr sz="2200" spc="-130" dirty="0">
                <a:latin typeface="Arial"/>
                <a:cs typeface="Arial"/>
              </a:rPr>
              <a:t> </a:t>
            </a:r>
            <a:r>
              <a:rPr sz="2200" spc="20" dirty="0">
                <a:latin typeface="Arial"/>
                <a:cs typeface="Arial"/>
              </a:rPr>
              <a:t>to</a:t>
            </a:r>
            <a:r>
              <a:rPr sz="2200" spc="-125" dirty="0">
                <a:latin typeface="Arial"/>
                <a:cs typeface="Arial"/>
              </a:rPr>
              <a:t> </a:t>
            </a:r>
            <a:r>
              <a:rPr sz="2200" spc="-140" dirty="0">
                <a:latin typeface="Arial"/>
                <a:cs typeface="Arial"/>
              </a:rPr>
              <a:t>change</a:t>
            </a:r>
            <a:r>
              <a:rPr sz="2200" spc="-105" dirty="0">
                <a:latin typeface="Arial"/>
                <a:cs typeface="Arial"/>
              </a:rPr>
              <a:t> </a:t>
            </a:r>
            <a:r>
              <a:rPr sz="2200" spc="-20" dirty="0">
                <a:latin typeface="Arial"/>
                <a:cs typeface="Arial"/>
              </a:rPr>
              <a:t>the</a:t>
            </a:r>
            <a:r>
              <a:rPr sz="2200" spc="-130" dirty="0">
                <a:latin typeface="Arial"/>
                <a:cs typeface="Arial"/>
              </a:rPr>
              <a:t> </a:t>
            </a:r>
            <a:r>
              <a:rPr sz="2200" spc="-50" dirty="0">
                <a:latin typeface="Arial"/>
                <a:cs typeface="Arial"/>
              </a:rPr>
              <a:t>whole</a:t>
            </a:r>
            <a:r>
              <a:rPr sz="2200" spc="-125" dirty="0">
                <a:latin typeface="Arial"/>
                <a:cs typeface="Arial"/>
              </a:rPr>
              <a:t> </a:t>
            </a:r>
            <a:r>
              <a:rPr sz="2200" spc="-90" dirty="0">
                <a:latin typeface="Arial"/>
                <a:cs typeface="Arial"/>
              </a:rPr>
              <a:t>machine.</a:t>
            </a:r>
            <a:endParaRPr sz="2200">
              <a:latin typeface="Arial"/>
              <a:cs typeface="Arial"/>
            </a:endParaRPr>
          </a:p>
          <a:p>
            <a:pPr marL="262255" marR="638810" indent="-250190" algn="just">
              <a:lnSpc>
                <a:spcPct val="147800"/>
              </a:lnSpc>
              <a:spcBef>
                <a:spcPts val="15"/>
              </a:spcBef>
              <a:buFont typeface="Wingdings"/>
              <a:buChar char=""/>
              <a:tabLst>
                <a:tab pos="296545" algn="l"/>
              </a:tabLst>
            </a:pPr>
            <a:r>
              <a:rPr dirty="0"/>
              <a:t>	</a:t>
            </a:r>
            <a:r>
              <a:rPr sz="2200" spc="-65" dirty="0">
                <a:latin typeface="Arial"/>
                <a:cs typeface="Arial"/>
              </a:rPr>
              <a:t>In</a:t>
            </a:r>
            <a:r>
              <a:rPr sz="2200" spc="-114" dirty="0">
                <a:latin typeface="Arial"/>
                <a:cs typeface="Arial"/>
              </a:rPr>
              <a:t> </a:t>
            </a:r>
            <a:r>
              <a:rPr sz="2200" spc="-20" dirty="0">
                <a:latin typeface="Arial"/>
                <a:cs typeface="Arial"/>
              </a:rPr>
              <a:t>the</a:t>
            </a:r>
            <a:r>
              <a:rPr sz="2200" spc="-125" dirty="0">
                <a:latin typeface="Arial"/>
                <a:cs typeface="Arial"/>
              </a:rPr>
              <a:t> </a:t>
            </a:r>
            <a:r>
              <a:rPr sz="2200" spc="-75" dirty="0">
                <a:latin typeface="Arial"/>
                <a:cs typeface="Arial"/>
              </a:rPr>
              <a:t>present</a:t>
            </a:r>
            <a:r>
              <a:rPr sz="2200" spc="-120" dirty="0">
                <a:latin typeface="Arial"/>
                <a:cs typeface="Arial"/>
              </a:rPr>
              <a:t> </a:t>
            </a:r>
            <a:r>
              <a:rPr sz="2200" spc="-45" dirty="0">
                <a:latin typeface="Arial"/>
                <a:cs typeface="Arial"/>
              </a:rPr>
              <a:t>situation,</a:t>
            </a:r>
            <a:r>
              <a:rPr sz="2200" spc="-150" dirty="0">
                <a:latin typeface="Arial"/>
                <a:cs typeface="Arial"/>
              </a:rPr>
              <a:t> </a:t>
            </a:r>
            <a:r>
              <a:rPr sz="2200" spc="-50" dirty="0">
                <a:latin typeface="Arial"/>
                <a:cs typeface="Arial"/>
              </a:rPr>
              <a:t>they</a:t>
            </a:r>
            <a:r>
              <a:rPr sz="2200" spc="-120" dirty="0">
                <a:latin typeface="Arial"/>
                <a:cs typeface="Arial"/>
              </a:rPr>
              <a:t> </a:t>
            </a:r>
            <a:r>
              <a:rPr sz="2200" spc="-100" dirty="0">
                <a:latin typeface="Arial"/>
                <a:cs typeface="Arial"/>
              </a:rPr>
              <a:t>need</a:t>
            </a:r>
            <a:r>
              <a:rPr sz="2200" spc="-135" dirty="0">
                <a:latin typeface="Arial"/>
                <a:cs typeface="Arial"/>
              </a:rPr>
              <a:t> </a:t>
            </a:r>
            <a:r>
              <a:rPr sz="2200" spc="20" dirty="0">
                <a:latin typeface="Arial"/>
                <a:cs typeface="Arial"/>
              </a:rPr>
              <a:t>to</a:t>
            </a:r>
            <a:r>
              <a:rPr sz="2200" spc="-114" dirty="0">
                <a:latin typeface="Arial"/>
                <a:cs typeface="Arial"/>
              </a:rPr>
              <a:t> </a:t>
            </a:r>
            <a:r>
              <a:rPr sz="2200" spc="-140" dirty="0">
                <a:latin typeface="Arial"/>
                <a:cs typeface="Arial"/>
              </a:rPr>
              <a:t>change</a:t>
            </a:r>
            <a:r>
              <a:rPr sz="2200" spc="-100" dirty="0">
                <a:latin typeface="Arial"/>
                <a:cs typeface="Arial"/>
              </a:rPr>
              <a:t> </a:t>
            </a:r>
            <a:r>
              <a:rPr sz="2200" spc="-55" dirty="0">
                <a:latin typeface="Arial"/>
                <a:cs typeface="Arial"/>
              </a:rPr>
              <a:t>only</a:t>
            </a:r>
            <a:r>
              <a:rPr sz="2200" spc="-145" dirty="0">
                <a:latin typeface="Arial"/>
                <a:cs typeface="Arial"/>
              </a:rPr>
              <a:t> </a:t>
            </a:r>
            <a:r>
              <a:rPr sz="2200" spc="-20" dirty="0">
                <a:latin typeface="Arial"/>
                <a:cs typeface="Arial"/>
              </a:rPr>
              <a:t>the</a:t>
            </a:r>
            <a:r>
              <a:rPr sz="2200" spc="-100" dirty="0">
                <a:latin typeface="Arial"/>
                <a:cs typeface="Arial"/>
              </a:rPr>
              <a:t> </a:t>
            </a:r>
            <a:r>
              <a:rPr sz="2200" spc="-125" dirty="0">
                <a:latin typeface="Arial"/>
                <a:cs typeface="Arial"/>
              </a:rPr>
              <a:t>second</a:t>
            </a:r>
            <a:r>
              <a:rPr sz="2200" spc="-160" dirty="0">
                <a:latin typeface="Arial"/>
                <a:cs typeface="Arial"/>
              </a:rPr>
              <a:t> </a:t>
            </a:r>
            <a:r>
              <a:rPr sz="2200" spc="-85" dirty="0">
                <a:latin typeface="Arial"/>
                <a:cs typeface="Arial"/>
              </a:rPr>
              <a:t>layer  machine;</a:t>
            </a:r>
            <a:r>
              <a:rPr sz="2200" spc="-150" dirty="0">
                <a:latin typeface="Arial"/>
                <a:cs typeface="Arial"/>
              </a:rPr>
              <a:t> </a:t>
            </a:r>
            <a:r>
              <a:rPr sz="2200" spc="-20" dirty="0">
                <a:latin typeface="Arial"/>
                <a:cs typeface="Arial"/>
              </a:rPr>
              <a:t>the</a:t>
            </a:r>
            <a:r>
              <a:rPr sz="2200" spc="-130" dirty="0">
                <a:latin typeface="Arial"/>
                <a:cs typeface="Arial"/>
              </a:rPr>
              <a:t> </a:t>
            </a:r>
            <a:r>
              <a:rPr sz="2200" spc="-15" dirty="0">
                <a:latin typeface="Arial"/>
                <a:cs typeface="Arial"/>
              </a:rPr>
              <a:t>other</a:t>
            </a:r>
            <a:r>
              <a:rPr sz="2200" spc="-130" dirty="0">
                <a:latin typeface="Arial"/>
                <a:cs typeface="Arial"/>
              </a:rPr>
              <a:t> </a:t>
            </a:r>
            <a:r>
              <a:rPr sz="2200" spc="10" dirty="0">
                <a:latin typeface="Arial"/>
                <a:cs typeface="Arial"/>
              </a:rPr>
              <a:t>two</a:t>
            </a:r>
            <a:r>
              <a:rPr sz="2200" spc="-145" dirty="0">
                <a:latin typeface="Arial"/>
                <a:cs typeface="Arial"/>
              </a:rPr>
              <a:t> can</a:t>
            </a:r>
            <a:r>
              <a:rPr sz="2200" spc="-114" dirty="0">
                <a:latin typeface="Arial"/>
                <a:cs typeface="Arial"/>
              </a:rPr>
              <a:t> </a:t>
            </a:r>
            <a:r>
              <a:rPr sz="2200" spc="-65" dirty="0">
                <a:latin typeface="Arial"/>
                <a:cs typeface="Arial"/>
              </a:rPr>
              <a:t>remain</a:t>
            </a:r>
            <a:r>
              <a:rPr sz="2200" spc="-165" dirty="0">
                <a:latin typeface="Arial"/>
                <a:cs typeface="Arial"/>
              </a:rPr>
              <a:t> </a:t>
            </a:r>
            <a:r>
              <a:rPr sz="2200" spc="-20" dirty="0">
                <a:latin typeface="Arial"/>
                <a:cs typeface="Arial"/>
              </a:rPr>
              <a:t>the</a:t>
            </a:r>
            <a:r>
              <a:rPr sz="2200" spc="-130" dirty="0">
                <a:latin typeface="Arial"/>
                <a:cs typeface="Arial"/>
              </a:rPr>
              <a:t> same.</a:t>
            </a:r>
            <a:r>
              <a:rPr sz="2200" spc="-140" dirty="0">
                <a:latin typeface="Arial"/>
                <a:cs typeface="Arial"/>
              </a:rPr>
              <a:t> </a:t>
            </a:r>
            <a:r>
              <a:rPr sz="2200" spc="-145" dirty="0">
                <a:latin typeface="Arial"/>
                <a:cs typeface="Arial"/>
              </a:rPr>
              <a:t>This</a:t>
            </a:r>
            <a:r>
              <a:rPr sz="2200" spc="-135" dirty="0">
                <a:latin typeface="Arial"/>
                <a:cs typeface="Arial"/>
              </a:rPr>
              <a:t> </a:t>
            </a:r>
            <a:r>
              <a:rPr sz="2200" spc="-114" dirty="0">
                <a:latin typeface="Arial"/>
                <a:cs typeface="Arial"/>
              </a:rPr>
              <a:t>is</a:t>
            </a:r>
            <a:r>
              <a:rPr sz="2200" spc="-110" dirty="0">
                <a:latin typeface="Arial"/>
                <a:cs typeface="Arial"/>
              </a:rPr>
              <a:t> </a:t>
            </a:r>
            <a:r>
              <a:rPr sz="2200" spc="-50" dirty="0">
                <a:latin typeface="Arial"/>
                <a:cs typeface="Arial"/>
              </a:rPr>
              <a:t>referred</a:t>
            </a:r>
            <a:r>
              <a:rPr sz="2200" spc="-160" dirty="0">
                <a:latin typeface="Arial"/>
                <a:cs typeface="Arial"/>
              </a:rPr>
              <a:t> </a:t>
            </a:r>
            <a:r>
              <a:rPr sz="2200" spc="20" dirty="0">
                <a:latin typeface="Arial"/>
                <a:cs typeface="Arial"/>
              </a:rPr>
              <a:t>to</a:t>
            </a:r>
            <a:r>
              <a:rPr sz="2200" spc="-120" dirty="0">
                <a:latin typeface="Arial"/>
                <a:cs typeface="Arial"/>
              </a:rPr>
              <a:t> </a:t>
            </a:r>
            <a:r>
              <a:rPr sz="2200" spc="-210" dirty="0">
                <a:latin typeface="Arial"/>
                <a:cs typeface="Arial"/>
              </a:rPr>
              <a:t>as  </a:t>
            </a:r>
            <a:r>
              <a:rPr sz="2200" b="1" i="1" spc="-110" dirty="0">
                <a:latin typeface="Arial"/>
                <a:cs typeface="Arial"/>
              </a:rPr>
              <a:t>modularity</a:t>
            </a:r>
            <a:r>
              <a:rPr sz="2200" i="1" spc="-110" dirty="0">
                <a:latin typeface="Arial"/>
                <a:cs typeface="Arial"/>
              </a:rPr>
              <a:t>.</a:t>
            </a:r>
            <a:endParaRPr sz="2200">
              <a:latin typeface="Arial"/>
              <a:cs typeface="Arial"/>
            </a:endParaRPr>
          </a:p>
          <a:p>
            <a:pPr marL="295910" indent="-283845" algn="just">
              <a:lnSpc>
                <a:spcPct val="100000"/>
              </a:lnSpc>
              <a:spcBef>
                <a:spcPts val="1250"/>
              </a:spcBef>
              <a:buFont typeface="Wingdings"/>
              <a:buChar char=""/>
              <a:tabLst>
                <a:tab pos="296545" algn="l"/>
              </a:tabLst>
            </a:pPr>
            <a:r>
              <a:rPr sz="2200" spc="-25" dirty="0">
                <a:latin typeface="Arial"/>
                <a:cs typeface="Arial"/>
              </a:rPr>
              <a:t>Modularity in </a:t>
            </a:r>
            <a:r>
              <a:rPr sz="2200" spc="-40" dirty="0">
                <a:latin typeface="Arial"/>
                <a:cs typeface="Arial"/>
              </a:rPr>
              <a:t>this </a:t>
            </a:r>
            <a:r>
              <a:rPr sz="2200" spc="-180" dirty="0">
                <a:latin typeface="Arial"/>
                <a:cs typeface="Arial"/>
              </a:rPr>
              <a:t>case </a:t>
            </a:r>
            <a:r>
              <a:rPr sz="2200" spc="-135" dirty="0">
                <a:latin typeface="Arial"/>
                <a:cs typeface="Arial"/>
              </a:rPr>
              <a:t>means </a:t>
            </a:r>
            <a:r>
              <a:rPr sz="2200" spc="-65" dirty="0">
                <a:latin typeface="Arial"/>
                <a:cs typeface="Arial"/>
              </a:rPr>
              <a:t>independent</a:t>
            </a:r>
            <a:r>
              <a:rPr sz="2200" spc="-434" dirty="0">
                <a:latin typeface="Arial"/>
                <a:cs typeface="Arial"/>
              </a:rPr>
              <a:t> </a:t>
            </a:r>
            <a:r>
              <a:rPr sz="2200" spc="-110" dirty="0">
                <a:latin typeface="Arial"/>
                <a:cs typeface="Arial"/>
              </a:rPr>
              <a:t>layers.</a:t>
            </a:r>
            <a:endParaRPr sz="2200">
              <a:latin typeface="Arial"/>
              <a:cs typeface="Arial"/>
            </a:endParaRPr>
          </a:p>
          <a:p>
            <a:pPr marL="296545" marR="130810" indent="-296545" algn="just">
              <a:lnSpc>
                <a:spcPct val="147400"/>
              </a:lnSpc>
              <a:spcBef>
                <a:spcPts val="20"/>
              </a:spcBef>
              <a:buFont typeface="Wingdings"/>
              <a:buChar char=""/>
              <a:tabLst>
                <a:tab pos="296545" algn="l"/>
              </a:tabLst>
            </a:pPr>
            <a:r>
              <a:rPr sz="2200" spc="-190" dirty="0">
                <a:latin typeface="Arial"/>
                <a:cs typeface="Arial"/>
              </a:rPr>
              <a:t>A </a:t>
            </a:r>
            <a:r>
              <a:rPr sz="2200" spc="-85" dirty="0">
                <a:latin typeface="Arial"/>
                <a:cs typeface="Arial"/>
              </a:rPr>
              <a:t>layer </a:t>
            </a:r>
            <a:r>
              <a:rPr sz="2200" spc="-65" dirty="0">
                <a:latin typeface="Arial"/>
                <a:cs typeface="Arial"/>
              </a:rPr>
              <a:t>(module) </a:t>
            </a:r>
            <a:r>
              <a:rPr sz="2200" spc="-145" dirty="0">
                <a:latin typeface="Arial"/>
                <a:cs typeface="Arial"/>
              </a:rPr>
              <a:t>can </a:t>
            </a:r>
            <a:r>
              <a:rPr sz="2200" spc="-100" dirty="0">
                <a:latin typeface="Arial"/>
                <a:cs typeface="Arial"/>
              </a:rPr>
              <a:t>be </a:t>
            </a:r>
            <a:r>
              <a:rPr sz="2200" spc="-60" dirty="0">
                <a:latin typeface="Arial"/>
                <a:cs typeface="Arial"/>
              </a:rPr>
              <a:t>defined </a:t>
            </a:r>
            <a:r>
              <a:rPr sz="2200" spc="-204" dirty="0">
                <a:latin typeface="Arial"/>
                <a:cs typeface="Arial"/>
              </a:rPr>
              <a:t>as </a:t>
            </a:r>
            <a:r>
              <a:rPr sz="2200" spc="-170" dirty="0">
                <a:latin typeface="Arial"/>
                <a:cs typeface="Arial"/>
              </a:rPr>
              <a:t>a </a:t>
            </a:r>
            <a:r>
              <a:rPr sz="2200" spc="-100" dirty="0">
                <a:latin typeface="Arial"/>
                <a:cs typeface="Arial"/>
              </a:rPr>
              <a:t>black </a:t>
            </a:r>
            <a:r>
              <a:rPr sz="2200" spc="-110" dirty="0">
                <a:latin typeface="Arial"/>
                <a:cs typeface="Arial"/>
              </a:rPr>
              <a:t>box </a:t>
            </a:r>
            <a:r>
              <a:rPr sz="2200" spc="15" dirty="0">
                <a:latin typeface="Arial"/>
                <a:cs typeface="Arial"/>
              </a:rPr>
              <a:t>with </a:t>
            </a:r>
            <a:r>
              <a:rPr sz="2200" spc="-55" dirty="0">
                <a:latin typeface="Arial"/>
                <a:cs typeface="Arial"/>
              </a:rPr>
              <a:t>inputs </a:t>
            </a:r>
            <a:r>
              <a:rPr sz="2200" spc="-105" dirty="0">
                <a:latin typeface="Arial"/>
                <a:cs typeface="Arial"/>
              </a:rPr>
              <a:t>and</a:t>
            </a:r>
            <a:r>
              <a:rPr sz="2200" spc="-380" dirty="0">
                <a:latin typeface="Arial"/>
                <a:cs typeface="Arial"/>
              </a:rPr>
              <a:t> </a:t>
            </a:r>
            <a:r>
              <a:rPr sz="2200" spc="-40" dirty="0">
                <a:latin typeface="Arial"/>
                <a:cs typeface="Arial"/>
              </a:rPr>
              <a:t>outputs,  </a:t>
            </a:r>
            <a:r>
              <a:rPr sz="2200" spc="10" dirty="0">
                <a:latin typeface="Arial"/>
                <a:cs typeface="Arial"/>
              </a:rPr>
              <a:t>without</a:t>
            </a:r>
            <a:r>
              <a:rPr sz="2200" spc="-150" dirty="0">
                <a:latin typeface="Arial"/>
                <a:cs typeface="Arial"/>
              </a:rPr>
              <a:t> </a:t>
            </a:r>
            <a:r>
              <a:rPr sz="2200" spc="-95" dirty="0">
                <a:latin typeface="Arial"/>
                <a:cs typeface="Arial"/>
              </a:rPr>
              <a:t>concern</a:t>
            </a:r>
            <a:r>
              <a:rPr sz="2200" spc="-155" dirty="0">
                <a:latin typeface="Arial"/>
                <a:cs typeface="Arial"/>
              </a:rPr>
              <a:t> </a:t>
            </a:r>
            <a:r>
              <a:rPr sz="2200" spc="-50" dirty="0">
                <a:latin typeface="Arial"/>
                <a:cs typeface="Arial"/>
              </a:rPr>
              <a:t>about</a:t>
            </a:r>
            <a:r>
              <a:rPr sz="2200" spc="-130" dirty="0">
                <a:latin typeface="Arial"/>
                <a:cs typeface="Arial"/>
              </a:rPr>
              <a:t> </a:t>
            </a:r>
            <a:r>
              <a:rPr sz="2200" spc="-45" dirty="0">
                <a:latin typeface="Arial"/>
                <a:cs typeface="Arial"/>
              </a:rPr>
              <a:t>how</a:t>
            </a:r>
            <a:r>
              <a:rPr sz="2200" spc="-150" dirty="0">
                <a:latin typeface="Arial"/>
                <a:cs typeface="Arial"/>
              </a:rPr>
              <a:t> </a:t>
            </a:r>
            <a:r>
              <a:rPr sz="2200" spc="-55" dirty="0">
                <a:latin typeface="Arial"/>
                <a:cs typeface="Arial"/>
              </a:rPr>
              <a:t>inputs</a:t>
            </a:r>
            <a:r>
              <a:rPr sz="2200" spc="-130" dirty="0">
                <a:latin typeface="Arial"/>
                <a:cs typeface="Arial"/>
              </a:rPr>
              <a:t> </a:t>
            </a:r>
            <a:r>
              <a:rPr sz="2200" spc="-95" dirty="0">
                <a:latin typeface="Arial"/>
                <a:cs typeface="Arial"/>
              </a:rPr>
              <a:t>are</a:t>
            </a:r>
            <a:r>
              <a:rPr sz="2200" spc="-120" dirty="0">
                <a:latin typeface="Arial"/>
                <a:cs typeface="Arial"/>
              </a:rPr>
              <a:t> </a:t>
            </a:r>
            <a:r>
              <a:rPr sz="2200" spc="-130" dirty="0">
                <a:latin typeface="Arial"/>
                <a:cs typeface="Arial"/>
              </a:rPr>
              <a:t>changed</a:t>
            </a:r>
            <a:r>
              <a:rPr sz="2200" spc="-140" dirty="0">
                <a:latin typeface="Arial"/>
                <a:cs typeface="Arial"/>
              </a:rPr>
              <a:t> </a:t>
            </a:r>
            <a:r>
              <a:rPr sz="2200" spc="20" dirty="0">
                <a:latin typeface="Arial"/>
                <a:cs typeface="Arial"/>
              </a:rPr>
              <a:t>to</a:t>
            </a:r>
            <a:r>
              <a:rPr sz="2200" spc="-95" dirty="0">
                <a:latin typeface="Arial"/>
                <a:cs typeface="Arial"/>
              </a:rPr>
              <a:t> </a:t>
            </a:r>
            <a:r>
              <a:rPr sz="2200" spc="-40" dirty="0">
                <a:latin typeface="Arial"/>
                <a:cs typeface="Arial"/>
              </a:rPr>
              <a:t>outputs.</a:t>
            </a:r>
            <a:endParaRPr sz="2200">
              <a:latin typeface="Arial"/>
              <a:cs typeface="Arial"/>
            </a:endParaRPr>
          </a:p>
          <a:p>
            <a:pPr marL="295910" indent="-283845" algn="just">
              <a:lnSpc>
                <a:spcPct val="100000"/>
              </a:lnSpc>
              <a:spcBef>
                <a:spcPts val="1060"/>
              </a:spcBef>
              <a:buFont typeface="Wingdings"/>
              <a:buChar char=""/>
              <a:tabLst>
                <a:tab pos="296545" algn="l"/>
              </a:tabLst>
            </a:pPr>
            <a:r>
              <a:rPr sz="2200" dirty="0">
                <a:latin typeface="Arial"/>
                <a:cs typeface="Arial"/>
              </a:rPr>
              <a:t>If</a:t>
            </a:r>
            <a:r>
              <a:rPr sz="2200" spc="-110" dirty="0">
                <a:latin typeface="Arial"/>
                <a:cs typeface="Arial"/>
              </a:rPr>
              <a:t> </a:t>
            </a:r>
            <a:r>
              <a:rPr sz="2200" spc="10" dirty="0">
                <a:latin typeface="Arial"/>
                <a:cs typeface="Arial"/>
              </a:rPr>
              <a:t>two</a:t>
            </a:r>
            <a:r>
              <a:rPr sz="2200" spc="-140" dirty="0">
                <a:latin typeface="Arial"/>
                <a:cs typeface="Arial"/>
              </a:rPr>
              <a:t> </a:t>
            </a:r>
            <a:r>
              <a:rPr sz="2200" spc="-114" dirty="0">
                <a:latin typeface="Arial"/>
                <a:cs typeface="Arial"/>
              </a:rPr>
              <a:t>machines</a:t>
            </a:r>
            <a:r>
              <a:rPr sz="2200" spc="-145" dirty="0">
                <a:latin typeface="Arial"/>
                <a:cs typeface="Arial"/>
              </a:rPr>
              <a:t> </a:t>
            </a:r>
            <a:r>
              <a:rPr sz="2200" spc="-60" dirty="0">
                <a:latin typeface="Arial"/>
                <a:cs typeface="Arial"/>
              </a:rPr>
              <a:t>provide</a:t>
            </a:r>
            <a:r>
              <a:rPr sz="2200" spc="-170" dirty="0">
                <a:latin typeface="Arial"/>
                <a:cs typeface="Arial"/>
              </a:rPr>
              <a:t> </a:t>
            </a:r>
            <a:r>
              <a:rPr sz="2200" spc="-20" dirty="0">
                <a:latin typeface="Arial"/>
                <a:cs typeface="Arial"/>
              </a:rPr>
              <a:t>the</a:t>
            </a:r>
            <a:r>
              <a:rPr sz="2200" spc="-105" dirty="0">
                <a:latin typeface="Arial"/>
                <a:cs typeface="Arial"/>
              </a:rPr>
              <a:t> </a:t>
            </a:r>
            <a:r>
              <a:rPr sz="2200" spc="-155" dirty="0">
                <a:latin typeface="Arial"/>
                <a:cs typeface="Arial"/>
              </a:rPr>
              <a:t>same</a:t>
            </a:r>
            <a:r>
              <a:rPr sz="2200" spc="-145" dirty="0">
                <a:latin typeface="Arial"/>
                <a:cs typeface="Arial"/>
              </a:rPr>
              <a:t> </a:t>
            </a:r>
            <a:r>
              <a:rPr sz="2200" spc="-35" dirty="0">
                <a:latin typeface="Arial"/>
                <a:cs typeface="Arial"/>
              </a:rPr>
              <a:t>outputs</a:t>
            </a:r>
            <a:r>
              <a:rPr sz="2200" spc="-125" dirty="0">
                <a:latin typeface="Arial"/>
                <a:cs typeface="Arial"/>
              </a:rPr>
              <a:t> </a:t>
            </a:r>
            <a:r>
              <a:rPr sz="2200" spc="-65" dirty="0">
                <a:latin typeface="Arial"/>
                <a:cs typeface="Arial"/>
              </a:rPr>
              <a:t>when</a:t>
            </a:r>
            <a:r>
              <a:rPr sz="2200" spc="-140" dirty="0">
                <a:latin typeface="Arial"/>
                <a:cs typeface="Arial"/>
              </a:rPr>
              <a:t> </a:t>
            </a:r>
            <a:r>
              <a:rPr sz="2200" spc="-100" dirty="0">
                <a:latin typeface="Arial"/>
                <a:cs typeface="Arial"/>
              </a:rPr>
              <a:t>given</a:t>
            </a:r>
            <a:r>
              <a:rPr sz="2200" spc="-135" dirty="0">
                <a:latin typeface="Arial"/>
                <a:cs typeface="Arial"/>
              </a:rPr>
              <a:t> </a:t>
            </a:r>
            <a:r>
              <a:rPr sz="2200" spc="-20" dirty="0">
                <a:latin typeface="Arial"/>
                <a:cs typeface="Arial"/>
              </a:rPr>
              <a:t>the</a:t>
            </a:r>
            <a:r>
              <a:rPr sz="2200" spc="-130" dirty="0">
                <a:latin typeface="Arial"/>
                <a:cs typeface="Arial"/>
              </a:rPr>
              <a:t> </a:t>
            </a:r>
            <a:r>
              <a:rPr sz="2200" spc="-155" dirty="0">
                <a:latin typeface="Arial"/>
                <a:cs typeface="Arial"/>
              </a:rPr>
              <a:t>same</a:t>
            </a:r>
            <a:r>
              <a:rPr sz="2200" spc="-120" dirty="0">
                <a:latin typeface="Arial"/>
                <a:cs typeface="Arial"/>
              </a:rPr>
              <a:t> </a:t>
            </a:r>
            <a:r>
              <a:rPr sz="2200" spc="-55" dirty="0">
                <a:latin typeface="Arial"/>
                <a:cs typeface="Arial"/>
              </a:rPr>
              <a:t>inputs,</a:t>
            </a:r>
            <a:endParaRPr sz="2200">
              <a:latin typeface="Arial"/>
              <a:cs typeface="Arial"/>
            </a:endParaRPr>
          </a:p>
          <a:p>
            <a:pPr marL="326390" algn="just">
              <a:lnSpc>
                <a:spcPct val="100000"/>
              </a:lnSpc>
              <a:spcBef>
                <a:spcPts val="960"/>
              </a:spcBef>
            </a:pPr>
            <a:r>
              <a:rPr sz="2200" spc="-50" dirty="0">
                <a:latin typeface="Arial"/>
                <a:cs typeface="Arial"/>
              </a:rPr>
              <a:t>they </a:t>
            </a:r>
            <a:r>
              <a:rPr sz="2200" spc="-145" dirty="0">
                <a:latin typeface="Arial"/>
                <a:cs typeface="Arial"/>
              </a:rPr>
              <a:t>can </a:t>
            </a:r>
            <a:r>
              <a:rPr sz="2200" spc="-95" dirty="0">
                <a:latin typeface="Arial"/>
                <a:cs typeface="Arial"/>
              </a:rPr>
              <a:t>replace </a:t>
            </a:r>
            <a:r>
              <a:rPr sz="2200" spc="-135" dirty="0">
                <a:latin typeface="Arial"/>
                <a:cs typeface="Arial"/>
              </a:rPr>
              <a:t>each</a:t>
            </a:r>
            <a:r>
              <a:rPr sz="2200" spc="-240" dirty="0">
                <a:latin typeface="Arial"/>
                <a:cs typeface="Arial"/>
              </a:rPr>
              <a:t> </a:t>
            </a:r>
            <a:r>
              <a:rPr sz="2200" spc="-60" dirty="0">
                <a:latin typeface="Arial"/>
                <a:cs typeface="Arial"/>
              </a:rPr>
              <a:t>other.</a:t>
            </a:r>
            <a:endParaRPr sz="2200">
              <a:latin typeface="Arial"/>
              <a:cs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4294967295"/>
          </p:nvPr>
        </p:nvSpPr>
        <p:spPr/>
        <p:txBody>
          <a:bodyPr/>
          <a:lstStyle/>
          <a:p>
            <a:r>
              <a:rPr lang="en-US" altLang="en-US"/>
              <a:t>7.</a:t>
            </a:r>
            <a:fld id="{DCE6B7E7-4DC7-4B8E-9340-B9C2CF00922B}" type="slidenum">
              <a:rPr lang="en-US" altLang="en-US"/>
              <a:pPr/>
              <a:t>80</a:t>
            </a:fld>
            <a:endParaRPr lang="en-US" altLang="en-US"/>
          </a:p>
        </p:txBody>
      </p:sp>
      <p:sp>
        <p:nvSpPr>
          <p:cNvPr id="887810" name="Text Box 2"/>
          <p:cNvSpPr txBox="1">
            <a:spLocks noChangeArrowheads="1"/>
          </p:cNvSpPr>
          <p:nvPr/>
        </p:nvSpPr>
        <p:spPr bwMode="auto">
          <a:xfrm>
            <a:off x="795338" y="668338"/>
            <a:ext cx="2201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Table 7.4  </a:t>
            </a:r>
            <a:r>
              <a:rPr lang="en-US" altLang="en-US" sz="2000" i="1">
                <a:latin typeface="Times New Roman" panose="02020603050405020304" pitchFamily="18" charset="0"/>
              </a:rPr>
              <a:t>Bands</a:t>
            </a:r>
          </a:p>
        </p:txBody>
      </p:sp>
      <p:pic>
        <p:nvPicPr>
          <p:cNvPr id="8878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201738"/>
            <a:ext cx="7797800" cy="4741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49540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4294967295"/>
          </p:nvPr>
        </p:nvSpPr>
        <p:spPr/>
        <p:txBody>
          <a:bodyPr/>
          <a:lstStyle/>
          <a:p>
            <a:r>
              <a:rPr lang="en-US" altLang="en-US"/>
              <a:t>7.</a:t>
            </a:r>
            <a:fld id="{FE0BBCD9-3B01-402E-B4FC-00646CAD5145}" type="slidenum">
              <a:rPr lang="en-US" altLang="en-US"/>
              <a:pPr/>
              <a:t>81</a:t>
            </a:fld>
            <a:endParaRPr lang="en-US" altLang="en-US"/>
          </a:p>
        </p:txBody>
      </p:sp>
      <p:sp>
        <p:nvSpPr>
          <p:cNvPr id="877570" name="Line 2"/>
          <p:cNvSpPr>
            <a:spLocks noChangeShapeType="1"/>
          </p:cNvSpPr>
          <p:nvPr/>
        </p:nvSpPr>
        <p:spPr bwMode="auto">
          <a:xfrm>
            <a:off x="152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77571" name="Line 3"/>
          <p:cNvSpPr>
            <a:spLocks noChangeShapeType="1"/>
          </p:cNvSpPr>
          <p:nvPr/>
        </p:nvSpPr>
        <p:spPr bwMode="auto">
          <a:xfrm>
            <a:off x="152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77572" name="Text Box 4"/>
          <p:cNvSpPr txBox="1">
            <a:spLocks noChangeArrowheads="1"/>
          </p:cNvSpPr>
          <p:nvPr/>
        </p:nvSpPr>
        <p:spPr bwMode="auto">
          <a:xfrm>
            <a:off x="304800" y="762000"/>
            <a:ext cx="4787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7.19  </a:t>
            </a:r>
            <a:r>
              <a:rPr lang="en-US" altLang="en-US" sz="2000" i="1">
                <a:latin typeface="Times New Roman" panose="02020603050405020304" pitchFamily="18" charset="0"/>
              </a:rPr>
              <a:t>Wireless transmission waves</a:t>
            </a:r>
          </a:p>
        </p:txBody>
      </p:sp>
      <p:sp>
        <p:nvSpPr>
          <p:cNvPr id="877573" name="Line 5"/>
          <p:cNvSpPr>
            <a:spLocks noChangeShapeType="1"/>
          </p:cNvSpPr>
          <p:nvPr/>
        </p:nvSpPr>
        <p:spPr bwMode="auto">
          <a:xfrm>
            <a:off x="152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pic>
        <p:nvPicPr>
          <p:cNvPr id="87757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438" y="2043113"/>
            <a:ext cx="8239125"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93334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
          <p:cNvSpPr>
            <a:spLocks noGrp="1"/>
          </p:cNvSpPr>
          <p:nvPr>
            <p:ph type="sldNum" sz="quarter" idx="4294967295"/>
          </p:nvPr>
        </p:nvSpPr>
        <p:spPr/>
        <p:txBody>
          <a:bodyPr/>
          <a:lstStyle/>
          <a:p>
            <a:r>
              <a:rPr lang="en-US" altLang="en-US"/>
              <a:t>7.</a:t>
            </a:r>
            <a:fld id="{06112F0B-53AE-4306-A032-00524B4EC5AB}" type="slidenum">
              <a:rPr lang="en-US" altLang="en-US"/>
              <a:pPr/>
              <a:t>82</a:t>
            </a:fld>
            <a:endParaRPr lang="en-US" altLang="en-US"/>
          </a:p>
        </p:txBody>
      </p:sp>
      <p:sp>
        <p:nvSpPr>
          <p:cNvPr id="881666" name="Rectangle 1026"/>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81667" name="Rectangle 1027"/>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81668" name="Rectangle 1028"/>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81669" name="Rectangle 1029"/>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81670" name="Rectangle 1030"/>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81671" name="Rectangle 1031"/>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81672" name="Rectangle 1032"/>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81673" name="Line 1033"/>
          <p:cNvSpPr>
            <a:spLocks noChangeShapeType="1"/>
          </p:cNvSpPr>
          <p:nvPr/>
        </p:nvSpPr>
        <p:spPr bwMode="auto">
          <a:xfrm>
            <a:off x="457200" y="26670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81674" name="Line 1034"/>
          <p:cNvSpPr>
            <a:spLocks noChangeShapeType="1"/>
          </p:cNvSpPr>
          <p:nvPr/>
        </p:nvSpPr>
        <p:spPr bwMode="auto">
          <a:xfrm>
            <a:off x="458788" y="44196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81675" name="Rectangle 1035"/>
          <p:cNvSpPr>
            <a:spLocks noChangeArrowheads="1"/>
          </p:cNvSpPr>
          <p:nvPr/>
        </p:nvSpPr>
        <p:spPr bwMode="auto">
          <a:xfrm>
            <a:off x="472505" y="2774950"/>
            <a:ext cx="8077200" cy="3016250"/>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a:t>Radio waves are used for multicast communications, such as radio and television, and paging systems. They can penetrate through walls.</a:t>
            </a:r>
          </a:p>
          <a:p>
            <a:pPr algn="ctr"/>
            <a:r>
              <a:rPr lang="en-US" altLang="en-US"/>
              <a:t>Highly regulated. Use omni directional antennas</a:t>
            </a:r>
          </a:p>
        </p:txBody>
      </p:sp>
      <p:grpSp>
        <p:nvGrpSpPr>
          <p:cNvPr id="881676" name="Group 1036"/>
          <p:cNvGrpSpPr>
            <a:grpSpLocks/>
          </p:cNvGrpSpPr>
          <p:nvPr/>
        </p:nvGrpSpPr>
        <p:grpSpPr bwMode="auto">
          <a:xfrm>
            <a:off x="457200" y="2024063"/>
            <a:ext cx="1143000" cy="566737"/>
            <a:chOff x="1200" y="1248"/>
            <a:chExt cx="720" cy="357"/>
          </a:xfrm>
        </p:grpSpPr>
        <p:pic>
          <p:nvPicPr>
            <p:cNvPr id="881677" name="Picture 10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81678" name="Text Box 1038"/>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i="1">
                  <a:solidFill>
                    <a:schemeClr val="hlink"/>
                  </a:solidFill>
                  <a:latin typeface="Times New Roman" panose="02020603050405020304" pitchFamily="18" charset="0"/>
                </a:rPr>
                <a:t>Note</a:t>
              </a:r>
            </a:p>
          </p:txBody>
        </p:sp>
      </p:grpSp>
      <p:sp>
        <p:nvSpPr>
          <p:cNvPr id="17" name="TextBox 16">
            <a:extLst>
              <a:ext uri="{FF2B5EF4-FFF2-40B4-BE49-F238E27FC236}">
                <a16:creationId xmlns:a16="http://schemas.microsoft.com/office/drawing/2014/main" id="{2DB011DA-0655-4DD7-A567-29C607F47805}"/>
              </a:ext>
            </a:extLst>
          </p:cNvPr>
          <p:cNvSpPr txBox="1"/>
          <p:nvPr/>
        </p:nvSpPr>
        <p:spPr>
          <a:xfrm>
            <a:off x="534599" y="3920360"/>
            <a:ext cx="8153400" cy="923330"/>
          </a:xfrm>
          <a:prstGeom prst="rect">
            <a:avLst/>
          </a:prstGeom>
          <a:noFill/>
        </p:spPr>
        <p:txBody>
          <a:bodyPr wrap="square">
            <a:spAutoFit/>
          </a:bodyPr>
          <a:lstStyle/>
          <a:p>
            <a:pPr algn="l"/>
            <a:r>
              <a:rPr lang="en-US" sz="1800" b="0" i="0" u="none" strike="noStrike" baseline="0" dirty="0">
                <a:latin typeface="Times New Roman" panose="02020603050405020304" pitchFamily="18" charset="0"/>
              </a:rPr>
              <a:t>Although there is no clear-cut demarcation between radio waves and microwaves, electromagnetic waves ranging in frequencies between 3 kHz and 1 GHz are normally called radio waves</a:t>
            </a:r>
            <a:endParaRPr lang="en-IN" dirty="0"/>
          </a:p>
        </p:txBody>
      </p:sp>
    </p:spTree>
    <p:extLst>
      <p:ext uri="{BB962C8B-B14F-4D97-AF65-F5344CB8AC3E}">
        <p14:creationId xmlns:p14="http://schemas.microsoft.com/office/powerpoint/2010/main" val="35986006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4294967295"/>
          </p:nvPr>
        </p:nvSpPr>
        <p:spPr/>
        <p:txBody>
          <a:bodyPr/>
          <a:lstStyle/>
          <a:p>
            <a:r>
              <a:rPr lang="en-US" altLang="en-US"/>
              <a:t>7.</a:t>
            </a:r>
            <a:fld id="{200FD044-A055-43E3-BEF6-58907559D974}" type="slidenum">
              <a:rPr lang="en-US" altLang="en-US"/>
              <a:pPr/>
              <a:t>83</a:t>
            </a:fld>
            <a:endParaRPr lang="en-US" altLang="en-US"/>
          </a:p>
        </p:txBody>
      </p:sp>
      <p:sp>
        <p:nvSpPr>
          <p:cNvPr id="878594" name="Line 2"/>
          <p:cNvSpPr>
            <a:spLocks noChangeShapeType="1"/>
          </p:cNvSpPr>
          <p:nvPr/>
        </p:nvSpPr>
        <p:spPr bwMode="auto">
          <a:xfrm>
            <a:off x="152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78595" name="Line 3"/>
          <p:cNvSpPr>
            <a:spLocks noChangeShapeType="1"/>
          </p:cNvSpPr>
          <p:nvPr/>
        </p:nvSpPr>
        <p:spPr bwMode="auto">
          <a:xfrm>
            <a:off x="152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78596" name="Text Box 4"/>
          <p:cNvSpPr txBox="1">
            <a:spLocks noChangeArrowheads="1"/>
          </p:cNvSpPr>
          <p:nvPr/>
        </p:nvSpPr>
        <p:spPr bwMode="auto">
          <a:xfrm>
            <a:off x="304800" y="762000"/>
            <a:ext cx="44561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7.20  </a:t>
            </a:r>
            <a:r>
              <a:rPr lang="en-US" altLang="en-US" sz="2000" i="1">
                <a:latin typeface="Times New Roman" panose="02020603050405020304" pitchFamily="18" charset="0"/>
              </a:rPr>
              <a:t>Omnidirectional antenna</a:t>
            </a:r>
          </a:p>
        </p:txBody>
      </p:sp>
      <p:sp>
        <p:nvSpPr>
          <p:cNvPr id="878597" name="Line 5"/>
          <p:cNvSpPr>
            <a:spLocks noChangeShapeType="1"/>
          </p:cNvSpPr>
          <p:nvPr/>
        </p:nvSpPr>
        <p:spPr bwMode="auto">
          <a:xfrm>
            <a:off x="152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pic>
        <p:nvPicPr>
          <p:cNvPr id="87859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9700" y="2039938"/>
            <a:ext cx="3263900" cy="3675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51553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
          <p:cNvSpPr>
            <a:spLocks noGrp="1"/>
          </p:cNvSpPr>
          <p:nvPr>
            <p:ph type="sldNum" sz="quarter" idx="4294967295"/>
          </p:nvPr>
        </p:nvSpPr>
        <p:spPr/>
        <p:txBody>
          <a:bodyPr/>
          <a:lstStyle/>
          <a:p>
            <a:r>
              <a:rPr lang="en-US" altLang="en-US"/>
              <a:t>7.</a:t>
            </a:r>
            <a:fld id="{4A05A370-3BE9-4B0D-B821-977073A51413}" type="slidenum">
              <a:rPr lang="en-US" altLang="en-US"/>
              <a:pPr/>
              <a:t>84</a:t>
            </a:fld>
            <a:endParaRPr lang="en-US" altLang="en-US"/>
          </a:p>
        </p:txBody>
      </p:sp>
      <p:sp>
        <p:nvSpPr>
          <p:cNvPr id="882690" name="Rectangle 1026"/>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82691" name="Rectangle 1027"/>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82692" name="Rectangle 1028"/>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82693" name="Rectangle 1029"/>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82694" name="Rectangle 1030"/>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82695" name="Rectangle 1031"/>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82696" name="Rectangle 1032"/>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82697" name="Line 1033"/>
          <p:cNvSpPr>
            <a:spLocks noChangeShapeType="1"/>
          </p:cNvSpPr>
          <p:nvPr/>
        </p:nvSpPr>
        <p:spPr bwMode="auto">
          <a:xfrm>
            <a:off x="457200" y="2395538"/>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82698" name="Line 1034"/>
          <p:cNvSpPr>
            <a:spLocks noChangeShapeType="1"/>
          </p:cNvSpPr>
          <p:nvPr/>
        </p:nvSpPr>
        <p:spPr bwMode="auto">
          <a:xfrm>
            <a:off x="533400" y="5138738"/>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82699" name="Rectangle 1035"/>
          <p:cNvSpPr>
            <a:spLocks noChangeArrowheads="1"/>
          </p:cNvSpPr>
          <p:nvPr/>
        </p:nvSpPr>
        <p:spPr bwMode="auto">
          <a:xfrm>
            <a:off x="495300" y="2487613"/>
            <a:ext cx="8077200" cy="3990975"/>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dirty="0"/>
              <a:t>Microwaves are used for unicast communication such as cellular telephones, satellite networks,</a:t>
            </a:r>
            <a:br>
              <a:rPr lang="en-US" altLang="en-US" dirty="0"/>
            </a:br>
            <a:r>
              <a:rPr lang="en-US" altLang="en-US" dirty="0"/>
              <a:t>and wireless LANs.</a:t>
            </a:r>
          </a:p>
          <a:p>
            <a:pPr algn="ctr"/>
            <a:r>
              <a:rPr lang="en-US" altLang="en-US" dirty="0"/>
              <a:t>Higher frequency ranges cannot penetrate walls.</a:t>
            </a:r>
          </a:p>
          <a:p>
            <a:pPr algn="ctr"/>
            <a:r>
              <a:rPr lang="en-US" altLang="en-US" dirty="0"/>
              <a:t>Use directional antennas - point to point line of sight communications.</a:t>
            </a:r>
          </a:p>
        </p:txBody>
      </p:sp>
      <p:grpSp>
        <p:nvGrpSpPr>
          <p:cNvPr id="882700" name="Group 1036"/>
          <p:cNvGrpSpPr>
            <a:grpSpLocks/>
          </p:cNvGrpSpPr>
          <p:nvPr/>
        </p:nvGrpSpPr>
        <p:grpSpPr bwMode="auto">
          <a:xfrm>
            <a:off x="457200" y="1752600"/>
            <a:ext cx="1143000" cy="566738"/>
            <a:chOff x="1200" y="1248"/>
            <a:chExt cx="720" cy="357"/>
          </a:xfrm>
        </p:grpSpPr>
        <p:pic>
          <p:nvPicPr>
            <p:cNvPr id="882701" name="Picture 10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82702" name="Text Box 1038"/>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i="1">
                  <a:solidFill>
                    <a:schemeClr val="hlink"/>
                  </a:solidFill>
                  <a:latin typeface="Times New Roman" panose="02020603050405020304" pitchFamily="18" charset="0"/>
                </a:rPr>
                <a:t>Note</a:t>
              </a:r>
            </a:p>
          </p:txBody>
        </p:sp>
      </p:grpSp>
      <p:sp>
        <p:nvSpPr>
          <p:cNvPr id="17" name="TextBox 16">
            <a:extLst>
              <a:ext uri="{FF2B5EF4-FFF2-40B4-BE49-F238E27FC236}">
                <a16:creationId xmlns:a16="http://schemas.microsoft.com/office/drawing/2014/main" id="{0EAF7BF9-768F-42C3-AC11-47B10E396B79}"/>
              </a:ext>
            </a:extLst>
          </p:cNvPr>
          <p:cNvSpPr txBox="1"/>
          <p:nvPr/>
        </p:nvSpPr>
        <p:spPr>
          <a:xfrm>
            <a:off x="1143000" y="4368581"/>
            <a:ext cx="7129800" cy="646331"/>
          </a:xfrm>
          <a:prstGeom prst="rect">
            <a:avLst/>
          </a:prstGeom>
          <a:noFill/>
        </p:spPr>
        <p:txBody>
          <a:bodyPr wrap="square">
            <a:spAutoFit/>
          </a:bodyPr>
          <a:lstStyle/>
          <a:p>
            <a:r>
              <a:rPr lang="en-US" sz="1800" b="0" i="0" u="none" strike="noStrike" baseline="0" dirty="0">
                <a:latin typeface="Times New Roman" panose="02020603050405020304" pitchFamily="18" charset="0"/>
              </a:rPr>
              <a:t>; waves ranging in frequencies between 1 and 300 GHz are called microwaves.</a:t>
            </a:r>
            <a:endParaRPr lang="en-IN" dirty="0"/>
          </a:p>
        </p:txBody>
      </p:sp>
      <p:sp>
        <p:nvSpPr>
          <p:cNvPr id="19" name="TextBox 18">
            <a:extLst>
              <a:ext uri="{FF2B5EF4-FFF2-40B4-BE49-F238E27FC236}">
                <a16:creationId xmlns:a16="http://schemas.microsoft.com/office/drawing/2014/main" id="{BDB368AB-A9E9-4335-8E38-201BD97C1498}"/>
              </a:ext>
            </a:extLst>
          </p:cNvPr>
          <p:cNvSpPr txBox="1"/>
          <p:nvPr/>
        </p:nvSpPr>
        <p:spPr>
          <a:xfrm>
            <a:off x="1088020" y="5230813"/>
            <a:ext cx="7293979" cy="646331"/>
          </a:xfrm>
          <a:prstGeom prst="rect">
            <a:avLst/>
          </a:prstGeom>
          <a:noFill/>
        </p:spPr>
        <p:txBody>
          <a:bodyPr wrap="square">
            <a:spAutoFit/>
          </a:bodyPr>
          <a:lstStyle/>
          <a:p>
            <a:pPr algn="l"/>
            <a:r>
              <a:rPr lang="en-US" sz="1800" b="0" i="0" u="none" strike="noStrike" baseline="0" dirty="0">
                <a:latin typeface="Times New Roman" panose="02020603050405020304" pitchFamily="18" charset="0"/>
              </a:rPr>
              <a:t>Microwaves are unidirectional. This means that the sending and receiving antennas need to </a:t>
            </a:r>
            <a:r>
              <a:rPr lang="en-IN" sz="1800" b="0" i="0" u="none" strike="noStrike" baseline="0" dirty="0">
                <a:latin typeface="Times New Roman" panose="02020603050405020304" pitchFamily="18" charset="0"/>
              </a:rPr>
              <a:t>be aligned. </a:t>
            </a:r>
            <a:endParaRPr lang="en-IN" dirty="0"/>
          </a:p>
        </p:txBody>
      </p:sp>
    </p:spTree>
    <p:extLst>
      <p:ext uri="{BB962C8B-B14F-4D97-AF65-F5344CB8AC3E}">
        <p14:creationId xmlns:p14="http://schemas.microsoft.com/office/powerpoint/2010/main" val="37887720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4294967295"/>
          </p:nvPr>
        </p:nvSpPr>
        <p:spPr/>
        <p:txBody>
          <a:bodyPr/>
          <a:lstStyle/>
          <a:p>
            <a:r>
              <a:rPr lang="en-US" altLang="en-US"/>
              <a:t>7.</a:t>
            </a:r>
            <a:fld id="{60082FD4-A946-4A5F-869B-9A7E80BED304}" type="slidenum">
              <a:rPr lang="en-US" altLang="en-US"/>
              <a:pPr/>
              <a:t>85</a:t>
            </a:fld>
            <a:endParaRPr lang="en-US" altLang="en-US"/>
          </a:p>
        </p:txBody>
      </p:sp>
      <p:sp>
        <p:nvSpPr>
          <p:cNvPr id="879618" name="Line 2"/>
          <p:cNvSpPr>
            <a:spLocks noChangeShapeType="1"/>
          </p:cNvSpPr>
          <p:nvPr/>
        </p:nvSpPr>
        <p:spPr bwMode="auto">
          <a:xfrm>
            <a:off x="152400" y="533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79619" name="Line 3"/>
          <p:cNvSpPr>
            <a:spLocks noChangeShapeType="1"/>
          </p:cNvSpPr>
          <p:nvPr/>
        </p:nvSpPr>
        <p:spPr bwMode="auto">
          <a:xfrm>
            <a:off x="152400" y="1371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79620" name="Text Box 4"/>
          <p:cNvSpPr txBox="1">
            <a:spLocks noChangeArrowheads="1"/>
          </p:cNvSpPr>
          <p:nvPr/>
        </p:nvSpPr>
        <p:spPr bwMode="auto">
          <a:xfrm>
            <a:off x="838200" y="15241"/>
            <a:ext cx="43576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7.21  </a:t>
            </a:r>
            <a:r>
              <a:rPr lang="en-US" altLang="en-US" sz="2000" i="1" dirty="0">
                <a:latin typeface="Times New Roman" panose="02020603050405020304" pitchFamily="18" charset="0"/>
              </a:rPr>
              <a:t>Unidirectional antennas</a:t>
            </a:r>
          </a:p>
        </p:txBody>
      </p:sp>
      <p:sp>
        <p:nvSpPr>
          <p:cNvPr id="879621" name="Line 5"/>
          <p:cNvSpPr>
            <a:spLocks noChangeShapeType="1"/>
          </p:cNvSpPr>
          <p:nvPr/>
        </p:nvSpPr>
        <p:spPr bwMode="auto">
          <a:xfrm>
            <a:off x="152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pic>
        <p:nvPicPr>
          <p:cNvPr id="87962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052" y="770744"/>
            <a:ext cx="7394575" cy="351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a:extLst>
              <a:ext uri="{FF2B5EF4-FFF2-40B4-BE49-F238E27FC236}">
                <a16:creationId xmlns:a16="http://schemas.microsoft.com/office/drawing/2014/main" id="{13275D14-9225-478D-B50B-1A1BB81ED2F3}"/>
              </a:ext>
            </a:extLst>
          </p:cNvPr>
          <p:cNvSpPr txBox="1"/>
          <p:nvPr/>
        </p:nvSpPr>
        <p:spPr>
          <a:xfrm>
            <a:off x="381000" y="4385020"/>
            <a:ext cx="8305800" cy="646331"/>
          </a:xfrm>
          <a:prstGeom prst="rect">
            <a:avLst/>
          </a:prstGeom>
          <a:noFill/>
        </p:spPr>
        <p:txBody>
          <a:bodyPr wrap="square">
            <a:spAutoFit/>
          </a:bodyPr>
          <a:lstStyle/>
          <a:p>
            <a:pPr algn="l"/>
            <a:r>
              <a:rPr lang="en-US" sz="1800" b="0" i="0" u="none" strike="noStrike" baseline="0" dirty="0">
                <a:latin typeface="Times New Roman" panose="02020603050405020304" pitchFamily="18" charset="0"/>
              </a:rPr>
              <a:t>A parabolic dish antenna is based on the geometry of a parabola: The parabolic dish works as a</a:t>
            </a:r>
            <a:endParaRPr lang="en-IN" dirty="0"/>
          </a:p>
        </p:txBody>
      </p:sp>
      <p:sp>
        <p:nvSpPr>
          <p:cNvPr id="11" name="TextBox 10">
            <a:extLst>
              <a:ext uri="{FF2B5EF4-FFF2-40B4-BE49-F238E27FC236}">
                <a16:creationId xmlns:a16="http://schemas.microsoft.com/office/drawing/2014/main" id="{8BE7E699-279E-4576-9875-44E901ABFCD1}"/>
              </a:ext>
            </a:extLst>
          </p:cNvPr>
          <p:cNvSpPr txBox="1"/>
          <p:nvPr/>
        </p:nvSpPr>
        <p:spPr>
          <a:xfrm>
            <a:off x="1447800" y="4670379"/>
            <a:ext cx="6858000" cy="646331"/>
          </a:xfrm>
          <a:prstGeom prst="rect">
            <a:avLst/>
          </a:prstGeom>
          <a:noFill/>
        </p:spPr>
        <p:txBody>
          <a:bodyPr wrap="square">
            <a:spAutoFit/>
          </a:bodyPr>
          <a:lstStyle/>
          <a:p>
            <a:r>
              <a:rPr lang="en-US" sz="1800" b="0" i="0" u="none" strike="noStrike" baseline="0" dirty="0">
                <a:latin typeface="Times New Roman" panose="02020603050405020304" pitchFamily="18" charset="0"/>
              </a:rPr>
              <a:t>funnel, catching a wide range of waves and directing them to a common  point.</a:t>
            </a:r>
            <a:endParaRPr lang="en-IN" dirty="0"/>
          </a:p>
        </p:txBody>
      </p:sp>
      <p:sp>
        <p:nvSpPr>
          <p:cNvPr id="13" name="TextBox 12">
            <a:extLst>
              <a:ext uri="{FF2B5EF4-FFF2-40B4-BE49-F238E27FC236}">
                <a16:creationId xmlns:a16="http://schemas.microsoft.com/office/drawing/2014/main" id="{597C37AD-1615-400E-8A0F-3A98C253F034}"/>
              </a:ext>
            </a:extLst>
          </p:cNvPr>
          <p:cNvSpPr txBox="1"/>
          <p:nvPr/>
        </p:nvSpPr>
        <p:spPr>
          <a:xfrm>
            <a:off x="149440" y="5173847"/>
            <a:ext cx="8689759" cy="923330"/>
          </a:xfrm>
          <a:prstGeom prst="rect">
            <a:avLst/>
          </a:prstGeom>
          <a:noFill/>
        </p:spPr>
        <p:txBody>
          <a:bodyPr wrap="square">
            <a:spAutoFit/>
          </a:bodyPr>
          <a:lstStyle/>
          <a:p>
            <a:pPr algn="l"/>
            <a:r>
              <a:rPr lang="en-US" sz="1800" b="0" i="0" u="none" strike="noStrike" baseline="0" dirty="0">
                <a:latin typeface="Times New Roman" panose="02020603050405020304" pitchFamily="18" charset="0"/>
              </a:rPr>
              <a:t>A horn antenna looks like a gigantic scoop. Received transmissions are collected by the scooped shape of the horn, in a manner similar to the parabolic dish, and are deflected down into the stem.</a:t>
            </a:r>
            <a:endParaRPr lang="en-IN" dirty="0"/>
          </a:p>
        </p:txBody>
      </p:sp>
    </p:spTree>
    <p:extLst>
      <p:ext uri="{BB962C8B-B14F-4D97-AF65-F5344CB8AC3E}">
        <p14:creationId xmlns:p14="http://schemas.microsoft.com/office/powerpoint/2010/main" val="3044317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
          <p:cNvSpPr>
            <a:spLocks noGrp="1"/>
          </p:cNvSpPr>
          <p:nvPr>
            <p:ph type="sldNum" sz="quarter" idx="4294967295"/>
          </p:nvPr>
        </p:nvSpPr>
        <p:spPr/>
        <p:txBody>
          <a:bodyPr/>
          <a:lstStyle/>
          <a:p>
            <a:r>
              <a:rPr lang="en-US" altLang="en-US"/>
              <a:t>7.</a:t>
            </a:r>
            <a:fld id="{957BF9C8-17B0-4346-AB8B-8D682C91689F}" type="slidenum">
              <a:rPr lang="en-US" altLang="en-US"/>
              <a:pPr/>
              <a:t>86</a:t>
            </a:fld>
            <a:endParaRPr lang="en-US" altLang="en-US"/>
          </a:p>
        </p:txBody>
      </p:sp>
      <p:sp>
        <p:nvSpPr>
          <p:cNvPr id="883714" name="Rectangle 2"/>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83715"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83716" name="Rectangle 4"/>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83717"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83718"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83719" name="Rectangle 7"/>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83720"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83721" name="Line 9"/>
          <p:cNvSpPr>
            <a:spLocks noChangeShapeType="1"/>
          </p:cNvSpPr>
          <p:nvPr/>
        </p:nvSpPr>
        <p:spPr bwMode="auto">
          <a:xfrm>
            <a:off x="457200" y="26670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83722" name="Line 10"/>
          <p:cNvSpPr>
            <a:spLocks noChangeShapeType="1"/>
          </p:cNvSpPr>
          <p:nvPr/>
        </p:nvSpPr>
        <p:spPr bwMode="auto">
          <a:xfrm>
            <a:off x="458788" y="48768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83723" name="Rectangle 11"/>
          <p:cNvSpPr>
            <a:spLocks noChangeArrowheads="1"/>
          </p:cNvSpPr>
          <p:nvPr/>
        </p:nvSpPr>
        <p:spPr bwMode="auto">
          <a:xfrm>
            <a:off x="495300" y="2759075"/>
            <a:ext cx="8077200" cy="2041525"/>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br>
              <a:rPr lang="en-US" altLang="en-US"/>
            </a:br>
            <a:r>
              <a:rPr lang="en-US" altLang="en-US"/>
              <a:t>Infrared signals can be used for short-range communication in a closed area using line-of-sight propagation.</a:t>
            </a:r>
            <a:endParaRPr lang="en-US" altLang="en-US" dirty="0"/>
          </a:p>
        </p:txBody>
      </p:sp>
      <p:grpSp>
        <p:nvGrpSpPr>
          <p:cNvPr id="883724" name="Group 12"/>
          <p:cNvGrpSpPr>
            <a:grpSpLocks/>
          </p:cNvGrpSpPr>
          <p:nvPr/>
        </p:nvGrpSpPr>
        <p:grpSpPr bwMode="auto">
          <a:xfrm>
            <a:off x="457200" y="2024063"/>
            <a:ext cx="1143000" cy="566737"/>
            <a:chOff x="1200" y="1248"/>
            <a:chExt cx="720" cy="357"/>
          </a:xfrm>
        </p:grpSpPr>
        <p:pic>
          <p:nvPicPr>
            <p:cNvPr id="883725"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83726"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i="1" dirty="0">
                  <a:solidFill>
                    <a:schemeClr val="hlink"/>
                  </a:solidFill>
                  <a:latin typeface="Times New Roman" panose="02020603050405020304" pitchFamily="18" charset="0"/>
                </a:rPr>
                <a:t>Note</a:t>
              </a:r>
            </a:p>
          </p:txBody>
        </p:sp>
      </p:grpSp>
      <p:sp>
        <p:nvSpPr>
          <p:cNvPr id="17" name="TextBox 16">
            <a:extLst>
              <a:ext uri="{FF2B5EF4-FFF2-40B4-BE49-F238E27FC236}">
                <a16:creationId xmlns:a16="http://schemas.microsoft.com/office/drawing/2014/main" id="{41A4FEDF-0134-4F71-962B-5E92AF096870}"/>
              </a:ext>
            </a:extLst>
          </p:cNvPr>
          <p:cNvSpPr txBox="1"/>
          <p:nvPr/>
        </p:nvSpPr>
        <p:spPr>
          <a:xfrm>
            <a:off x="701675" y="4879525"/>
            <a:ext cx="8226425" cy="1200329"/>
          </a:xfrm>
          <a:prstGeom prst="rect">
            <a:avLst/>
          </a:prstGeom>
          <a:noFill/>
        </p:spPr>
        <p:txBody>
          <a:bodyPr wrap="square">
            <a:spAutoFit/>
          </a:bodyPr>
          <a:lstStyle/>
          <a:p>
            <a:pPr algn="l"/>
            <a:r>
              <a:rPr lang="en-US" sz="1800" b="0" i="0" u="none" strike="noStrike" baseline="0" dirty="0">
                <a:latin typeface="Times New Roman" panose="02020603050405020304" pitchFamily="18" charset="0"/>
              </a:rPr>
              <a:t>Infrared waves, having high frequencies, cannot penetrate walls. This advantageous characteristic prevents interference between one system and another; a short-range communication system in one room cannot be affected by another system in the next room. </a:t>
            </a:r>
            <a:endParaRPr lang="en-IN" dirty="0"/>
          </a:p>
        </p:txBody>
      </p:sp>
      <p:sp>
        <p:nvSpPr>
          <p:cNvPr id="18" name="TextBox 17">
            <a:extLst>
              <a:ext uri="{FF2B5EF4-FFF2-40B4-BE49-F238E27FC236}">
                <a16:creationId xmlns:a16="http://schemas.microsoft.com/office/drawing/2014/main" id="{13BEA3B7-0F2D-4178-80E2-637CE8600E82}"/>
              </a:ext>
            </a:extLst>
          </p:cNvPr>
          <p:cNvSpPr txBox="1"/>
          <p:nvPr/>
        </p:nvSpPr>
        <p:spPr>
          <a:xfrm>
            <a:off x="1009804" y="3845521"/>
            <a:ext cx="7273062" cy="646331"/>
          </a:xfrm>
          <a:prstGeom prst="rect">
            <a:avLst/>
          </a:prstGeom>
          <a:noFill/>
        </p:spPr>
        <p:txBody>
          <a:bodyPr wrap="square">
            <a:spAutoFit/>
          </a:bodyPr>
          <a:lstStyle/>
          <a:p>
            <a:pPr algn="l"/>
            <a:r>
              <a:rPr lang="en-US" sz="1800" b="0" i="0" u="none" strike="noStrike" baseline="0" dirty="0">
                <a:latin typeface="Times New Roman" panose="02020603050405020304" pitchFamily="18" charset="0"/>
              </a:rPr>
              <a:t>Infrared waves, with frequencies from 300 GHz to 400 THz, can be used for short-range communication. </a:t>
            </a:r>
          </a:p>
        </p:txBody>
      </p:sp>
    </p:spTree>
    <p:extLst>
      <p:ext uri="{BB962C8B-B14F-4D97-AF65-F5344CB8AC3E}">
        <p14:creationId xmlns:p14="http://schemas.microsoft.com/office/powerpoint/2010/main" val="7673711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27096" y="2390960"/>
            <a:ext cx="7912085" cy="2855276"/>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07340" y="368249"/>
            <a:ext cx="3021330" cy="391795"/>
          </a:xfrm>
          <a:prstGeom prst="rect">
            <a:avLst/>
          </a:prstGeom>
        </p:spPr>
        <p:txBody>
          <a:bodyPr vert="horz" wrap="square" lIns="0" tIns="12700" rIns="0" bIns="0" rtlCol="0">
            <a:spAutoFit/>
          </a:bodyPr>
          <a:lstStyle/>
          <a:p>
            <a:pPr marL="12700">
              <a:lnSpc>
                <a:spcPct val="100000"/>
              </a:lnSpc>
              <a:spcBef>
                <a:spcPts val="100"/>
              </a:spcBef>
            </a:pPr>
            <a:r>
              <a:rPr sz="2400" b="1" spc="-240" dirty="0">
                <a:solidFill>
                  <a:srgbClr val="FF0000"/>
                </a:solidFill>
                <a:latin typeface="Arial"/>
                <a:cs typeface="Arial"/>
              </a:rPr>
              <a:t>TRANSMISSION</a:t>
            </a:r>
            <a:r>
              <a:rPr sz="2400" b="1" spc="-225" dirty="0">
                <a:solidFill>
                  <a:srgbClr val="FF0000"/>
                </a:solidFill>
                <a:latin typeface="Arial"/>
                <a:cs typeface="Arial"/>
              </a:rPr>
              <a:t> </a:t>
            </a:r>
            <a:r>
              <a:rPr sz="2400" b="1" spc="-260" dirty="0">
                <a:solidFill>
                  <a:srgbClr val="FF0000"/>
                </a:solidFill>
                <a:latin typeface="Arial"/>
                <a:cs typeface="Arial"/>
              </a:rPr>
              <a:t>MODES</a:t>
            </a:r>
            <a:endParaRPr sz="2400" dirty="0">
              <a:latin typeface="Arial"/>
              <a:cs typeface="Arial"/>
            </a:endParaRPr>
          </a:p>
        </p:txBody>
      </p:sp>
      <p:sp>
        <p:nvSpPr>
          <p:cNvPr id="4" name="object 4"/>
          <p:cNvSpPr txBox="1"/>
          <p:nvPr/>
        </p:nvSpPr>
        <p:spPr>
          <a:xfrm>
            <a:off x="307340" y="741585"/>
            <a:ext cx="7941309" cy="1031875"/>
          </a:xfrm>
          <a:prstGeom prst="rect">
            <a:avLst/>
          </a:prstGeom>
        </p:spPr>
        <p:txBody>
          <a:bodyPr vert="horz" wrap="square" lIns="0" tIns="180340" rIns="0" bIns="0" rtlCol="0">
            <a:spAutoFit/>
          </a:bodyPr>
          <a:lstStyle/>
          <a:p>
            <a:pPr marL="236220" indent="-224154">
              <a:lnSpc>
                <a:spcPct val="100000"/>
              </a:lnSpc>
              <a:spcBef>
                <a:spcPts val="1420"/>
              </a:spcBef>
              <a:buSzPct val="95454"/>
              <a:buFont typeface="Wingdings"/>
              <a:buChar char=""/>
              <a:tabLst>
                <a:tab pos="236854" algn="l"/>
              </a:tabLst>
            </a:pPr>
            <a:r>
              <a:rPr sz="2200" spc="-155" dirty="0">
                <a:latin typeface="Arial"/>
                <a:cs typeface="Arial"/>
              </a:rPr>
              <a:t>The </a:t>
            </a:r>
            <a:r>
              <a:rPr sz="2200" spc="-85" dirty="0">
                <a:latin typeface="Arial"/>
                <a:cs typeface="Arial"/>
              </a:rPr>
              <a:t>transmission </a:t>
            </a:r>
            <a:r>
              <a:rPr sz="2200" spc="5" dirty="0">
                <a:latin typeface="Arial"/>
                <a:cs typeface="Arial"/>
              </a:rPr>
              <a:t>of</a:t>
            </a:r>
            <a:r>
              <a:rPr sz="2200" spc="-434" dirty="0">
                <a:latin typeface="Arial"/>
                <a:cs typeface="Arial"/>
              </a:rPr>
              <a:t> </a:t>
            </a:r>
            <a:r>
              <a:rPr sz="2200" spc="-60" dirty="0">
                <a:latin typeface="Arial"/>
                <a:cs typeface="Arial"/>
              </a:rPr>
              <a:t>binary </a:t>
            </a:r>
            <a:r>
              <a:rPr sz="2200" spc="-85" dirty="0">
                <a:latin typeface="Arial"/>
                <a:cs typeface="Arial"/>
              </a:rPr>
              <a:t>data </a:t>
            </a:r>
            <a:r>
              <a:rPr sz="2200" spc="-145" dirty="0">
                <a:latin typeface="Arial"/>
                <a:cs typeface="Arial"/>
              </a:rPr>
              <a:t>across </a:t>
            </a:r>
            <a:r>
              <a:rPr sz="2200" spc="-165" dirty="0">
                <a:latin typeface="Arial"/>
                <a:cs typeface="Arial"/>
              </a:rPr>
              <a:t>a </a:t>
            </a:r>
            <a:r>
              <a:rPr sz="2200" spc="-40" dirty="0">
                <a:latin typeface="Arial"/>
                <a:cs typeface="Arial"/>
              </a:rPr>
              <a:t>link </a:t>
            </a:r>
            <a:r>
              <a:rPr sz="2200" spc="-140" dirty="0">
                <a:latin typeface="Arial"/>
                <a:cs typeface="Arial"/>
              </a:rPr>
              <a:t>can </a:t>
            </a:r>
            <a:r>
              <a:rPr sz="2200" spc="-100" dirty="0">
                <a:latin typeface="Arial"/>
                <a:cs typeface="Arial"/>
              </a:rPr>
              <a:t>be accomplished </a:t>
            </a:r>
            <a:r>
              <a:rPr sz="2200" spc="-30" dirty="0">
                <a:latin typeface="Arial"/>
                <a:cs typeface="Arial"/>
              </a:rPr>
              <a:t>in</a:t>
            </a:r>
            <a:endParaRPr sz="2200" dirty="0">
              <a:latin typeface="Arial"/>
              <a:cs typeface="Arial"/>
            </a:endParaRPr>
          </a:p>
          <a:p>
            <a:pPr marL="262890">
              <a:lnSpc>
                <a:spcPct val="100000"/>
              </a:lnSpc>
              <a:spcBef>
                <a:spcPts val="1320"/>
              </a:spcBef>
            </a:pPr>
            <a:r>
              <a:rPr sz="2200" spc="-25" dirty="0">
                <a:latin typeface="Arial"/>
                <a:cs typeface="Arial"/>
              </a:rPr>
              <a:t>either </a:t>
            </a:r>
            <a:r>
              <a:rPr sz="2200" spc="-65" dirty="0">
                <a:latin typeface="Arial"/>
                <a:cs typeface="Arial"/>
              </a:rPr>
              <a:t>parallel </a:t>
            </a:r>
            <a:r>
              <a:rPr sz="2200" spc="-10" dirty="0">
                <a:latin typeface="Arial"/>
                <a:cs typeface="Arial"/>
              </a:rPr>
              <a:t>or </a:t>
            </a:r>
            <a:r>
              <a:rPr sz="2200" spc="-80" dirty="0">
                <a:latin typeface="Arial"/>
                <a:cs typeface="Arial"/>
              </a:rPr>
              <a:t>serial</a:t>
            </a:r>
            <a:r>
              <a:rPr sz="2200" spc="-459" dirty="0">
                <a:latin typeface="Arial"/>
                <a:cs typeface="Arial"/>
              </a:rPr>
              <a:t> </a:t>
            </a:r>
            <a:r>
              <a:rPr sz="2200" spc="-75" dirty="0">
                <a:latin typeface="Arial"/>
                <a:cs typeface="Arial"/>
              </a:rPr>
              <a:t>mode.</a:t>
            </a:r>
            <a:endParaRPr sz="2200" dirty="0">
              <a:latin typeface="Arial"/>
              <a:cs typeface="Arial"/>
            </a:endParaRPr>
          </a:p>
        </p:txBody>
      </p:sp>
    </p:spTree>
    <p:extLst>
      <p:ext uri="{BB962C8B-B14F-4D97-AF65-F5344CB8AC3E}">
        <p14:creationId xmlns:p14="http://schemas.microsoft.com/office/powerpoint/2010/main" val="16519359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4285" y="2460113"/>
            <a:ext cx="8620514" cy="4082229"/>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78739" y="14731"/>
            <a:ext cx="8764905" cy="2374900"/>
          </a:xfrm>
          <a:prstGeom prst="rect">
            <a:avLst/>
          </a:prstGeom>
        </p:spPr>
        <p:txBody>
          <a:bodyPr vert="horz" wrap="square" lIns="0" tIns="13335" rIns="0" bIns="0" rtlCol="0">
            <a:spAutoFit/>
          </a:bodyPr>
          <a:lstStyle/>
          <a:p>
            <a:pPr marL="12700">
              <a:lnSpc>
                <a:spcPct val="100000"/>
              </a:lnSpc>
              <a:spcBef>
                <a:spcPts val="105"/>
              </a:spcBef>
            </a:pPr>
            <a:r>
              <a:rPr sz="2200" b="1" spc="-135" dirty="0">
                <a:solidFill>
                  <a:srgbClr val="00AF50"/>
                </a:solidFill>
                <a:latin typeface="Arial"/>
                <a:cs typeface="Arial"/>
              </a:rPr>
              <a:t>Parallel</a:t>
            </a:r>
            <a:r>
              <a:rPr sz="2200" b="1" spc="-155" dirty="0">
                <a:solidFill>
                  <a:srgbClr val="00AF50"/>
                </a:solidFill>
                <a:latin typeface="Arial"/>
                <a:cs typeface="Arial"/>
              </a:rPr>
              <a:t> </a:t>
            </a:r>
            <a:r>
              <a:rPr sz="2200" b="1" spc="-204" dirty="0">
                <a:solidFill>
                  <a:srgbClr val="00AF50"/>
                </a:solidFill>
                <a:latin typeface="Arial"/>
                <a:cs typeface="Arial"/>
              </a:rPr>
              <a:t>Transmission</a:t>
            </a:r>
            <a:endParaRPr sz="2200" dirty="0">
              <a:latin typeface="Arial"/>
              <a:cs typeface="Arial"/>
            </a:endParaRPr>
          </a:p>
          <a:p>
            <a:pPr marL="469900" indent="-457834">
              <a:lnSpc>
                <a:spcPct val="100000"/>
              </a:lnSpc>
              <a:spcBef>
                <a:spcPts val="5"/>
              </a:spcBef>
              <a:buFont typeface="Wingdings"/>
              <a:buChar char=""/>
              <a:tabLst>
                <a:tab pos="469900" algn="l"/>
                <a:tab pos="470534" algn="l"/>
              </a:tabLst>
            </a:pPr>
            <a:r>
              <a:rPr sz="2200" spc="-120" dirty="0">
                <a:latin typeface="Arial"/>
                <a:cs typeface="Arial"/>
              </a:rPr>
              <a:t>Here </a:t>
            </a:r>
            <a:r>
              <a:rPr sz="2200" spc="-20" dirty="0">
                <a:latin typeface="Arial"/>
                <a:cs typeface="Arial"/>
              </a:rPr>
              <a:t>multiple </a:t>
            </a:r>
            <a:r>
              <a:rPr sz="2200" spc="-45" dirty="0">
                <a:latin typeface="Arial"/>
                <a:cs typeface="Arial"/>
              </a:rPr>
              <a:t>bits </a:t>
            </a:r>
            <a:r>
              <a:rPr sz="2200" spc="-95" dirty="0">
                <a:latin typeface="Arial"/>
                <a:cs typeface="Arial"/>
              </a:rPr>
              <a:t>are </a:t>
            </a:r>
            <a:r>
              <a:rPr sz="2200" spc="-85" dirty="0">
                <a:latin typeface="Arial"/>
                <a:cs typeface="Arial"/>
              </a:rPr>
              <a:t>sent </a:t>
            </a:r>
            <a:r>
              <a:rPr sz="2200" spc="15" dirty="0">
                <a:latin typeface="Arial"/>
                <a:cs typeface="Arial"/>
              </a:rPr>
              <a:t>with</a:t>
            </a:r>
            <a:r>
              <a:rPr sz="2200" spc="-434" dirty="0">
                <a:latin typeface="Arial"/>
                <a:cs typeface="Arial"/>
              </a:rPr>
              <a:t> </a:t>
            </a:r>
            <a:r>
              <a:rPr sz="2200" spc="-135" dirty="0">
                <a:latin typeface="Arial"/>
                <a:cs typeface="Arial"/>
              </a:rPr>
              <a:t>each </a:t>
            </a:r>
            <a:r>
              <a:rPr sz="2200" spc="-90" dirty="0">
                <a:latin typeface="Arial"/>
                <a:cs typeface="Arial"/>
              </a:rPr>
              <a:t>clock.</a:t>
            </a:r>
            <a:endParaRPr sz="2200" dirty="0">
              <a:latin typeface="Arial"/>
              <a:cs typeface="Arial"/>
            </a:endParaRPr>
          </a:p>
          <a:p>
            <a:pPr marL="469900" indent="-457834">
              <a:lnSpc>
                <a:spcPct val="100000"/>
              </a:lnSpc>
              <a:buFont typeface="Wingdings"/>
              <a:buChar char=""/>
              <a:tabLst>
                <a:tab pos="469900" algn="l"/>
                <a:tab pos="470534" algn="l"/>
              </a:tabLst>
            </a:pPr>
            <a:r>
              <a:rPr sz="2200" spc="-95" dirty="0">
                <a:latin typeface="Arial"/>
                <a:cs typeface="Arial"/>
              </a:rPr>
              <a:t>Binary </a:t>
            </a:r>
            <a:r>
              <a:rPr sz="2200" spc="-85" dirty="0">
                <a:latin typeface="Arial"/>
                <a:cs typeface="Arial"/>
              </a:rPr>
              <a:t>data, </a:t>
            </a:r>
            <a:r>
              <a:rPr sz="2200" spc="-95" dirty="0">
                <a:latin typeface="Arial"/>
                <a:cs typeface="Arial"/>
              </a:rPr>
              <a:t>consisting </a:t>
            </a:r>
            <a:r>
              <a:rPr sz="2200" spc="5" dirty="0">
                <a:latin typeface="Arial"/>
                <a:cs typeface="Arial"/>
              </a:rPr>
              <a:t>of </a:t>
            </a:r>
            <a:r>
              <a:rPr sz="2200" spc="-170" dirty="0">
                <a:latin typeface="Arial"/>
                <a:cs typeface="Arial"/>
              </a:rPr>
              <a:t>1s </a:t>
            </a:r>
            <a:r>
              <a:rPr sz="2200" spc="-110" dirty="0">
                <a:latin typeface="Arial"/>
                <a:cs typeface="Arial"/>
              </a:rPr>
              <a:t>and </a:t>
            </a:r>
            <a:r>
              <a:rPr sz="2200" spc="-135" dirty="0">
                <a:latin typeface="Arial"/>
                <a:cs typeface="Arial"/>
              </a:rPr>
              <a:t>0s, </a:t>
            </a:r>
            <a:r>
              <a:rPr sz="2200" spc="-130" dirty="0">
                <a:latin typeface="Arial"/>
                <a:cs typeface="Arial"/>
              </a:rPr>
              <a:t>may </a:t>
            </a:r>
            <a:r>
              <a:rPr sz="2200" spc="-100" dirty="0">
                <a:latin typeface="Arial"/>
                <a:cs typeface="Arial"/>
              </a:rPr>
              <a:t>be </a:t>
            </a:r>
            <a:r>
              <a:rPr sz="2200" spc="-114" dirty="0">
                <a:latin typeface="Arial"/>
                <a:cs typeface="Arial"/>
              </a:rPr>
              <a:t>organized </a:t>
            </a:r>
            <a:r>
              <a:rPr sz="2200" spc="-15" dirty="0">
                <a:latin typeface="Arial"/>
                <a:cs typeface="Arial"/>
              </a:rPr>
              <a:t>into </a:t>
            </a:r>
            <a:r>
              <a:rPr sz="2200" spc="-114" dirty="0">
                <a:latin typeface="Arial"/>
                <a:cs typeface="Arial"/>
              </a:rPr>
              <a:t>groups </a:t>
            </a:r>
            <a:r>
              <a:rPr sz="2200" spc="5" dirty="0">
                <a:latin typeface="Arial"/>
                <a:cs typeface="Arial"/>
              </a:rPr>
              <a:t>of</a:t>
            </a:r>
            <a:r>
              <a:rPr sz="2200" spc="525" dirty="0">
                <a:latin typeface="Arial"/>
                <a:cs typeface="Arial"/>
              </a:rPr>
              <a:t> </a:t>
            </a:r>
            <a:r>
              <a:rPr sz="2200" i="1" spc="-90" dirty="0">
                <a:latin typeface="Arial"/>
                <a:cs typeface="Arial"/>
              </a:rPr>
              <a:t>n</a:t>
            </a:r>
            <a:endParaRPr sz="2200" dirty="0">
              <a:latin typeface="Arial"/>
              <a:cs typeface="Arial"/>
            </a:endParaRPr>
          </a:p>
          <a:p>
            <a:pPr marL="469900">
              <a:lnSpc>
                <a:spcPct val="100000"/>
              </a:lnSpc>
            </a:pPr>
            <a:r>
              <a:rPr sz="2200" spc="-45" dirty="0">
                <a:latin typeface="Arial"/>
                <a:cs typeface="Arial"/>
              </a:rPr>
              <a:t>bits</a:t>
            </a:r>
            <a:r>
              <a:rPr sz="2200" spc="-165" dirty="0">
                <a:latin typeface="Arial"/>
                <a:cs typeface="Arial"/>
              </a:rPr>
              <a:t> </a:t>
            </a:r>
            <a:r>
              <a:rPr sz="2200" spc="-120" dirty="0">
                <a:latin typeface="Arial"/>
                <a:cs typeface="Arial"/>
              </a:rPr>
              <a:t>each.</a:t>
            </a:r>
            <a:endParaRPr sz="2200" dirty="0">
              <a:latin typeface="Arial"/>
              <a:cs typeface="Arial"/>
            </a:endParaRPr>
          </a:p>
          <a:p>
            <a:pPr marL="469900" marR="6350" indent="-457834" algn="just">
              <a:lnSpc>
                <a:spcPct val="100000"/>
              </a:lnSpc>
              <a:buFont typeface="Wingdings"/>
              <a:buChar char=""/>
              <a:tabLst>
                <a:tab pos="470534" algn="l"/>
              </a:tabLst>
            </a:pPr>
            <a:r>
              <a:rPr sz="2200" spc="-180" dirty="0">
                <a:latin typeface="Arial"/>
                <a:cs typeface="Arial"/>
              </a:rPr>
              <a:t>Use </a:t>
            </a:r>
            <a:r>
              <a:rPr sz="2200" i="1" spc="-90" dirty="0">
                <a:latin typeface="Arial"/>
                <a:cs typeface="Arial"/>
              </a:rPr>
              <a:t>n </a:t>
            </a:r>
            <a:r>
              <a:rPr sz="2200" spc="-70" dirty="0">
                <a:latin typeface="Arial"/>
                <a:cs typeface="Arial"/>
              </a:rPr>
              <a:t>wires </a:t>
            </a:r>
            <a:r>
              <a:rPr sz="2200" spc="20" dirty="0">
                <a:latin typeface="Arial"/>
                <a:cs typeface="Arial"/>
              </a:rPr>
              <a:t>to </a:t>
            </a:r>
            <a:r>
              <a:rPr sz="2200" spc="-130" dirty="0">
                <a:latin typeface="Arial"/>
                <a:cs typeface="Arial"/>
              </a:rPr>
              <a:t>send </a:t>
            </a:r>
            <a:r>
              <a:rPr sz="2200" i="1" spc="-90" dirty="0">
                <a:latin typeface="Arial"/>
                <a:cs typeface="Arial"/>
              </a:rPr>
              <a:t>n </a:t>
            </a:r>
            <a:r>
              <a:rPr sz="2200" spc="-50" dirty="0">
                <a:latin typeface="Arial"/>
                <a:cs typeface="Arial"/>
              </a:rPr>
              <a:t>bits </a:t>
            </a:r>
            <a:r>
              <a:rPr sz="2200" spc="-35" dirty="0">
                <a:latin typeface="Arial"/>
                <a:cs typeface="Arial"/>
              </a:rPr>
              <a:t>at </a:t>
            </a:r>
            <a:r>
              <a:rPr sz="2200" spc="-85" dirty="0">
                <a:latin typeface="Arial"/>
                <a:cs typeface="Arial"/>
              </a:rPr>
              <a:t>one </a:t>
            </a:r>
            <a:r>
              <a:rPr sz="2200" spc="-25" dirty="0">
                <a:latin typeface="Arial"/>
                <a:cs typeface="Arial"/>
              </a:rPr>
              <a:t>time. </a:t>
            </a:r>
            <a:r>
              <a:rPr sz="2200" spc="-110" dirty="0">
                <a:latin typeface="Arial"/>
                <a:cs typeface="Arial"/>
              </a:rPr>
              <a:t>That </a:t>
            </a:r>
            <a:r>
              <a:rPr sz="2200" spc="-120" dirty="0">
                <a:latin typeface="Arial"/>
                <a:cs typeface="Arial"/>
              </a:rPr>
              <a:t>way </a:t>
            </a:r>
            <a:r>
              <a:rPr sz="2200" spc="-145" dirty="0">
                <a:latin typeface="Arial"/>
                <a:cs typeface="Arial"/>
              </a:rPr>
              <a:t>each </a:t>
            </a:r>
            <a:r>
              <a:rPr sz="2200" spc="20" dirty="0">
                <a:latin typeface="Arial"/>
                <a:cs typeface="Arial"/>
              </a:rPr>
              <a:t>bit </a:t>
            </a:r>
            <a:r>
              <a:rPr sz="2200" spc="-160" dirty="0">
                <a:latin typeface="Arial"/>
                <a:cs typeface="Arial"/>
              </a:rPr>
              <a:t>has </a:t>
            </a:r>
            <a:r>
              <a:rPr sz="2200" spc="-40" dirty="0">
                <a:latin typeface="Arial"/>
                <a:cs typeface="Arial"/>
              </a:rPr>
              <a:t>its </a:t>
            </a:r>
            <a:r>
              <a:rPr sz="2200" spc="-50" dirty="0">
                <a:latin typeface="Arial"/>
                <a:cs typeface="Arial"/>
              </a:rPr>
              <a:t>own  </a:t>
            </a:r>
            <a:r>
              <a:rPr sz="2200" spc="-35" dirty="0">
                <a:latin typeface="Arial"/>
                <a:cs typeface="Arial"/>
              </a:rPr>
              <a:t>wire, </a:t>
            </a:r>
            <a:r>
              <a:rPr sz="2200" spc="-110" dirty="0">
                <a:latin typeface="Arial"/>
                <a:cs typeface="Arial"/>
              </a:rPr>
              <a:t>and </a:t>
            </a:r>
            <a:r>
              <a:rPr sz="2200" spc="-50" dirty="0">
                <a:latin typeface="Arial"/>
                <a:cs typeface="Arial"/>
              </a:rPr>
              <a:t>all </a:t>
            </a:r>
            <a:r>
              <a:rPr sz="2200" i="1" spc="-90" dirty="0">
                <a:latin typeface="Arial"/>
                <a:cs typeface="Arial"/>
              </a:rPr>
              <a:t>n </a:t>
            </a:r>
            <a:r>
              <a:rPr sz="2200" spc="-50" dirty="0">
                <a:latin typeface="Arial"/>
                <a:cs typeface="Arial"/>
              </a:rPr>
              <a:t>bits </a:t>
            </a:r>
            <a:r>
              <a:rPr sz="2200" spc="5" dirty="0">
                <a:latin typeface="Arial"/>
                <a:cs typeface="Arial"/>
              </a:rPr>
              <a:t>of </a:t>
            </a:r>
            <a:r>
              <a:rPr sz="2200" spc="-95" dirty="0">
                <a:latin typeface="Arial"/>
                <a:cs typeface="Arial"/>
              </a:rPr>
              <a:t>one </a:t>
            </a:r>
            <a:r>
              <a:rPr sz="2200" spc="-75" dirty="0">
                <a:latin typeface="Arial"/>
                <a:cs typeface="Arial"/>
              </a:rPr>
              <a:t>group </a:t>
            </a:r>
            <a:r>
              <a:rPr sz="2200" spc="-150" dirty="0">
                <a:latin typeface="Arial"/>
                <a:cs typeface="Arial"/>
              </a:rPr>
              <a:t>can </a:t>
            </a:r>
            <a:r>
              <a:rPr sz="2200" spc="-100" dirty="0">
                <a:latin typeface="Arial"/>
                <a:cs typeface="Arial"/>
              </a:rPr>
              <a:t>be </a:t>
            </a:r>
            <a:r>
              <a:rPr sz="2200" spc="-40" dirty="0">
                <a:latin typeface="Arial"/>
                <a:cs typeface="Arial"/>
              </a:rPr>
              <a:t>transmitted </a:t>
            </a:r>
            <a:r>
              <a:rPr sz="2200" spc="15" dirty="0">
                <a:latin typeface="Arial"/>
                <a:cs typeface="Arial"/>
              </a:rPr>
              <a:t>with </a:t>
            </a:r>
            <a:r>
              <a:rPr sz="2200" spc="-140" dirty="0">
                <a:latin typeface="Arial"/>
                <a:cs typeface="Arial"/>
              </a:rPr>
              <a:t>each </a:t>
            </a:r>
            <a:r>
              <a:rPr sz="2200" spc="-105" dirty="0">
                <a:latin typeface="Arial"/>
                <a:cs typeface="Arial"/>
              </a:rPr>
              <a:t>clock </a:t>
            </a:r>
            <a:r>
              <a:rPr sz="2200" spc="-35" dirty="0">
                <a:latin typeface="Arial"/>
                <a:cs typeface="Arial"/>
              </a:rPr>
              <a:t>tick  </a:t>
            </a:r>
            <a:r>
              <a:rPr sz="2200" spc="-15" dirty="0">
                <a:latin typeface="Arial"/>
                <a:cs typeface="Arial"/>
              </a:rPr>
              <a:t>from </a:t>
            </a:r>
            <a:r>
              <a:rPr sz="2200" spc="-85" dirty="0">
                <a:latin typeface="Arial"/>
                <a:cs typeface="Arial"/>
              </a:rPr>
              <a:t>one </a:t>
            </a:r>
            <a:r>
              <a:rPr sz="2200" spc="-95" dirty="0">
                <a:latin typeface="Arial"/>
                <a:cs typeface="Arial"/>
              </a:rPr>
              <a:t>device </a:t>
            </a:r>
            <a:r>
              <a:rPr sz="2200" spc="20" dirty="0">
                <a:latin typeface="Arial"/>
                <a:cs typeface="Arial"/>
              </a:rPr>
              <a:t>to</a:t>
            </a:r>
            <a:r>
              <a:rPr sz="2200" spc="-375" dirty="0">
                <a:latin typeface="Arial"/>
                <a:cs typeface="Arial"/>
              </a:rPr>
              <a:t> </a:t>
            </a:r>
            <a:r>
              <a:rPr sz="2200" spc="-75" dirty="0">
                <a:latin typeface="Arial"/>
                <a:cs typeface="Arial"/>
              </a:rPr>
              <a:t>another.</a:t>
            </a:r>
            <a:endParaRPr sz="2200" dirty="0">
              <a:latin typeface="Arial"/>
              <a:cs typeface="Arial"/>
            </a:endParaRPr>
          </a:p>
        </p:txBody>
      </p:sp>
    </p:spTree>
    <p:extLst>
      <p:ext uri="{BB962C8B-B14F-4D97-AF65-F5344CB8AC3E}">
        <p14:creationId xmlns:p14="http://schemas.microsoft.com/office/powerpoint/2010/main" val="234604596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3540" y="421693"/>
            <a:ext cx="8154670" cy="3044190"/>
          </a:xfrm>
          <a:prstGeom prst="rect">
            <a:avLst/>
          </a:prstGeom>
        </p:spPr>
        <p:txBody>
          <a:bodyPr vert="horz" wrap="square" lIns="0" tIns="179705" rIns="0" bIns="0" rtlCol="0">
            <a:spAutoFit/>
          </a:bodyPr>
          <a:lstStyle/>
          <a:p>
            <a:pPr marL="469900" indent="-457834">
              <a:lnSpc>
                <a:spcPct val="100000"/>
              </a:lnSpc>
              <a:spcBef>
                <a:spcPts val="1415"/>
              </a:spcBef>
              <a:buFont typeface="Wingdings"/>
              <a:buChar char=""/>
              <a:tabLst>
                <a:tab pos="469900" algn="l"/>
                <a:tab pos="470534" algn="l"/>
              </a:tabLst>
            </a:pPr>
            <a:r>
              <a:rPr sz="2200" b="1" spc="-165" dirty="0">
                <a:latin typeface="Arial"/>
                <a:cs typeface="Arial"/>
              </a:rPr>
              <a:t>Advantage:</a:t>
            </a:r>
            <a:endParaRPr sz="2200">
              <a:latin typeface="Arial"/>
              <a:cs typeface="Arial"/>
            </a:endParaRPr>
          </a:p>
          <a:p>
            <a:pPr marL="356870" marR="5080" indent="-344805">
              <a:lnSpc>
                <a:spcPct val="150100"/>
              </a:lnSpc>
              <a:buFont typeface="Wingdings"/>
              <a:buChar char=""/>
              <a:tabLst>
                <a:tab pos="356870" algn="l"/>
                <a:tab pos="357505" algn="l"/>
              </a:tabLst>
            </a:pPr>
            <a:r>
              <a:rPr sz="2200" spc="-170" dirty="0">
                <a:solidFill>
                  <a:srgbClr val="6F2F9F"/>
                </a:solidFill>
                <a:latin typeface="Arial"/>
                <a:cs typeface="Arial"/>
              </a:rPr>
              <a:t>Speed </a:t>
            </a:r>
            <a:r>
              <a:rPr sz="2200" spc="-20" dirty="0">
                <a:latin typeface="Arial"/>
                <a:cs typeface="Arial"/>
              </a:rPr>
              <a:t>: </a:t>
            </a:r>
            <a:r>
              <a:rPr sz="2200" spc="-105" dirty="0">
                <a:latin typeface="Arial"/>
                <a:cs typeface="Arial"/>
              </a:rPr>
              <a:t>Parallel </a:t>
            </a:r>
            <a:r>
              <a:rPr sz="2200" spc="-85" dirty="0">
                <a:latin typeface="Arial"/>
                <a:cs typeface="Arial"/>
              </a:rPr>
              <a:t>transmission </a:t>
            </a:r>
            <a:r>
              <a:rPr sz="2200" spc="-150" dirty="0">
                <a:latin typeface="Arial"/>
                <a:cs typeface="Arial"/>
              </a:rPr>
              <a:t>can </a:t>
            </a:r>
            <a:r>
              <a:rPr sz="2200" spc="-114" dirty="0">
                <a:latin typeface="Arial"/>
                <a:cs typeface="Arial"/>
              </a:rPr>
              <a:t>increase </a:t>
            </a:r>
            <a:r>
              <a:rPr sz="2200" spc="-20" dirty="0">
                <a:latin typeface="Arial"/>
                <a:cs typeface="Arial"/>
              </a:rPr>
              <a:t>the </a:t>
            </a:r>
            <a:r>
              <a:rPr sz="2200" spc="-60" dirty="0">
                <a:latin typeface="Arial"/>
                <a:cs typeface="Arial"/>
              </a:rPr>
              <a:t>transfer </a:t>
            </a:r>
            <a:r>
              <a:rPr sz="2200" spc="-125" dirty="0">
                <a:latin typeface="Arial"/>
                <a:cs typeface="Arial"/>
              </a:rPr>
              <a:t>speed </a:t>
            </a:r>
            <a:r>
              <a:rPr sz="2200" spc="-100" dirty="0">
                <a:latin typeface="Arial"/>
                <a:cs typeface="Arial"/>
              </a:rPr>
              <a:t>by </a:t>
            </a:r>
            <a:r>
              <a:rPr sz="2200" spc="-165" dirty="0">
                <a:latin typeface="Arial"/>
                <a:cs typeface="Arial"/>
              </a:rPr>
              <a:t>a  </a:t>
            </a:r>
            <a:r>
              <a:rPr sz="2200" spc="-40" dirty="0">
                <a:latin typeface="Arial"/>
                <a:cs typeface="Arial"/>
              </a:rPr>
              <a:t>factor</a:t>
            </a:r>
            <a:r>
              <a:rPr sz="2200" spc="-170" dirty="0">
                <a:latin typeface="Arial"/>
                <a:cs typeface="Arial"/>
              </a:rPr>
              <a:t> </a:t>
            </a:r>
            <a:r>
              <a:rPr sz="2200" spc="5" dirty="0">
                <a:latin typeface="Arial"/>
                <a:cs typeface="Arial"/>
              </a:rPr>
              <a:t>of</a:t>
            </a:r>
            <a:r>
              <a:rPr sz="2200" spc="-140" dirty="0">
                <a:latin typeface="Arial"/>
                <a:cs typeface="Arial"/>
              </a:rPr>
              <a:t> </a:t>
            </a:r>
            <a:r>
              <a:rPr sz="2200" i="1" spc="-90" dirty="0">
                <a:latin typeface="Arial"/>
                <a:cs typeface="Arial"/>
              </a:rPr>
              <a:t>n</a:t>
            </a:r>
            <a:r>
              <a:rPr sz="2200" i="1" spc="-120" dirty="0">
                <a:latin typeface="Arial"/>
                <a:cs typeface="Arial"/>
              </a:rPr>
              <a:t> </a:t>
            </a:r>
            <a:r>
              <a:rPr sz="2200" spc="-65" dirty="0">
                <a:latin typeface="Arial"/>
                <a:cs typeface="Arial"/>
              </a:rPr>
              <a:t>over</a:t>
            </a:r>
            <a:r>
              <a:rPr sz="2200" spc="-180" dirty="0">
                <a:latin typeface="Arial"/>
                <a:cs typeface="Arial"/>
              </a:rPr>
              <a:t> </a:t>
            </a:r>
            <a:r>
              <a:rPr sz="2200" spc="-75" dirty="0">
                <a:latin typeface="Arial"/>
                <a:cs typeface="Arial"/>
              </a:rPr>
              <a:t>serial</a:t>
            </a:r>
            <a:r>
              <a:rPr sz="2200" spc="-150" dirty="0">
                <a:latin typeface="Arial"/>
                <a:cs typeface="Arial"/>
              </a:rPr>
              <a:t> </a:t>
            </a:r>
            <a:r>
              <a:rPr sz="2200" spc="-80" dirty="0">
                <a:latin typeface="Arial"/>
                <a:cs typeface="Arial"/>
              </a:rPr>
              <a:t>transmission.</a:t>
            </a:r>
            <a:endParaRPr sz="2200">
              <a:latin typeface="Arial"/>
              <a:cs typeface="Arial"/>
            </a:endParaRPr>
          </a:p>
          <a:p>
            <a:pPr marL="469900" indent="-457834">
              <a:lnSpc>
                <a:spcPct val="100000"/>
              </a:lnSpc>
              <a:spcBef>
                <a:spcPts val="1320"/>
              </a:spcBef>
              <a:buFont typeface="Wingdings"/>
              <a:buChar char=""/>
              <a:tabLst>
                <a:tab pos="469900" algn="l"/>
                <a:tab pos="470534" algn="l"/>
              </a:tabLst>
            </a:pPr>
            <a:r>
              <a:rPr sz="2200" b="1" spc="-165" dirty="0">
                <a:latin typeface="Arial"/>
                <a:cs typeface="Arial"/>
              </a:rPr>
              <a:t>Disadvantage:</a:t>
            </a:r>
            <a:endParaRPr sz="2200">
              <a:latin typeface="Arial"/>
              <a:cs typeface="Arial"/>
            </a:endParaRPr>
          </a:p>
          <a:p>
            <a:pPr marL="356870" indent="-344805">
              <a:lnSpc>
                <a:spcPct val="100000"/>
              </a:lnSpc>
              <a:spcBef>
                <a:spcPts val="1325"/>
              </a:spcBef>
              <a:buFont typeface="Wingdings"/>
              <a:buChar char=""/>
              <a:tabLst>
                <a:tab pos="356870" algn="l"/>
                <a:tab pos="357505" algn="l"/>
                <a:tab pos="7393940" algn="l"/>
              </a:tabLst>
            </a:pPr>
            <a:r>
              <a:rPr sz="2200" spc="-150" dirty="0">
                <a:solidFill>
                  <a:srgbClr val="6F2F9F"/>
                </a:solidFill>
                <a:latin typeface="Arial"/>
                <a:cs typeface="Arial"/>
              </a:rPr>
              <a:t>Cost  </a:t>
            </a:r>
            <a:r>
              <a:rPr sz="2200" spc="-25" dirty="0">
                <a:solidFill>
                  <a:srgbClr val="6F2F9F"/>
                </a:solidFill>
                <a:latin typeface="Arial"/>
                <a:cs typeface="Arial"/>
              </a:rPr>
              <a:t>: </a:t>
            </a:r>
            <a:r>
              <a:rPr sz="2200" spc="-105" dirty="0">
                <a:latin typeface="Arial"/>
                <a:cs typeface="Arial"/>
              </a:rPr>
              <a:t>Parallel  </a:t>
            </a:r>
            <a:r>
              <a:rPr sz="2200" spc="-85" dirty="0">
                <a:latin typeface="Arial"/>
                <a:cs typeface="Arial"/>
              </a:rPr>
              <a:t>transmission </a:t>
            </a:r>
            <a:r>
              <a:rPr sz="2200" spc="-80" dirty="0">
                <a:latin typeface="Arial"/>
                <a:cs typeface="Arial"/>
              </a:rPr>
              <a:t>requires  </a:t>
            </a:r>
            <a:r>
              <a:rPr sz="2200" i="1" spc="-90" dirty="0">
                <a:latin typeface="Arial"/>
                <a:cs typeface="Arial"/>
              </a:rPr>
              <a:t>n</a:t>
            </a:r>
            <a:r>
              <a:rPr sz="2200" i="1" spc="-204" dirty="0">
                <a:latin typeface="Arial"/>
                <a:cs typeface="Arial"/>
              </a:rPr>
              <a:t> </a:t>
            </a:r>
            <a:r>
              <a:rPr sz="2200" spc="-75" dirty="0">
                <a:latin typeface="Arial"/>
                <a:cs typeface="Arial"/>
              </a:rPr>
              <a:t>communication</a:t>
            </a:r>
            <a:r>
              <a:rPr sz="2200" spc="120" dirty="0">
                <a:latin typeface="Arial"/>
                <a:cs typeface="Arial"/>
              </a:rPr>
              <a:t> </a:t>
            </a:r>
            <a:r>
              <a:rPr sz="2200" spc="-80" dirty="0">
                <a:latin typeface="Arial"/>
                <a:cs typeface="Arial"/>
              </a:rPr>
              <a:t>lines	</a:t>
            </a:r>
            <a:r>
              <a:rPr sz="2200" spc="-45" dirty="0">
                <a:latin typeface="Arial"/>
                <a:cs typeface="Arial"/>
              </a:rPr>
              <a:t>just</a:t>
            </a:r>
            <a:r>
              <a:rPr sz="2200" spc="40" dirty="0">
                <a:latin typeface="Arial"/>
                <a:cs typeface="Arial"/>
              </a:rPr>
              <a:t> </a:t>
            </a:r>
            <a:r>
              <a:rPr sz="2200" spc="10" dirty="0">
                <a:latin typeface="Arial"/>
                <a:cs typeface="Arial"/>
              </a:rPr>
              <a:t>to</a:t>
            </a:r>
            <a:endParaRPr sz="2200">
              <a:latin typeface="Arial"/>
              <a:cs typeface="Arial"/>
            </a:endParaRPr>
          </a:p>
          <a:p>
            <a:pPr marL="356870">
              <a:lnSpc>
                <a:spcPct val="100000"/>
              </a:lnSpc>
              <a:spcBef>
                <a:spcPts val="1320"/>
              </a:spcBef>
            </a:pPr>
            <a:r>
              <a:rPr sz="2200" spc="-35" dirty="0">
                <a:latin typeface="Arial"/>
                <a:cs typeface="Arial"/>
              </a:rPr>
              <a:t>transmit </a:t>
            </a:r>
            <a:r>
              <a:rPr sz="2200" spc="-20" dirty="0">
                <a:latin typeface="Arial"/>
                <a:cs typeface="Arial"/>
              </a:rPr>
              <a:t>the </a:t>
            </a:r>
            <a:r>
              <a:rPr sz="2200" spc="-85" dirty="0">
                <a:latin typeface="Arial"/>
                <a:cs typeface="Arial"/>
              </a:rPr>
              <a:t>data</a:t>
            </a:r>
            <a:r>
              <a:rPr sz="2200" spc="-415" dirty="0">
                <a:latin typeface="Arial"/>
                <a:cs typeface="Arial"/>
              </a:rPr>
              <a:t> </a:t>
            </a:r>
            <a:r>
              <a:rPr sz="2200" spc="-75" dirty="0">
                <a:latin typeface="Arial"/>
                <a:cs typeface="Arial"/>
              </a:rPr>
              <a:t>stream.</a:t>
            </a:r>
            <a:endParaRPr sz="2200">
              <a:latin typeface="Arial"/>
              <a:cs typeface="Arial"/>
            </a:endParaRPr>
          </a:p>
        </p:txBody>
      </p:sp>
    </p:spTree>
    <p:extLst>
      <p:ext uri="{BB962C8B-B14F-4D97-AF65-F5344CB8AC3E}">
        <p14:creationId xmlns:p14="http://schemas.microsoft.com/office/powerpoint/2010/main" val="51105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83540" y="52406"/>
            <a:ext cx="8191500" cy="6362065"/>
          </a:xfrm>
          <a:prstGeom prst="rect">
            <a:avLst/>
          </a:prstGeom>
        </p:spPr>
        <p:txBody>
          <a:bodyPr vert="horz" wrap="square" lIns="0" tIns="12700" rIns="0" bIns="0" rtlCol="0">
            <a:spAutoFit/>
          </a:bodyPr>
          <a:lstStyle/>
          <a:p>
            <a:pPr marL="262890" marR="145415" indent="-250825" algn="just">
              <a:lnSpc>
                <a:spcPct val="136400"/>
              </a:lnSpc>
              <a:spcBef>
                <a:spcPts val="100"/>
              </a:spcBef>
              <a:buFont typeface="Wingdings"/>
              <a:buChar char=""/>
              <a:tabLst>
                <a:tab pos="296545" algn="l"/>
              </a:tabLst>
            </a:pPr>
            <a:r>
              <a:rPr dirty="0"/>
              <a:t>	</a:t>
            </a:r>
            <a:r>
              <a:rPr sz="2200" spc="-125" dirty="0">
                <a:latin typeface="Arial"/>
                <a:cs typeface="Arial"/>
              </a:rPr>
              <a:t>For</a:t>
            </a:r>
            <a:r>
              <a:rPr sz="2200" spc="-140" dirty="0">
                <a:latin typeface="Arial"/>
                <a:cs typeface="Arial"/>
              </a:rPr>
              <a:t> </a:t>
            </a:r>
            <a:r>
              <a:rPr sz="2200" spc="-100" dirty="0">
                <a:latin typeface="Arial"/>
                <a:cs typeface="Arial"/>
              </a:rPr>
              <a:t>example,</a:t>
            </a:r>
            <a:r>
              <a:rPr sz="2200" spc="-155" dirty="0">
                <a:latin typeface="Arial"/>
                <a:cs typeface="Arial"/>
              </a:rPr>
              <a:t> </a:t>
            </a:r>
            <a:r>
              <a:rPr sz="2200" spc="-110" dirty="0">
                <a:latin typeface="Arial"/>
                <a:cs typeface="Arial"/>
              </a:rPr>
              <a:t>Ann</a:t>
            </a:r>
            <a:r>
              <a:rPr sz="2200" spc="-120" dirty="0">
                <a:latin typeface="Arial"/>
                <a:cs typeface="Arial"/>
              </a:rPr>
              <a:t> </a:t>
            </a:r>
            <a:r>
              <a:rPr sz="2200" spc="-100" dirty="0">
                <a:latin typeface="Arial"/>
                <a:cs typeface="Arial"/>
              </a:rPr>
              <a:t>and</a:t>
            </a:r>
            <a:r>
              <a:rPr sz="2200" spc="-155" dirty="0">
                <a:latin typeface="Arial"/>
                <a:cs typeface="Arial"/>
              </a:rPr>
              <a:t> </a:t>
            </a:r>
            <a:r>
              <a:rPr sz="2200" spc="-45" dirty="0">
                <a:latin typeface="Arial"/>
                <a:cs typeface="Arial"/>
              </a:rPr>
              <a:t>Maria</a:t>
            </a:r>
            <a:r>
              <a:rPr sz="2200" spc="-160" dirty="0">
                <a:latin typeface="Arial"/>
                <a:cs typeface="Arial"/>
              </a:rPr>
              <a:t> </a:t>
            </a:r>
            <a:r>
              <a:rPr sz="2200" spc="-140" dirty="0">
                <a:latin typeface="Arial"/>
                <a:cs typeface="Arial"/>
              </a:rPr>
              <a:t>can </a:t>
            </a:r>
            <a:r>
              <a:rPr sz="2200" spc="-85" dirty="0">
                <a:latin typeface="Arial"/>
                <a:cs typeface="Arial"/>
              </a:rPr>
              <a:t>buy</a:t>
            </a:r>
            <a:r>
              <a:rPr sz="2200" spc="-100" dirty="0">
                <a:latin typeface="Arial"/>
                <a:cs typeface="Arial"/>
              </a:rPr>
              <a:t> </a:t>
            </a:r>
            <a:r>
              <a:rPr sz="2200" spc="-20" dirty="0">
                <a:latin typeface="Arial"/>
                <a:cs typeface="Arial"/>
              </a:rPr>
              <a:t>the</a:t>
            </a:r>
            <a:r>
              <a:rPr sz="2200" spc="-135" dirty="0">
                <a:latin typeface="Arial"/>
                <a:cs typeface="Arial"/>
              </a:rPr>
              <a:t> </a:t>
            </a:r>
            <a:r>
              <a:rPr sz="2200" spc="-125" dirty="0">
                <a:latin typeface="Arial"/>
                <a:cs typeface="Arial"/>
              </a:rPr>
              <a:t>second</a:t>
            </a:r>
            <a:r>
              <a:rPr sz="2200" spc="-150" dirty="0">
                <a:latin typeface="Arial"/>
                <a:cs typeface="Arial"/>
              </a:rPr>
              <a:t> </a:t>
            </a:r>
            <a:r>
              <a:rPr sz="2200" spc="-80" dirty="0">
                <a:latin typeface="Arial"/>
                <a:cs typeface="Arial"/>
              </a:rPr>
              <a:t>layer</a:t>
            </a:r>
            <a:r>
              <a:rPr sz="2200" spc="-160" dirty="0">
                <a:latin typeface="Arial"/>
                <a:cs typeface="Arial"/>
              </a:rPr>
              <a:t> </a:t>
            </a:r>
            <a:r>
              <a:rPr sz="2200" spc="-95" dirty="0">
                <a:latin typeface="Arial"/>
                <a:cs typeface="Arial"/>
              </a:rPr>
              <a:t>machine</a:t>
            </a:r>
            <a:r>
              <a:rPr sz="2200" spc="-160" dirty="0">
                <a:latin typeface="Arial"/>
                <a:cs typeface="Arial"/>
              </a:rPr>
              <a:t> </a:t>
            </a:r>
            <a:r>
              <a:rPr sz="2200" spc="-15" dirty="0">
                <a:latin typeface="Arial"/>
                <a:cs typeface="Arial"/>
              </a:rPr>
              <a:t>from  </a:t>
            </a:r>
            <a:r>
              <a:rPr sz="2200" spc="10" dirty="0">
                <a:latin typeface="Arial"/>
                <a:cs typeface="Arial"/>
              </a:rPr>
              <a:t>two</a:t>
            </a:r>
            <a:r>
              <a:rPr sz="2200" spc="-125" dirty="0">
                <a:latin typeface="Arial"/>
                <a:cs typeface="Arial"/>
              </a:rPr>
              <a:t> </a:t>
            </a:r>
            <a:r>
              <a:rPr sz="2200" spc="-25" dirty="0">
                <a:latin typeface="Arial"/>
                <a:cs typeface="Arial"/>
              </a:rPr>
              <a:t>different</a:t>
            </a:r>
            <a:r>
              <a:rPr sz="2200" spc="-140" dirty="0">
                <a:latin typeface="Arial"/>
                <a:cs typeface="Arial"/>
              </a:rPr>
              <a:t> </a:t>
            </a:r>
            <a:r>
              <a:rPr sz="2200" spc="-75" dirty="0">
                <a:latin typeface="Arial"/>
                <a:cs typeface="Arial"/>
              </a:rPr>
              <a:t>manufacturers.</a:t>
            </a:r>
            <a:r>
              <a:rPr sz="2200" spc="-185" dirty="0">
                <a:latin typeface="Arial"/>
                <a:cs typeface="Arial"/>
              </a:rPr>
              <a:t> </a:t>
            </a:r>
            <a:r>
              <a:rPr sz="2200" spc="-220" dirty="0">
                <a:latin typeface="Arial"/>
                <a:cs typeface="Arial"/>
              </a:rPr>
              <a:t>As</a:t>
            </a:r>
            <a:r>
              <a:rPr sz="2200" spc="-110" dirty="0">
                <a:latin typeface="Arial"/>
                <a:cs typeface="Arial"/>
              </a:rPr>
              <a:t> </a:t>
            </a:r>
            <a:r>
              <a:rPr sz="2200" spc="-75" dirty="0">
                <a:latin typeface="Arial"/>
                <a:cs typeface="Arial"/>
              </a:rPr>
              <a:t>long</a:t>
            </a:r>
            <a:r>
              <a:rPr sz="2200" spc="-125" dirty="0">
                <a:latin typeface="Arial"/>
                <a:cs typeface="Arial"/>
              </a:rPr>
              <a:t> </a:t>
            </a:r>
            <a:r>
              <a:rPr sz="2200" spc="-204" dirty="0">
                <a:latin typeface="Arial"/>
                <a:cs typeface="Arial"/>
              </a:rPr>
              <a:t>as</a:t>
            </a:r>
            <a:r>
              <a:rPr sz="2200" spc="-135" dirty="0">
                <a:latin typeface="Arial"/>
                <a:cs typeface="Arial"/>
              </a:rPr>
              <a:t> </a:t>
            </a:r>
            <a:r>
              <a:rPr sz="2200" spc="-25" dirty="0">
                <a:latin typeface="Arial"/>
                <a:cs typeface="Arial"/>
              </a:rPr>
              <a:t>the</a:t>
            </a:r>
            <a:r>
              <a:rPr sz="2200" spc="-135" dirty="0">
                <a:latin typeface="Arial"/>
                <a:cs typeface="Arial"/>
              </a:rPr>
              <a:t> </a:t>
            </a:r>
            <a:r>
              <a:rPr sz="2200" spc="10" dirty="0">
                <a:latin typeface="Arial"/>
                <a:cs typeface="Arial"/>
              </a:rPr>
              <a:t>two</a:t>
            </a:r>
            <a:r>
              <a:rPr sz="2200" spc="-120" dirty="0">
                <a:latin typeface="Arial"/>
                <a:cs typeface="Arial"/>
              </a:rPr>
              <a:t> </a:t>
            </a:r>
            <a:r>
              <a:rPr sz="2200" spc="-110" dirty="0">
                <a:latin typeface="Arial"/>
                <a:cs typeface="Arial"/>
              </a:rPr>
              <a:t>machines</a:t>
            </a:r>
            <a:r>
              <a:rPr sz="2200" spc="-160" dirty="0">
                <a:latin typeface="Arial"/>
                <a:cs typeface="Arial"/>
              </a:rPr>
              <a:t> </a:t>
            </a:r>
            <a:r>
              <a:rPr sz="2200" spc="-80" dirty="0">
                <a:latin typeface="Arial"/>
                <a:cs typeface="Arial"/>
              </a:rPr>
              <a:t>create</a:t>
            </a:r>
            <a:r>
              <a:rPr sz="2200" spc="-155" dirty="0">
                <a:latin typeface="Arial"/>
                <a:cs typeface="Arial"/>
              </a:rPr>
              <a:t> </a:t>
            </a:r>
            <a:r>
              <a:rPr sz="2200" spc="-25" dirty="0">
                <a:latin typeface="Arial"/>
                <a:cs typeface="Arial"/>
              </a:rPr>
              <a:t>the  </a:t>
            </a:r>
            <a:r>
              <a:rPr sz="2200" spc="-150" dirty="0">
                <a:latin typeface="Arial"/>
                <a:cs typeface="Arial"/>
              </a:rPr>
              <a:t>same </a:t>
            </a:r>
            <a:r>
              <a:rPr sz="2200" spc="-45" dirty="0">
                <a:latin typeface="Arial"/>
                <a:cs typeface="Arial"/>
              </a:rPr>
              <a:t>ciphertext </a:t>
            </a:r>
            <a:r>
              <a:rPr sz="2200" spc="-15" dirty="0">
                <a:latin typeface="Arial"/>
                <a:cs typeface="Arial"/>
              </a:rPr>
              <a:t>from </a:t>
            </a:r>
            <a:r>
              <a:rPr sz="2200" spc="-25" dirty="0">
                <a:latin typeface="Arial"/>
                <a:cs typeface="Arial"/>
              </a:rPr>
              <a:t>the </a:t>
            </a:r>
            <a:r>
              <a:rPr sz="2200" spc="-150" dirty="0">
                <a:latin typeface="Arial"/>
                <a:cs typeface="Arial"/>
              </a:rPr>
              <a:t>same </a:t>
            </a:r>
            <a:r>
              <a:rPr sz="2200" spc="-45" dirty="0">
                <a:latin typeface="Arial"/>
                <a:cs typeface="Arial"/>
              </a:rPr>
              <a:t>plaintext </a:t>
            </a:r>
            <a:r>
              <a:rPr sz="2200" spc="-100" dirty="0">
                <a:latin typeface="Arial"/>
                <a:cs typeface="Arial"/>
              </a:rPr>
              <a:t>and </a:t>
            </a:r>
            <a:r>
              <a:rPr sz="2200" spc="-95" dirty="0">
                <a:latin typeface="Arial"/>
                <a:cs typeface="Arial"/>
              </a:rPr>
              <a:t>vice </a:t>
            </a:r>
            <a:r>
              <a:rPr sz="2200" spc="-125" dirty="0">
                <a:latin typeface="Arial"/>
                <a:cs typeface="Arial"/>
              </a:rPr>
              <a:t>versa, </a:t>
            </a:r>
            <a:r>
              <a:rPr sz="2200" spc="-50" dirty="0">
                <a:latin typeface="Arial"/>
                <a:cs typeface="Arial"/>
              </a:rPr>
              <a:t>they </a:t>
            </a:r>
            <a:r>
              <a:rPr sz="2200" spc="-70" dirty="0">
                <a:latin typeface="Arial"/>
                <a:cs typeface="Arial"/>
              </a:rPr>
              <a:t>do </a:t>
            </a:r>
            <a:r>
              <a:rPr sz="2200" spc="-25" dirty="0">
                <a:latin typeface="Arial"/>
                <a:cs typeface="Arial"/>
              </a:rPr>
              <a:t>the  </a:t>
            </a:r>
            <a:r>
              <a:rPr sz="2200" spc="-40" dirty="0">
                <a:latin typeface="Arial"/>
                <a:cs typeface="Arial"/>
              </a:rPr>
              <a:t>job.</a:t>
            </a:r>
            <a:endParaRPr sz="2200">
              <a:latin typeface="Arial"/>
              <a:cs typeface="Arial"/>
            </a:endParaRPr>
          </a:p>
          <a:p>
            <a:pPr marL="12700" algn="just">
              <a:lnSpc>
                <a:spcPct val="100000"/>
              </a:lnSpc>
              <a:spcBef>
                <a:spcPts val="1175"/>
              </a:spcBef>
            </a:pPr>
            <a:r>
              <a:rPr sz="2200" b="1" spc="-185" dirty="0">
                <a:solidFill>
                  <a:srgbClr val="4F81BC"/>
                </a:solidFill>
                <a:latin typeface="Arial"/>
                <a:cs typeface="Arial"/>
              </a:rPr>
              <a:t>Advantages </a:t>
            </a:r>
            <a:r>
              <a:rPr sz="2200" b="1" spc="-105" dirty="0">
                <a:solidFill>
                  <a:srgbClr val="4F81BC"/>
                </a:solidFill>
                <a:latin typeface="Arial"/>
                <a:cs typeface="Arial"/>
              </a:rPr>
              <a:t>of </a:t>
            </a:r>
            <a:r>
              <a:rPr sz="2200" b="1" spc="-140" dirty="0">
                <a:solidFill>
                  <a:srgbClr val="4F81BC"/>
                </a:solidFill>
                <a:latin typeface="Arial"/>
                <a:cs typeface="Arial"/>
              </a:rPr>
              <a:t>protocol</a:t>
            </a:r>
            <a:r>
              <a:rPr sz="2200" b="1" spc="-135" dirty="0">
                <a:solidFill>
                  <a:srgbClr val="4F81BC"/>
                </a:solidFill>
                <a:latin typeface="Arial"/>
                <a:cs typeface="Arial"/>
              </a:rPr>
              <a:t> </a:t>
            </a:r>
            <a:r>
              <a:rPr sz="2200" b="1" spc="-150" dirty="0">
                <a:solidFill>
                  <a:srgbClr val="4F81BC"/>
                </a:solidFill>
                <a:latin typeface="Arial"/>
                <a:cs typeface="Arial"/>
              </a:rPr>
              <a:t>layering</a:t>
            </a:r>
            <a:endParaRPr sz="2200">
              <a:latin typeface="Arial"/>
              <a:cs typeface="Arial"/>
            </a:endParaRPr>
          </a:p>
          <a:p>
            <a:pPr marL="356870" indent="-344805" algn="just">
              <a:lnSpc>
                <a:spcPct val="100000"/>
              </a:lnSpc>
              <a:spcBef>
                <a:spcPts val="1300"/>
              </a:spcBef>
              <a:buFont typeface="Wingdings"/>
              <a:buChar char=""/>
              <a:tabLst>
                <a:tab pos="357505" algn="l"/>
              </a:tabLst>
            </a:pPr>
            <a:r>
              <a:rPr sz="2200" spc="-80" dirty="0">
                <a:latin typeface="Arial"/>
                <a:cs typeface="Arial"/>
              </a:rPr>
              <a:t>Allows</a:t>
            </a:r>
            <a:r>
              <a:rPr sz="2200" spc="-190" dirty="0">
                <a:latin typeface="Arial"/>
                <a:cs typeface="Arial"/>
              </a:rPr>
              <a:t> </a:t>
            </a:r>
            <a:r>
              <a:rPr sz="2200" spc="20" dirty="0">
                <a:latin typeface="Arial"/>
                <a:cs typeface="Arial"/>
              </a:rPr>
              <a:t>to</a:t>
            </a:r>
            <a:r>
              <a:rPr sz="2200" spc="-100" dirty="0">
                <a:latin typeface="Arial"/>
                <a:cs typeface="Arial"/>
              </a:rPr>
              <a:t> </a:t>
            </a:r>
            <a:r>
              <a:rPr sz="2200" spc="-105" dirty="0">
                <a:latin typeface="Arial"/>
                <a:cs typeface="Arial"/>
              </a:rPr>
              <a:t>separate</a:t>
            </a:r>
            <a:r>
              <a:rPr sz="2200" spc="-160" dirty="0">
                <a:latin typeface="Arial"/>
                <a:cs typeface="Arial"/>
              </a:rPr>
              <a:t> </a:t>
            </a:r>
            <a:r>
              <a:rPr sz="2200" spc="-25" dirty="0">
                <a:latin typeface="Arial"/>
                <a:cs typeface="Arial"/>
              </a:rPr>
              <a:t>the</a:t>
            </a:r>
            <a:r>
              <a:rPr sz="2200" spc="-110" dirty="0">
                <a:latin typeface="Arial"/>
                <a:cs typeface="Arial"/>
              </a:rPr>
              <a:t> </a:t>
            </a:r>
            <a:r>
              <a:rPr sz="2200" spc="-114" dirty="0">
                <a:latin typeface="Arial"/>
                <a:cs typeface="Arial"/>
              </a:rPr>
              <a:t>services</a:t>
            </a:r>
            <a:r>
              <a:rPr sz="2200" spc="-185" dirty="0">
                <a:latin typeface="Arial"/>
                <a:cs typeface="Arial"/>
              </a:rPr>
              <a:t> </a:t>
            </a:r>
            <a:r>
              <a:rPr sz="2200" spc="-15" dirty="0">
                <a:latin typeface="Arial"/>
                <a:cs typeface="Arial"/>
              </a:rPr>
              <a:t>from</a:t>
            </a:r>
            <a:r>
              <a:rPr sz="2200" spc="-150" dirty="0">
                <a:latin typeface="Arial"/>
                <a:cs typeface="Arial"/>
              </a:rPr>
              <a:t> </a:t>
            </a:r>
            <a:r>
              <a:rPr sz="2200" spc="-25" dirty="0">
                <a:latin typeface="Arial"/>
                <a:cs typeface="Arial"/>
              </a:rPr>
              <a:t>the</a:t>
            </a:r>
            <a:r>
              <a:rPr sz="2200" spc="-130" dirty="0">
                <a:latin typeface="Arial"/>
                <a:cs typeface="Arial"/>
              </a:rPr>
              <a:t> </a:t>
            </a:r>
            <a:r>
              <a:rPr sz="2200" spc="-45" dirty="0">
                <a:latin typeface="Arial"/>
                <a:cs typeface="Arial"/>
              </a:rPr>
              <a:t>implementation.</a:t>
            </a:r>
            <a:endParaRPr sz="2200">
              <a:latin typeface="Arial"/>
              <a:cs typeface="Arial"/>
            </a:endParaRPr>
          </a:p>
          <a:p>
            <a:pPr marL="607060" marR="5080" lvl="1" indent="-189230">
              <a:lnSpc>
                <a:spcPct val="150000"/>
              </a:lnSpc>
              <a:buFont typeface="Arial"/>
              <a:buChar char="•"/>
              <a:tabLst>
                <a:tab pos="641350" algn="l"/>
              </a:tabLst>
            </a:pPr>
            <a:r>
              <a:rPr dirty="0"/>
              <a:t>	</a:t>
            </a:r>
            <a:r>
              <a:rPr sz="2200" spc="-190" dirty="0">
                <a:latin typeface="Arial"/>
                <a:cs typeface="Arial"/>
              </a:rPr>
              <a:t>A</a:t>
            </a:r>
            <a:r>
              <a:rPr sz="2200" spc="-114" dirty="0">
                <a:latin typeface="Arial"/>
                <a:cs typeface="Arial"/>
              </a:rPr>
              <a:t> </a:t>
            </a:r>
            <a:r>
              <a:rPr sz="2200" spc="-80" dirty="0">
                <a:latin typeface="Arial"/>
                <a:cs typeface="Arial"/>
              </a:rPr>
              <a:t>layer</a:t>
            </a:r>
            <a:r>
              <a:rPr sz="2200" spc="-160" dirty="0">
                <a:latin typeface="Arial"/>
                <a:cs typeface="Arial"/>
              </a:rPr>
              <a:t> </a:t>
            </a:r>
            <a:r>
              <a:rPr sz="2200" spc="-130" dirty="0">
                <a:latin typeface="Arial"/>
                <a:cs typeface="Arial"/>
              </a:rPr>
              <a:t>needs</a:t>
            </a:r>
            <a:r>
              <a:rPr sz="2200" spc="-114" dirty="0">
                <a:latin typeface="Arial"/>
                <a:cs typeface="Arial"/>
              </a:rPr>
              <a:t> </a:t>
            </a:r>
            <a:r>
              <a:rPr sz="2200" spc="25" dirty="0">
                <a:latin typeface="Arial"/>
                <a:cs typeface="Arial"/>
              </a:rPr>
              <a:t>to</a:t>
            </a:r>
            <a:r>
              <a:rPr sz="2200" spc="-120" dirty="0">
                <a:latin typeface="Arial"/>
                <a:cs typeface="Arial"/>
              </a:rPr>
              <a:t> </a:t>
            </a:r>
            <a:r>
              <a:rPr sz="2200" spc="-100" dirty="0">
                <a:latin typeface="Arial"/>
                <a:cs typeface="Arial"/>
              </a:rPr>
              <a:t>be</a:t>
            </a:r>
            <a:r>
              <a:rPr sz="2200" spc="-130" dirty="0">
                <a:latin typeface="Arial"/>
                <a:cs typeface="Arial"/>
              </a:rPr>
              <a:t> </a:t>
            </a:r>
            <a:r>
              <a:rPr sz="2200" spc="-90" dirty="0">
                <a:latin typeface="Arial"/>
                <a:cs typeface="Arial"/>
              </a:rPr>
              <a:t>able</a:t>
            </a:r>
            <a:r>
              <a:rPr sz="2200" spc="-110" dirty="0">
                <a:latin typeface="Arial"/>
                <a:cs typeface="Arial"/>
              </a:rPr>
              <a:t> </a:t>
            </a:r>
            <a:r>
              <a:rPr sz="2200" spc="25" dirty="0">
                <a:latin typeface="Arial"/>
                <a:cs typeface="Arial"/>
              </a:rPr>
              <a:t>to</a:t>
            </a:r>
            <a:r>
              <a:rPr sz="2200" spc="-120" dirty="0">
                <a:latin typeface="Arial"/>
                <a:cs typeface="Arial"/>
              </a:rPr>
              <a:t> </a:t>
            </a:r>
            <a:r>
              <a:rPr sz="2200" spc="-90" dirty="0">
                <a:latin typeface="Arial"/>
                <a:cs typeface="Arial"/>
              </a:rPr>
              <a:t>receive</a:t>
            </a:r>
            <a:r>
              <a:rPr sz="2200" spc="-190" dirty="0">
                <a:latin typeface="Arial"/>
                <a:cs typeface="Arial"/>
              </a:rPr>
              <a:t> </a:t>
            </a:r>
            <a:r>
              <a:rPr sz="2200" spc="-165" dirty="0">
                <a:latin typeface="Arial"/>
                <a:cs typeface="Arial"/>
              </a:rPr>
              <a:t>a</a:t>
            </a:r>
            <a:r>
              <a:rPr sz="2200" spc="-110" dirty="0">
                <a:latin typeface="Arial"/>
                <a:cs typeface="Arial"/>
              </a:rPr>
              <a:t> </a:t>
            </a:r>
            <a:r>
              <a:rPr sz="2200" spc="-85" dirty="0">
                <a:latin typeface="Arial"/>
                <a:cs typeface="Arial"/>
              </a:rPr>
              <a:t>set</a:t>
            </a:r>
            <a:r>
              <a:rPr sz="2200" spc="-105" dirty="0">
                <a:latin typeface="Arial"/>
                <a:cs typeface="Arial"/>
              </a:rPr>
              <a:t> </a:t>
            </a:r>
            <a:r>
              <a:rPr sz="2200" spc="5" dirty="0">
                <a:latin typeface="Arial"/>
                <a:cs typeface="Arial"/>
              </a:rPr>
              <a:t>of</a:t>
            </a:r>
            <a:r>
              <a:rPr sz="2200" spc="-140" dirty="0">
                <a:latin typeface="Arial"/>
                <a:cs typeface="Arial"/>
              </a:rPr>
              <a:t> </a:t>
            </a:r>
            <a:r>
              <a:rPr sz="2200" spc="-114" dirty="0">
                <a:latin typeface="Arial"/>
                <a:cs typeface="Arial"/>
              </a:rPr>
              <a:t>services</a:t>
            </a:r>
            <a:r>
              <a:rPr sz="2200" spc="-160" dirty="0">
                <a:latin typeface="Arial"/>
                <a:cs typeface="Arial"/>
              </a:rPr>
              <a:t> </a:t>
            </a:r>
            <a:r>
              <a:rPr sz="2200" spc="-15" dirty="0">
                <a:latin typeface="Arial"/>
                <a:cs typeface="Arial"/>
              </a:rPr>
              <a:t>from</a:t>
            </a:r>
            <a:r>
              <a:rPr sz="2200" spc="-145" dirty="0">
                <a:latin typeface="Arial"/>
                <a:cs typeface="Arial"/>
              </a:rPr>
              <a:t> </a:t>
            </a:r>
            <a:r>
              <a:rPr sz="2200" spc="-20" dirty="0">
                <a:latin typeface="Arial"/>
                <a:cs typeface="Arial"/>
              </a:rPr>
              <a:t>the</a:t>
            </a:r>
            <a:r>
              <a:rPr sz="2200" spc="-135" dirty="0">
                <a:latin typeface="Arial"/>
                <a:cs typeface="Arial"/>
              </a:rPr>
              <a:t> </a:t>
            </a:r>
            <a:r>
              <a:rPr sz="2200" spc="-30" dirty="0">
                <a:latin typeface="Arial"/>
                <a:cs typeface="Arial"/>
              </a:rPr>
              <a:t>lower  </a:t>
            </a:r>
            <a:r>
              <a:rPr sz="2200" spc="-80" dirty="0">
                <a:latin typeface="Arial"/>
                <a:cs typeface="Arial"/>
              </a:rPr>
              <a:t>layer </a:t>
            </a:r>
            <a:r>
              <a:rPr sz="2200" spc="-100" dirty="0">
                <a:latin typeface="Arial"/>
                <a:cs typeface="Arial"/>
              </a:rPr>
              <a:t>and </a:t>
            </a:r>
            <a:r>
              <a:rPr sz="2200" spc="20" dirty="0">
                <a:latin typeface="Arial"/>
                <a:cs typeface="Arial"/>
              </a:rPr>
              <a:t>to </a:t>
            </a:r>
            <a:r>
              <a:rPr sz="2200" spc="-105" dirty="0">
                <a:latin typeface="Arial"/>
                <a:cs typeface="Arial"/>
              </a:rPr>
              <a:t>give </a:t>
            </a:r>
            <a:r>
              <a:rPr sz="2200" spc="-25" dirty="0">
                <a:latin typeface="Arial"/>
                <a:cs typeface="Arial"/>
              </a:rPr>
              <a:t>the </a:t>
            </a:r>
            <a:r>
              <a:rPr sz="2200" spc="-114" dirty="0">
                <a:latin typeface="Arial"/>
                <a:cs typeface="Arial"/>
              </a:rPr>
              <a:t>services </a:t>
            </a:r>
            <a:r>
              <a:rPr sz="2200" spc="20" dirty="0">
                <a:latin typeface="Arial"/>
                <a:cs typeface="Arial"/>
              </a:rPr>
              <a:t>to </a:t>
            </a:r>
            <a:r>
              <a:rPr sz="2200" spc="-25" dirty="0">
                <a:latin typeface="Arial"/>
                <a:cs typeface="Arial"/>
              </a:rPr>
              <a:t>the </a:t>
            </a:r>
            <a:r>
              <a:rPr sz="2200" spc="-65" dirty="0">
                <a:latin typeface="Arial"/>
                <a:cs typeface="Arial"/>
              </a:rPr>
              <a:t>upper </a:t>
            </a:r>
            <a:r>
              <a:rPr sz="2200" spc="-75" dirty="0">
                <a:latin typeface="Arial"/>
                <a:cs typeface="Arial"/>
              </a:rPr>
              <a:t>layer; </a:t>
            </a:r>
            <a:r>
              <a:rPr sz="2200" spc="-80" dirty="0">
                <a:latin typeface="Arial"/>
                <a:cs typeface="Arial"/>
              </a:rPr>
              <a:t>we </a:t>
            </a:r>
            <a:r>
              <a:rPr sz="2200" spc="-5" dirty="0">
                <a:latin typeface="Arial"/>
                <a:cs typeface="Arial"/>
              </a:rPr>
              <a:t>don’t </a:t>
            </a:r>
            <a:r>
              <a:rPr sz="2200" spc="-120" dirty="0">
                <a:latin typeface="Arial"/>
                <a:cs typeface="Arial"/>
              </a:rPr>
              <a:t>care  </a:t>
            </a:r>
            <a:r>
              <a:rPr sz="2200" spc="-45" dirty="0">
                <a:latin typeface="Arial"/>
                <a:cs typeface="Arial"/>
              </a:rPr>
              <a:t>about how </a:t>
            </a:r>
            <a:r>
              <a:rPr sz="2200" spc="-25" dirty="0">
                <a:latin typeface="Arial"/>
                <a:cs typeface="Arial"/>
              </a:rPr>
              <a:t>the</a:t>
            </a:r>
            <a:r>
              <a:rPr sz="2200" spc="-430" dirty="0">
                <a:latin typeface="Arial"/>
                <a:cs typeface="Arial"/>
              </a:rPr>
              <a:t> </a:t>
            </a:r>
            <a:r>
              <a:rPr sz="2200" spc="-80" dirty="0">
                <a:latin typeface="Arial"/>
                <a:cs typeface="Arial"/>
              </a:rPr>
              <a:t>layer </a:t>
            </a:r>
            <a:r>
              <a:rPr sz="2200" spc="-114" dirty="0">
                <a:latin typeface="Arial"/>
                <a:cs typeface="Arial"/>
              </a:rPr>
              <a:t>is </a:t>
            </a:r>
            <a:r>
              <a:rPr sz="2200" spc="-55" dirty="0">
                <a:latin typeface="Arial"/>
                <a:cs typeface="Arial"/>
              </a:rPr>
              <a:t>implemented.</a:t>
            </a:r>
            <a:endParaRPr sz="2200">
              <a:latin typeface="Arial"/>
              <a:cs typeface="Arial"/>
            </a:endParaRPr>
          </a:p>
          <a:p>
            <a:pPr marL="607060" marR="32384" lvl="1" indent="-189230">
              <a:lnSpc>
                <a:spcPct val="150100"/>
              </a:lnSpc>
              <a:buFont typeface="Arial"/>
              <a:buChar char="•"/>
              <a:tabLst>
                <a:tab pos="641350" algn="l"/>
              </a:tabLst>
            </a:pPr>
            <a:r>
              <a:rPr dirty="0"/>
              <a:t>	</a:t>
            </a:r>
            <a:r>
              <a:rPr sz="2200" spc="-125" dirty="0">
                <a:latin typeface="Arial"/>
                <a:cs typeface="Arial"/>
              </a:rPr>
              <a:t>For</a:t>
            </a:r>
            <a:r>
              <a:rPr sz="2200" spc="-135" dirty="0">
                <a:latin typeface="Arial"/>
                <a:cs typeface="Arial"/>
              </a:rPr>
              <a:t> </a:t>
            </a:r>
            <a:r>
              <a:rPr sz="2200" spc="-100" dirty="0">
                <a:latin typeface="Arial"/>
                <a:cs typeface="Arial"/>
              </a:rPr>
              <a:t>example,</a:t>
            </a:r>
            <a:r>
              <a:rPr sz="2200" spc="-160" dirty="0">
                <a:latin typeface="Arial"/>
                <a:cs typeface="Arial"/>
              </a:rPr>
              <a:t> </a:t>
            </a:r>
            <a:r>
              <a:rPr sz="2200" spc="-45" dirty="0">
                <a:latin typeface="Arial"/>
                <a:cs typeface="Arial"/>
              </a:rPr>
              <a:t>Maria</a:t>
            </a:r>
            <a:r>
              <a:rPr sz="2200" spc="-165" dirty="0">
                <a:latin typeface="Arial"/>
                <a:cs typeface="Arial"/>
              </a:rPr>
              <a:t> </a:t>
            </a:r>
            <a:r>
              <a:rPr sz="2200" spc="-125" dirty="0">
                <a:latin typeface="Arial"/>
                <a:cs typeface="Arial"/>
              </a:rPr>
              <a:t>may </a:t>
            </a:r>
            <a:r>
              <a:rPr sz="2200" spc="-95" dirty="0">
                <a:latin typeface="Arial"/>
                <a:cs typeface="Arial"/>
              </a:rPr>
              <a:t>decide</a:t>
            </a:r>
            <a:r>
              <a:rPr sz="2200" spc="-165" dirty="0">
                <a:latin typeface="Arial"/>
                <a:cs typeface="Arial"/>
              </a:rPr>
              <a:t> </a:t>
            </a:r>
            <a:r>
              <a:rPr sz="2200" dirty="0">
                <a:latin typeface="Arial"/>
                <a:cs typeface="Arial"/>
              </a:rPr>
              <a:t>not</a:t>
            </a:r>
            <a:r>
              <a:rPr sz="2200" spc="-125" dirty="0">
                <a:latin typeface="Arial"/>
                <a:cs typeface="Arial"/>
              </a:rPr>
              <a:t> </a:t>
            </a:r>
            <a:r>
              <a:rPr sz="2200" spc="25" dirty="0">
                <a:latin typeface="Arial"/>
                <a:cs typeface="Arial"/>
              </a:rPr>
              <a:t>to</a:t>
            </a:r>
            <a:r>
              <a:rPr sz="2200" spc="-125" dirty="0">
                <a:latin typeface="Arial"/>
                <a:cs typeface="Arial"/>
              </a:rPr>
              <a:t> </a:t>
            </a:r>
            <a:r>
              <a:rPr sz="2200" spc="-85" dirty="0">
                <a:latin typeface="Arial"/>
                <a:cs typeface="Arial"/>
              </a:rPr>
              <a:t>buy</a:t>
            </a:r>
            <a:r>
              <a:rPr sz="2200" spc="-100" dirty="0">
                <a:latin typeface="Arial"/>
                <a:cs typeface="Arial"/>
              </a:rPr>
              <a:t> </a:t>
            </a:r>
            <a:r>
              <a:rPr sz="2200" spc="-20" dirty="0">
                <a:latin typeface="Arial"/>
                <a:cs typeface="Arial"/>
              </a:rPr>
              <a:t>the</a:t>
            </a:r>
            <a:r>
              <a:rPr sz="2200" spc="-130" dirty="0">
                <a:latin typeface="Arial"/>
                <a:cs typeface="Arial"/>
              </a:rPr>
              <a:t> </a:t>
            </a:r>
            <a:r>
              <a:rPr sz="2200" spc="-95" dirty="0">
                <a:latin typeface="Arial"/>
                <a:cs typeface="Arial"/>
              </a:rPr>
              <a:t>machine</a:t>
            </a:r>
            <a:r>
              <a:rPr sz="2200" spc="-165" dirty="0">
                <a:latin typeface="Arial"/>
                <a:cs typeface="Arial"/>
              </a:rPr>
              <a:t> </a:t>
            </a:r>
            <a:r>
              <a:rPr sz="2200" spc="-25" dirty="0">
                <a:latin typeface="Arial"/>
                <a:cs typeface="Arial"/>
              </a:rPr>
              <a:t>(robot)</a:t>
            </a:r>
            <a:r>
              <a:rPr sz="2200" spc="-175" dirty="0">
                <a:latin typeface="Arial"/>
                <a:cs typeface="Arial"/>
              </a:rPr>
              <a:t> </a:t>
            </a:r>
            <a:r>
              <a:rPr sz="2200" dirty="0">
                <a:latin typeface="Arial"/>
                <a:cs typeface="Arial"/>
              </a:rPr>
              <a:t>for  </a:t>
            </a:r>
            <a:r>
              <a:rPr sz="2200" spc="-20" dirty="0">
                <a:latin typeface="Arial"/>
                <a:cs typeface="Arial"/>
              </a:rPr>
              <a:t>the first </a:t>
            </a:r>
            <a:r>
              <a:rPr sz="2200" spc="-75" dirty="0">
                <a:latin typeface="Arial"/>
                <a:cs typeface="Arial"/>
              </a:rPr>
              <a:t>layer; </a:t>
            </a:r>
            <a:r>
              <a:rPr sz="2200" spc="-145" dirty="0">
                <a:latin typeface="Arial"/>
                <a:cs typeface="Arial"/>
              </a:rPr>
              <a:t>she </a:t>
            </a:r>
            <a:r>
              <a:rPr sz="2200" spc="-140" dirty="0">
                <a:latin typeface="Arial"/>
                <a:cs typeface="Arial"/>
              </a:rPr>
              <a:t>can </a:t>
            </a:r>
            <a:r>
              <a:rPr sz="2200" spc="-70" dirty="0">
                <a:latin typeface="Arial"/>
                <a:cs typeface="Arial"/>
              </a:rPr>
              <a:t>do </a:t>
            </a:r>
            <a:r>
              <a:rPr sz="2200" spc="-20" dirty="0">
                <a:latin typeface="Arial"/>
                <a:cs typeface="Arial"/>
              </a:rPr>
              <a:t>the </a:t>
            </a:r>
            <a:r>
              <a:rPr sz="2200" spc="-25" dirty="0">
                <a:latin typeface="Arial"/>
                <a:cs typeface="Arial"/>
              </a:rPr>
              <a:t>job </a:t>
            </a:r>
            <a:r>
              <a:rPr sz="2200" spc="-90" dirty="0">
                <a:latin typeface="Arial"/>
                <a:cs typeface="Arial"/>
              </a:rPr>
              <a:t>herself. </a:t>
            </a:r>
            <a:r>
              <a:rPr sz="2200" spc="-215" dirty="0">
                <a:latin typeface="Arial"/>
                <a:cs typeface="Arial"/>
              </a:rPr>
              <a:t>As </a:t>
            </a:r>
            <a:r>
              <a:rPr sz="2200" spc="-70" dirty="0">
                <a:latin typeface="Arial"/>
                <a:cs typeface="Arial"/>
              </a:rPr>
              <a:t>long </a:t>
            </a:r>
            <a:r>
              <a:rPr sz="2200" spc="-204" dirty="0">
                <a:latin typeface="Arial"/>
                <a:cs typeface="Arial"/>
              </a:rPr>
              <a:t>as </a:t>
            </a:r>
            <a:r>
              <a:rPr sz="2200" spc="-45" dirty="0">
                <a:latin typeface="Arial"/>
                <a:cs typeface="Arial"/>
              </a:rPr>
              <a:t>Maria </a:t>
            </a:r>
            <a:r>
              <a:rPr sz="2200" spc="-140" dirty="0">
                <a:latin typeface="Arial"/>
                <a:cs typeface="Arial"/>
              </a:rPr>
              <a:t>can </a:t>
            </a:r>
            <a:r>
              <a:rPr sz="2200" spc="-75" dirty="0">
                <a:latin typeface="Arial"/>
                <a:cs typeface="Arial"/>
              </a:rPr>
              <a:t>do  </a:t>
            </a:r>
            <a:r>
              <a:rPr sz="2200" spc="-25" dirty="0">
                <a:latin typeface="Arial"/>
                <a:cs typeface="Arial"/>
              </a:rPr>
              <a:t>the </a:t>
            </a:r>
            <a:r>
              <a:rPr sz="2200" spc="-130" dirty="0">
                <a:latin typeface="Arial"/>
                <a:cs typeface="Arial"/>
              </a:rPr>
              <a:t>tasks </a:t>
            </a:r>
            <a:r>
              <a:rPr sz="2200" spc="-55" dirty="0">
                <a:latin typeface="Arial"/>
                <a:cs typeface="Arial"/>
              </a:rPr>
              <a:t>provided </a:t>
            </a:r>
            <a:r>
              <a:rPr sz="2200" spc="-90" dirty="0">
                <a:latin typeface="Arial"/>
                <a:cs typeface="Arial"/>
              </a:rPr>
              <a:t>by </a:t>
            </a:r>
            <a:r>
              <a:rPr sz="2200" spc="-25" dirty="0">
                <a:latin typeface="Arial"/>
                <a:cs typeface="Arial"/>
              </a:rPr>
              <a:t>the </a:t>
            </a:r>
            <a:r>
              <a:rPr sz="2200" spc="-20" dirty="0">
                <a:latin typeface="Arial"/>
                <a:cs typeface="Arial"/>
              </a:rPr>
              <a:t>first </a:t>
            </a:r>
            <a:r>
              <a:rPr sz="2200" spc="-110" dirty="0">
                <a:latin typeface="Arial"/>
                <a:cs typeface="Arial"/>
              </a:rPr>
              <a:t>layer, </a:t>
            </a:r>
            <a:r>
              <a:rPr sz="2200" spc="-30" dirty="0">
                <a:latin typeface="Arial"/>
                <a:cs typeface="Arial"/>
              </a:rPr>
              <a:t>in </a:t>
            </a:r>
            <a:r>
              <a:rPr sz="2200" spc="-15" dirty="0">
                <a:latin typeface="Arial"/>
                <a:cs typeface="Arial"/>
              </a:rPr>
              <a:t>both </a:t>
            </a:r>
            <a:r>
              <a:rPr sz="2200" spc="-60" dirty="0">
                <a:latin typeface="Arial"/>
                <a:cs typeface="Arial"/>
              </a:rPr>
              <a:t>directions, </a:t>
            </a:r>
            <a:r>
              <a:rPr sz="2200" spc="-25" dirty="0">
                <a:latin typeface="Arial"/>
                <a:cs typeface="Arial"/>
              </a:rPr>
              <a:t>the  </a:t>
            </a:r>
            <a:r>
              <a:rPr sz="2200" spc="-65" dirty="0">
                <a:latin typeface="Arial"/>
                <a:cs typeface="Arial"/>
              </a:rPr>
              <a:t>communication </a:t>
            </a:r>
            <a:r>
              <a:rPr sz="2200" spc="-125" dirty="0">
                <a:latin typeface="Arial"/>
                <a:cs typeface="Arial"/>
              </a:rPr>
              <a:t>system</a:t>
            </a:r>
            <a:r>
              <a:rPr sz="2200" spc="-300" dirty="0">
                <a:latin typeface="Arial"/>
                <a:cs typeface="Arial"/>
              </a:rPr>
              <a:t> </a:t>
            </a:r>
            <a:r>
              <a:rPr sz="2200" spc="-80" dirty="0">
                <a:latin typeface="Arial"/>
                <a:cs typeface="Arial"/>
              </a:rPr>
              <a:t>works.</a:t>
            </a:r>
            <a:endParaRPr sz="2200">
              <a:latin typeface="Arial"/>
              <a:cs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85800" y="2390775"/>
            <a:ext cx="7543800" cy="306705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307340" y="146911"/>
            <a:ext cx="8307070" cy="1916430"/>
          </a:xfrm>
          <a:prstGeom prst="rect">
            <a:avLst/>
          </a:prstGeom>
        </p:spPr>
        <p:txBody>
          <a:bodyPr vert="horz" wrap="square" lIns="0" tIns="119380" rIns="0" bIns="0" rtlCol="0">
            <a:spAutoFit/>
          </a:bodyPr>
          <a:lstStyle/>
          <a:p>
            <a:pPr marL="12700">
              <a:lnSpc>
                <a:spcPct val="100000"/>
              </a:lnSpc>
              <a:spcBef>
                <a:spcPts val="940"/>
              </a:spcBef>
            </a:pPr>
            <a:r>
              <a:rPr sz="2200" b="1" spc="5" dirty="0">
                <a:solidFill>
                  <a:srgbClr val="00AF50"/>
                </a:solidFill>
                <a:latin typeface="Times New Roman"/>
                <a:cs typeface="Times New Roman"/>
              </a:rPr>
              <a:t>Serial</a:t>
            </a:r>
            <a:r>
              <a:rPr sz="2200" b="1" spc="-120" dirty="0">
                <a:solidFill>
                  <a:srgbClr val="00AF50"/>
                </a:solidFill>
                <a:latin typeface="Times New Roman"/>
                <a:cs typeface="Times New Roman"/>
              </a:rPr>
              <a:t> </a:t>
            </a:r>
            <a:r>
              <a:rPr sz="2200" b="1" spc="-10" dirty="0">
                <a:solidFill>
                  <a:srgbClr val="00AF50"/>
                </a:solidFill>
                <a:latin typeface="Times New Roman"/>
                <a:cs typeface="Times New Roman"/>
              </a:rPr>
              <a:t>Transmission</a:t>
            </a:r>
            <a:endParaRPr sz="2200">
              <a:latin typeface="Times New Roman"/>
              <a:cs typeface="Times New Roman"/>
            </a:endParaRPr>
          </a:p>
          <a:p>
            <a:pPr marL="295910" indent="-283845">
              <a:lnSpc>
                <a:spcPct val="100000"/>
              </a:lnSpc>
              <a:spcBef>
                <a:spcPts val="840"/>
              </a:spcBef>
              <a:buFont typeface="Wingdings"/>
              <a:buChar char=""/>
              <a:tabLst>
                <a:tab pos="296545" algn="l"/>
              </a:tabLst>
            </a:pPr>
            <a:r>
              <a:rPr sz="2200" spc="-120" dirty="0">
                <a:latin typeface="Arial"/>
                <a:cs typeface="Arial"/>
              </a:rPr>
              <a:t>Here </a:t>
            </a:r>
            <a:r>
              <a:rPr sz="2200" spc="-105" dirty="0">
                <a:latin typeface="Arial"/>
                <a:cs typeface="Arial"/>
              </a:rPr>
              <a:t>1 </a:t>
            </a:r>
            <a:r>
              <a:rPr sz="2200" spc="20" dirty="0">
                <a:latin typeface="Arial"/>
                <a:cs typeface="Arial"/>
              </a:rPr>
              <a:t>bit </a:t>
            </a:r>
            <a:r>
              <a:rPr sz="2200" spc="-114" dirty="0">
                <a:latin typeface="Arial"/>
                <a:cs typeface="Arial"/>
              </a:rPr>
              <a:t>is </a:t>
            </a:r>
            <a:r>
              <a:rPr sz="2200" spc="-85" dirty="0">
                <a:latin typeface="Arial"/>
                <a:cs typeface="Arial"/>
              </a:rPr>
              <a:t>sent </a:t>
            </a:r>
            <a:r>
              <a:rPr sz="2200" spc="15" dirty="0">
                <a:latin typeface="Arial"/>
                <a:cs typeface="Arial"/>
              </a:rPr>
              <a:t>with</a:t>
            </a:r>
            <a:r>
              <a:rPr sz="2200" spc="-415" dirty="0">
                <a:latin typeface="Arial"/>
                <a:cs typeface="Arial"/>
              </a:rPr>
              <a:t> </a:t>
            </a:r>
            <a:r>
              <a:rPr sz="2200" spc="-135" dirty="0">
                <a:latin typeface="Arial"/>
                <a:cs typeface="Arial"/>
              </a:rPr>
              <a:t>each </a:t>
            </a:r>
            <a:r>
              <a:rPr sz="2200" spc="-95" dirty="0">
                <a:latin typeface="Arial"/>
                <a:cs typeface="Arial"/>
              </a:rPr>
              <a:t>clock </a:t>
            </a:r>
            <a:r>
              <a:rPr sz="2200" spc="-35" dirty="0">
                <a:latin typeface="Arial"/>
                <a:cs typeface="Arial"/>
              </a:rPr>
              <a:t>tick.</a:t>
            </a:r>
            <a:endParaRPr sz="2200">
              <a:latin typeface="Arial"/>
              <a:cs typeface="Arial"/>
            </a:endParaRPr>
          </a:p>
          <a:p>
            <a:pPr marL="356870" indent="-344805">
              <a:lnSpc>
                <a:spcPct val="100000"/>
              </a:lnSpc>
              <a:spcBef>
                <a:spcPts val="1325"/>
              </a:spcBef>
              <a:buFont typeface="Wingdings"/>
              <a:buChar char=""/>
              <a:tabLst>
                <a:tab pos="357505" algn="l"/>
              </a:tabLst>
            </a:pPr>
            <a:r>
              <a:rPr sz="2200" spc="-150" dirty="0">
                <a:latin typeface="Arial"/>
                <a:cs typeface="Arial"/>
              </a:rPr>
              <a:t>One </a:t>
            </a:r>
            <a:r>
              <a:rPr sz="2200" spc="20" dirty="0">
                <a:latin typeface="Arial"/>
                <a:cs typeface="Arial"/>
              </a:rPr>
              <a:t>bit </a:t>
            </a:r>
            <a:r>
              <a:rPr sz="2200" spc="-55" dirty="0">
                <a:latin typeface="Arial"/>
                <a:cs typeface="Arial"/>
              </a:rPr>
              <a:t>follows </a:t>
            </a:r>
            <a:r>
              <a:rPr sz="2200" spc="-75" dirty="0">
                <a:latin typeface="Arial"/>
                <a:cs typeface="Arial"/>
              </a:rPr>
              <a:t>another, </a:t>
            </a:r>
            <a:r>
              <a:rPr sz="2200" spc="-150" dirty="0">
                <a:latin typeface="Arial"/>
                <a:cs typeface="Arial"/>
              </a:rPr>
              <a:t>so </a:t>
            </a:r>
            <a:r>
              <a:rPr sz="2200" spc="-80" dirty="0">
                <a:latin typeface="Arial"/>
                <a:cs typeface="Arial"/>
              </a:rPr>
              <a:t>we </a:t>
            </a:r>
            <a:r>
              <a:rPr sz="2200" spc="-100" dirty="0">
                <a:latin typeface="Arial"/>
                <a:cs typeface="Arial"/>
              </a:rPr>
              <a:t>need </a:t>
            </a:r>
            <a:r>
              <a:rPr sz="2200" spc="-60" dirty="0">
                <a:latin typeface="Arial"/>
                <a:cs typeface="Arial"/>
              </a:rPr>
              <a:t>only </a:t>
            </a:r>
            <a:r>
              <a:rPr sz="2200" spc="-95" dirty="0">
                <a:latin typeface="Arial"/>
                <a:cs typeface="Arial"/>
              </a:rPr>
              <a:t>one </a:t>
            </a:r>
            <a:r>
              <a:rPr sz="2200" spc="-75" dirty="0">
                <a:latin typeface="Arial"/>
                <a:cs typeface="Arial"/>
              </a:rPr>
              <a:t>communication</a:t>
            </a:r>
            <a:r>
              <a:rPr sz="2200" spc="-175" dirty="0">
                <a:latin typeface="Arial"/>
                <a:cs typeface="Arial"/>
              </a:rPr>
              <a:t> </a:t>
            </a:r>
            <a:r>
              <a:rPr sz="2200" spc="-100" dirty="0">
                <a:latin typeface="Arial"/>
                <a:cs typeface="Arial"/>
              </a:rPr>
              <a:t>channel</a:t>
            </a:r>
            <a:endParaRPr sz="2200">
              <a:latin typeface="Arial"/>
              <a:cs typeface="Arial"/>
            </a:endParaRPr>
          </a:p>
          <a:p>
            <a:pPr marL="356870">
              <a:lnSpc>
                <a:spcPct val="100000"/>
              </a:lnSpc>
              <a:spcBef>
                <a:spcPts val="1320"/>
              </a:spcBef>
            </a:pPr>
            <a:r>
              <a:rPr sz="2200" spc="-40" dirty="0">
                <a:latin typeface="Arial"/>
                <a:cs typeface="Arial"/>
              </a:rPr>
              <a:t>rather</a:t>
            </a:r>
            <a:r>
              <a:rPr sz="2200" spc="-165" dirty="0">
                <a:latin typeface="Arial"/>
                <a:cs typeface="Arial"/>
              </a:rPr>
              <a:t> </a:t>
            </a:r>
            <a:r>
              <a:rPr sz="2200" spc="-45" dirty="0">
                <a:latin typeface="Arial"/>
                <a:cs typeface="Arial"/>
              </a:rPr>
              <a:t>than</a:t>
            </a:r>
            <a:r>
              <a:rPr sz="2200" spc="-135" dirty="0">
                <a:latin typeface="Arial"/>
                <a:cs typeface="Arial"/>
              </a:rPr>
              <a:t> </a:t>
            </a:r>
            <a:r>
              <a:rPr sz="2200" i="1" spc="-90" dirty="0">
                <a:latin typeface="Arial"/>
                <a:cs typeface="Arial"/>
              </a:rPr>
              <a:t>n</a:t>
            </a:r>
            <a:r>
              <a:rPr sz="2200" i="1" spc="-114" dirty="0">
                <a:latin typeface="Arial"/>
                <a:cs typeface="Arial"/>
              </a:rPr>
              <a:t> </a:t>
            </a:r>
            <a:r>
              <a:rPr sz="2200" spc="20" dirty="0">
                <a:latin typeface="Arial"/>
                <a:cs typeface="Arial"/>
              </a:rPr>
              <a:t>to</a:t>
            </a:r>
            <a:r>
              <a:rPr sz="2200" spc="-114" dirty="0">
                <a:latin typeface="Arial"/>
                <a:cs typeface="Arial"/>
              </a:rPr>
              <a:t> </a:t>
            </a:r>
            <a:r>
              <a:rPr sz="2200" spc="-35" dirty="0">
                <a:latin typeface="Arial"/>
                <a:cs typeface="Arial"/>
              </a:rPr>
              <a:t>transmit</a:t>
            </a:r>
            <a:r>
              <a:rPr sz="2200" spc="-150" dirty="0">
                <a:latin typeface="Arial"/>
                <a:cs typeface="Arial"/>
              </a:rPr>
              <a:t> </a:t>
            </a:r>
            <a:r>
              <a:rPr sz="2200" spc="-85" dirty="0">
                <a:latin typeface="Arial"/>
                <a:cs typeface="Arial"/>
              </a:rPr>
              <a:t>data</a:t>
            </a:r>
            <a:r>
              <a:rPr sz="2200" spc="-130" dirty="0">
                <a:latin typeface="Arial"/>
                <a:cs typeface="Arial"/>
              </a:rPr>
              <a:t> </a:t>
            </a:r>
            <a:r>
              <a:rPr sz="2200" spc="-65" dirty="0">
                <a:latin typeface="Arial"/>
                <a:cs typeface="Arial"/>
              </a:rPr>
              <a:t>between</a:t>
            </a:r>
            <a:r>
              <a:rPr sz="2200" spc="-130" dirty="0">
                <a:latin typeface="Arial"/>
                <a:cs typeface="Arial"/>
              </a:rPr>
              <a:t> </a:t>
            </a:r>
            <a:r>
              <a:rPr sz="2200" spc="10" dirty="0">
                <a:latin typeface="Arial"/>
                <a:cs typeface="Arial"/>
              </a:rPr>
              <a:t>two</a:t>
            </a:r>
            <a:r>
              <a:rPr sz="2200" spc="-120" dirty="0">
                <a:latin typeface="Arial"/>
                <a:cs typeface="Arial"/>
              </a:rPr>
              <a:t> </a:t>
            </a:r>
            <a:r>
              <a:rPr sz="2200" spc="-80" dirty="0">
                <a:latin typeface="Arial"/>
                <a:cs typeface="Arial"/>
              </a:rPr>
              <a:t>communicating</a:t>
            </a:r>
            <a:r>
              <a:rPr sz="2200" spc="-185" dirty="0">
                <a:latin typeface="Arial"/>
                <a:cs typeface="Arial"/>
              </a:rPr>
              <a:t> </a:t>
            </a:r>
            <a:r>
              <a:rPr sz="2200" spc="-114" dirty="0">
                <a:latin typeface="Arial"/>
                <a:cs typeface="Arial"/>
              </a:rPr>
              <a:t>devices</a:t>
            </a:r>
            <a:r>
              <a:rPr sz="2200" spc="-170" dirty="0">
                <a:latin typeface="Arial"/>
                <a:cs typeface="Arial"/>
              </a:rPr>
              <a:t> </a:t>
            </a:r>
            <a:r>
              <a:rPr sz="2200" spc="-55" dirty="0">
                <a:latin typeface="Arial"/>
                <a:cs typeface="Arial"/>
              </a:rPr>
              <a:t>.</a:t>
            </a:r>
            <a:endParaRPr sz="2200">
              <a:latin typeface="Arial"/>
              <a:cs typeface="Arial"/>
            </a:endParaRPr>
          </a:p>
        </p:txBody>
      </p:sp>
    </p:spTree>
    <p:extLst>
      <p:ext uri="{BB962C8B-B14F-4D97-AF65-F5344CB8AC3E}">
        <p14:creationId xmlns:p14="http://schemas.microsoft.com/office/powerpoint/2010/main" val="31338648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3540" y="115983"/>
            <a:ext cx="8383270" cy="3935729"/>
          </a:xfrm>
          <a:prstGeom prst="rect">
            <a:avLst/>
          </a:prstGeom>
        </p:spPr>
        <p:txBody>
          <a:bodyPr vert="horz" wrap="square" lIns="0" tIns="180975" rIns="0" bIns="0" rtlCol="0">
            <a:spAutoFit/>
          </a:bodyPr>
          <a:lstStyle/>
          <a:p>
            <a:pPr marL="469900" indent="-457834">
              <a:lnSpc>
                <a:spcPct val="100000"/>
              </a:lnSpc>
              <a:spcBef>
                <a:spcPts val="1425"/>
              </a:spcBef>
              <a:buFont typeface="Wingdings"/>
              <a:buChar char=""/>
              <a:tabLst>
                <a:tab pos="469900" algn="l"/>
                <a:tab pos="470534" algn="l"/>
              </a:tabLst>
            </a:pPr>
            <a:r>
              <a:rPr sz="2200" b="1" spc="-165" dirty="0">
                <a:latin typeface="Arial"/>
                <a:cs typeface="Arial"/>
              </a:rPr>
              <a:t>Advantage:</a:t>
            </a:r>
            <a:endParaRPr sz="2200">
              <a:latin typeface="Arial"/>
              <a:cs typeface="Arial"/>
            </a:endParaRPr>
          </a:p>
          <a:p>
            <a:pPr marL="356870" marR="5080" indent="-344805">
              <a:lnSpc>
                <a:spcPct val="150000"/>
              </a:lnSpc>
              <a:buFont typeface="Wingdings"/>
              <a:buChar char=""/>
              <a:tabLst>
                <a:tab pos="356870" algn="l"/>
                <a:tab pos="357505" algn="l"/>
              </a:tabLst>
            </a:pPr>
            <a:r>
              <a:rPr sz="2200" spc="-155" dirty="0">
                <a:latin typeface="Arial"/>
                <a:cs typeface="Arial"/>
              </a:rPr>
              <a:t>The </a:t>
            </a:r>
            <a:r>
              <a:rPr sz="2200" spc="-120" dirty="0">
                <a:latin typeface="Arial"/>
                <a:cs typeface="Arial"/>
              </a:rPr>
              <a:t>advantage </a:t>
            </a:r>
            <a:r>
              <a:rPr sz="2200" spc="5" dirty="0">
                <a:latin typeface="Arial"/>
                <a:cs typeface="Arial"/>
              </a:rPr>
              <a:t>of </a:t>
            </a:r>
            <a:r>
              <a:rPr sz="2200" spc="-85" dirty="0">
                <a:latin typeface="Arial"/>
                <a:cs typeface="Arial"/>
              </a:rPr>
              <a:t>serial </a:t>
            </a:r>
            <a:r>
              <a:rPr sz="2200" spc="-75" dirty="0">
                <a:latin typeface="Arial"/>
                <a:cs typeface="Arial"/>
              </a:rPr>
              <a:t>over </a:t>
            </a:r>
            <a:r>
              <a:rPr sz="2200" spc="-65" dirty="0">
                <a:latin typeface="Arial"/>
                <a:cs typeface="Arial"/>
              </a:rPr>
              <a:t>parallel </a:t>
            </a:r>
            <a:r>
              <a:rPr sz="2200" spc="-85" dirty="0">
                <a:latin typeface="Arial"/>
                <a:cs typeface="Arial"/>
              </a:rPr>
              <a:t>transmission </a:t>
            </a:r>
            <a:r>
              <a:rPr sz="2200" spc="-114" dirty="0">
                <a:latin typeface="Arial"/>
                <a:cs typeface="Arial"/>
              </a:rPr>
              <a:t>is </a:t>
            </a:r>
            <a:r>
              <a:rPr sz="2200" spc="-10" dirty="0">
                <a:latin typeface="Arial"/>
                <a:cs typeface="Arial"/>
              </a:rPr>
              <a:t>that </a:t>
            </a:r>
            <a:r>
              <a:rPr sz="2200" spc="15" dirty="0">
                <a:latin typeface="Arial"/>
                <a:cs typeface="Arial"/>
              </a:rPr>
              <a:t>with </a:t>
            </a:r>
            <a:r>
              <a:rPr sz="2200" spc="-55" dirty="0">
                <a:latin typeface="Arial"/>
                <a:cs typeface="Arial"/>
              </a:rPr>
              <a:t>only</a:t>
            </a:r>
            <a:r>
              <a:rPr sz="2200" spc="-370" dirty="0">
                <a:latin typeface="Arial"/>
                <a:cs typeface="Arial"/>
              </a:rPr>
              <a:t> </a:t>
            </a:r>
            <a:r>
              <a:rPr sz="2200" spc="-85" dirty="0">
                <a:latin typeface="Arial"/>
                <a:cs typeface="Arial"/>
              </a:rPr>
              <a:t>one  </a:t>
            </a:r>
            <a:r>
              <a:rPr sz="2200" spc="-70" dirty="0">
                <a:latin typeface="Arial"/>
                <a:cs typeface="Arial"/>
              </a:rPr>
              <a:t>communication</a:t>
            </a:r>
            <a:r>
              <a:rPr sz="2200" spc="270" dirty="0">
                <a:latin typeface="Arial"/>
                <a:cs typeface="Arial"/>
              </a:rPr>
              <a:t> </a:t>
            </a:r>
            <a:r>
              <a:rPr sz="2200" spc="-90" dirty="0">
                <a:latin typeface="Arial"/>
                <a:cs typeface="Arial"/>
              </a:rPr>
              <a:t>channel.</a:t>
            </a:r>
            <a:endParaRPr sz="2200">
              <a:latin typeface="Arial"/>
              <a:cs typeface="Arial"/>
            </a:endParaRPr>
          </a:p>
          <a:p>
            <a:pPr marL="356870" marR="302260" indent="-344805">
              <a:lnSpc>
                <a:spcPct val="150100"/>
              </a:lnSpc>
              <a:buFont typeface="Wingdings"/>
              <a:buChar char=""/>
              <a:tabLst>
                <a:tab pos="417830" algn="l"/>
                <a:tab pos="418465" algn="l"/>
              </a:tabLst>
            </a:pPr>
            <a:r>
              <a:rPr dirty="0"/>
              <a:t>	</a:t>
            </a:r>
            <a:r>
              <a:rPr sz="2200" spc="-114" dirty="0">
                <a:latin typeface="Arial"/>
                <a:cs typeface="Arial"/>
              </a:rPr>
              <a:t>Serial</a:t>
            </a:r>
            <a:r>
              <a:rPr sz="2200" spc="-140" dirty="0">
                <a:latin typeface="Arial"/>
                <a:cs typeface="Arial"/>
              </a:rPr>
              <a:t> </a:t>
            </a:r>
            <a:r>
              <a:rPr sz="2200" spc="-80" dirty="0">
                <a:latin typeface="Arial"/>
                <a:cs typeface="Arial"/>
              </a:rPr>
              <a:t>transmission</a:t>
            </a:r>
            <a:r>
              <a:rPr sz="2200" spc="-215" dirty="0">
                <a:latin typeface="Arial"/>
                <a:cs typeface="Arial"/>
              </a:rPr>
              <a:t> </a:t>
            </a:r>
            <a:r>
              <a:rPr sz="2200" spc="-110" dirty="0">
                <a:latin typeface="Arial"/>
                <a:cs typeface="Arial"/>
              </a:rPr>
              <a:t>reduces</a:t>
            </a:r>
            <a:r>
              <a:rPr sz="2200" spc="-150" dirty="0">
                <a:latin typeface="Arial"/>
                <a:cs typeface="Arial"/>
              </a:rPr>
              <a:t> </a:t>
            </a:r>
            <a:r>
              <a:rPr sz="2200" spc="-20" dirty="0">
                <a:latin typeface="Arial"/>
                <a:cs typeface="Arial"/>
              </a:rPr>
              <a:t>the</a:t>
            </a:r>
            <a:r>
              <a:rPr sz="2200" spc="-135" dirty="0">
                <a:latin typeface="Arial"/>
                <a:cs typeface="Arial"/>
              </a:rPr>
              <a:t> </a:t>
            </a:r>
            <a:r>
              <a:rPr sz="2200" spc="-95" dirty="0">
                <a:latin typeface="Arial"/>
                <a:cs typeface="Arial"/>
              </a:rPr>
              <a:t>cost</a:t>
            </a:r>
            <a:r>
              <a:rPr sz="2200" spc="-135" dirty="0">
                <a:latin typeface="Arial"/>
                <a:cs typeface="Arial"/>
              </a:rPr>
              <a:t> </a:t>
            </a:r>
            <a:r>
              <a:rPr sz="2200" spc="5" dirty="0">
                <a:latin typeface="Arial"/>
                <a:cs typeface="Arial"/>
              </a:rPr>
              <a:t>of</a:t>
            </a:r>
            <a:r>
              <a:rPr sz="2200" spc="-130" dirty="0">
                <a:latin typeface="Arial"/>
                <a:cs typeface="Arial"/>
              </a:rPr>
              <a:t> </a:t>
            </a:r>
            <a:r>
              <a:rPr sz="2200" spc="-80" dirty="0">
                <a:latin typeface="Arial"/>
                <a:cs typeface="Arial"/>
              </a:rPr>
              <a:t>transmission</a:t>
            </a:r>
            <a:r>
              <a:rPr sz="2200" spc="-215" dirty="0">
                <a:latin typeface="Arial"/>
                <a:cs typeface="Arial"/>
              </a:rPr>
              <a:t> </a:t>
            </a:r>
            <a:r>
              <a:rPr sz="2200" spc="-65" dirty="0">
                <a:latin typeface="Arial"/>
                <a:cs typeface="Arial"/>
              </a:rPr>
              <a:t>over</a:t>
            </a:r>
            <a:r>
              <a:rPr sz="2200" spc="-155" dirty="0">
                <a:latin typeface="Arial"/>
                <a:cs typeface="Arial"/>
              </a:rPr>
              <a:t> </a:t>
            </a:r>
            <a:r>
              <a:rPr sz="2200" spc="-65" dirty="0">
                <a:latin typeface="Arial"/>
                <a:cs typeface="Arial"/>
              </a:rPr>
              <a:t>parallel</a:t>
            </a:r>
            <a:r>
              <a:rPr sz="2200" spc="-145" dirty="0">
                <a:latin typeface="Arial"/>
                <a:cs typeface="Arial"/>
              </a:rPr>
              <a:t> </a:t>
            </a:r>
            <a:r>
              <a:rPr sz="2200" spc="-95" dirty="0">
                <a:latin typeface="Arial"/>
                <a:cs typeface="Arial"/>
              </a:rPr>
              <a:t>by  </a:t>
            </a:r>
            <a:r>
              <a:rPr sz="2200" spc="-70" dirty="0">
                <a:latin typeface="Arial"/>
                <a:cs typeface="Arial"/>
              </a:rPr>
              <a:t>roughly </a:t>
            </a:r>
            <a:r>
              <a:rPr sz="2200" spc="-165" dirty="0">
                <a:latin typeface="Arial"/>
                <a:cs typeface="Arial"/>
              </a:rPr>
              <a:t>a </a:t>
            </a:r>
            <a:r>
              <a:rPr sz="2200" spc="-40" dirty="0">
                <a:latin typeface="Arial"/>
                <a:cs typeface="Arial"/>
              </a:rPr>
              <a:t>factor </a:t>
            </a:r>
            <a:r>
              <a:rPr sz="2200" spc="5" dirty="0">
                <a:latin typeface="Arial"/>
                <a:cs typeface="Arial"/>
              </a:rPr>
              <a:t>of</a:t>
            </a:r>
            <a:r>
              <a:rPr sz="2200" spc="-300" dirty="0">
                <a:latin typeface="Arial"/>
                <a:cs typeface="Arial"/>
              </a:rPr>
              <a:t> </a:t>
            </a:r>
            <a:r>
              <a:rPr sz="2200" i="1" spc="-90" dirty="0">
                <a:latin typeface="Arial"/>
                <a:cs typeface="Arial"/>
              </a:rPr>
              <a:t>n</a:t>
            </a:r>
            <a:endParaRPr sz="2200">
              <a:latin typeface="Arial"/>
              <a:cs typeface="Arial"/>
            </a:endParaRPr>
          </a:p>
          <a:p>
            <a:pPr marL="235585" indent="-223520">
              <a:lnSpc>
                <a:spcPct val="100000"/>
              </a:lnSpc>
              <a:spcBef>
                <a:spcPts val="409"/>
              </a:spcBef>
              <a:buSzPct val="95454"/>
              <a:buFont typeface="Wingdings"/>
              <a:buChar char=""/>
              <a:tabLst>
                <a:tab pos="236220" algn="l"/>
              </a:tabLst>
            </a:pPr>
            <a:r>
              <a:rPr sz="2200" spc="-120" dirty="0">
                <a:latin typeface="Arial"/>
                <a:cs typeface="Arial"/>
              </a:rPr>
              <a:t>Serial</a:t>
            </a:r>
            <a:r>
              <a:rPr sz="2200" spc="-165" dirty="0">
                <a:latin typeface="Arial"/>
                <a:cs typeface="Arial"/>
              </a:rPr>
              <a:t> </a:t>
            </a:r>
            <a:r>
              <a:rPr sz="2200" spc="-80" dirty="0">
                <a:latin typeface="Arial"/>
                <a:cs typeface="Arial"/>
              </a:rPr>
              <a:t>transmission</a:t>
            </a:r>
            <a:r>
              <a:rPr sz="2200" spc="-210" dirty="0">
                <a:latin typeface="Arial"/>
                <a:cs typeface="Arial"/>
              </a:rPr>
              <a:t> </a:t>
            </a:r>
            <a:r>
              <a:rPr sz="2200" spc="-120" dirty="0">
                <a:latin typeface="Arial"/>
                <a:cs typeface="Arial"/>
              </a:rPr>
              <a:t>occurs</a:t>
            </a:r>
            <a:r>
              <a:rPr sz="2200" spc="-135" dirty="0">
                <a:latin typeface="Arial"/>
                <a:cs typeface="Arial"/>
              </a:rPr>
              <a:t> </a:t>
            </a:r>
            <a:r>
              <a:rPr sz="2200" spc="-30" dirty="0">
                <a:latin typeface="Arial"/>
                <a:cs typeface="Arial"/>
              </a:rPr>
              <a:t>in</a:t>
            </a:r>
            <a:r>
              <a:rPr sz="2200" spc="-145" dirty="0">
                <a:latin typeface="Arial"/>
                <a:cs typeface="Arial"/>
              </a:rPr>
              <a:t> </a:t>
            </a:r>
            <a:r>
              <a:rPr sz="2200" spc="-85" dirty="0">
                <a:latin typeface="Arial"/>
                <a:cs typeface="Arial"/>
              </a:rPr>
              <a:t>one</a:t>
            </a:r>
            <a:r>
              <a:rPr sz="2200" spc="-135" dirty="0">
                <a:latin typeface="Arial"/>
                <a:cs typeface="Arial"/>
              </a:rPr>
              <a:t> </a:t>
            </a:r>
            <a:r>
              <a:rPr sz="2200" spc="5" dirty="0">
                <a:latin typeface="Arial"/>
                <a:cs typeface="Arial"/>
              </a:rPr>
              <a:t>of</a:t>
            </a:r>
            <a:r>
              <a:rPr sz="2200" spc="-114" dirty="0">
                <a:latin typeface="Arial"/>
                <a:cs typeface="Arial"/>
              </a:rPr>
              <a:t> </a:t>
            </a:r>
            <a:r>
              <a:rPr sz="2200" spc="-40" dirty="0">
                <a:latin typeface="Arial"/>
                <a:cs typeface="Arial"/>
              </a:rPr>
              <a:t>three</a:t>
            </a:r>
            <a:r>
              <a:rPr sz="2200" spc="-130" dirty="0">
                <a:latin typeface="Arial"/>
                <a:cs typeface="Arial"/>
              </a:rPr>
              <a:t> ways:</a:t>
            </a:r>
            <a:endParaRPr sz="2200">
              <a:latin typeface="Arial"/>
              <a:cs typeface="Arial"/>
            </a:endParaRPr>
          </a:p>
          <a:p>
            <a:pPr marL="1198880" lvl="1" indent="-272415">
              <a:lnSpc>
                <a:spcPct val="100000"/>
              </a:lnSpc>
              <a:buAutoNum type="arabicPeriod"/>
              <a:tabLst>
                <a:tab pos="1199515" algn="l"/>
              </a:tabLst>
            </a:pPr>
            <a:r>
              <a:rPr sz="2200" spc="-114" dirty="0">
                <a:latin typeface="Arial"/>
                <a:cs typeface="Arial"/>
              </a:rPr>
              <a:t>Asynchronous</a:t>
            </a:r>
            <a:endParaRPr sz="2200">
              <a:latin typeface="Arial"/>
              <a:cs typeface="Arial"/>
            </a:endParaRPr>
          </a:p>
          <a:p>
            <a:pPr marL="1198880" lvl="1" indent="-272415">
              <a:lnSpc>
                <a:spcPct val="100000"/>
              </a:lnSpc>
              <a:buAutoNum type="arabicPeriod"/>
              <a:tabLst>
                <a:tab pos="1199515" algn="l"/>
              </a:tabLst>
            </a:pPr>
            <a:r>
              <a:rPr sz="2200" spc="-125" dirty="0">
                <a:latin typeface="Arial"/>
                <a:cs typeface="Arial"/>
              </a:rPr>
              <a:t>Synchronous</a:t>
            </a:r>
            <a:endParaRPr sz="2200">
              <a:latin typeface="Arial"/>
              <a:cs typeface="Arial"/>
            </a:endParaRPr>
          </a:p>
          <a:p>
            <a:pPr marL="1142365" lvl="1" indent="-215900">
              <a:lnSpc>
                <a:spcPct val="100000"/>
              </a:lnSpc>
              <a:spcBef>
                <a:spcPts val="5"/>
              </a:spcBef>
              <a:buAutoNum type="arabicPeriod"/>
              <a:tabLst>
                <a:tab pos="1143000" algn="l"/>
              </a:tabLst>
            </a:pPr>
            <a:r>
              <a:rPr sz="2200" spc="-95" dirty="0">
                <a:latin typeface="Arial"/>
                <a:cs typeface="Arial"/>
              </a:rPr>
              <a:t>Isochronous.</a:t>
            </a:r>
            <a:endParaRPr sz="2200">
              <a:latin typeface="Arial"/>
              <a:cs typeface="Arial"/>
            </a:endParaRPr>
          </a:p>
        </p:txBody>
      </p:sp>
    </p:spTree>
    <p:extLst>
      <p:ext uri="{BB962C8B-B14F-4D97-AF65-F5344CB8AC3E}">
        <p14:creationId xmlns:p14="http://schemas.microsoft.com/office/powerpoint/2010/main" val="3337897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1140" y="14731"/>
            <a:ext cx="3520440" cy="391160"/>
          </a:xfrm>
          <a:prstGeom prst="rect">
            <a:avLst/>
          </a:prstGeom>
        </p:spPr>
        <p:txBody>
          <a:bodyPr vert="horz" wrap="square" lIns="0" tIns="12700" rIns="0" bIns="0" rtlCol="0">
            <a:spAutoFit/>
          </a:bodyPr>
          <a:lstStyle/>
          <a:p>
            <a:pPr marL="12700">
              <a:lnSpc>
                <a:spcPct val="100000"/>
              </a:lnSpc>
              <a:spcBef>
                <a:spcPts val="100"/>
              </a:spcBef>
            </a:pPr>
            <a:r>
              <a:rPr sz="2400" b="1" spc="-229" dirty="0">
                <a:solidFill>
                  <a:srgbClr val="00AFEF"/>
                </a:solidFill>
                <a:latin typeface="Arial"/>
                <a:cs typeface="Arial"/>
              </a:rPr>
              <a:t>Asynchronous</a:t>
            </a:r>
            <a:r>
              <a:rPr sz="2400" b="1" spc="-225" dirty="0">
                <a:solidFill>
                  <a:srgbClr val="00AFEF"/>
                </a:solidFill>
                <a:latin typeface="Arial"/>
                <a:cs typeface="Arial"/>
              </a:rPr>
              <a:t> Transmission</a:t>
            </a:r>
            <a:endParaRPr sz="2400">
              <a:latin typeface="Arial"/>
              <a:cs typeface="Arial"/>
            </a:endParaRPr>
          </a:p>
        </p:txBody>
      </p:sp>
      <p:sp>
        <p:nvSpPr>
          <p:cNvPr id="3" name="object 3"/>
          <p:cNvSpPr txBox="1"/>
          <p:nvPr/>
        </p:nvSpPr>
        <p:spPr>
          <a:xfrm>
            <a:off x="231140" y="342396"/>
            <a:ext cx="8536305" cy="5971540"/>
          </a:xfrm>
          <a:prstGeom prst="rect">
            <a:avLst/>
          </a:prstGeom>
        </p:spPr>
        <p:txBody>
          <a:bodyPr vert="horz" wrap="square" lIns="0" tIns="133985" rIns="0" bIns="0" rtlCol="0">
            <a:spAutoFit/>
          </a:bodyPr>
          <a:lstStyle/>
          <a:p>
            <a:pPr marL="417830" indent="-405765">
              <a:lnSpc>
                <a:spcPct val="100000"/>
              </a:lnSpc>
              <a:spcBef>
                <a:spcPts val="1055"/>
              </a:spcBef>
              <a:buFont typeface="Wingdings"/>
              <a:buChar char=""/>
              <a:tabLst>
                <a:tab pos="417830" algn="l"/>
                <a:tab pos="418465" algn="l"/>
              </a:tabLst>
            </a:pPr>
            <a:r>
              <a:rPr sz="2200" spc="-65" dirty="0">
                <a:latin typeface="Arial"/>
                <a:cs typeface="Arial"/>
              </a:rPr>
              <a:t>In</a:t>
            </a:r>
            <a:r>
              <a:rPr sz="2200" spc="-120" dirty="0">
                <a:latin typeface="Arial"/>
                <a:cs typeface="Arial"/>
              </a:rPr>
              <a:t> </a:t>
            </a:r>
            <a:r>
              <a:rPr sz="2200" spc="-45" dirty="0">
                <a:latin typeface="Arial"/>
                <a:cs typeface="Arial"/>
              </a:rPr>
              <a:t>this</a:t>
            </a:r>
            <a:r>
              <a:rPr sz="2200" spc="-110" dirty="0">
                <a:latin typeface="Arial"/>
                <a:cs typeface="Arial"/>
              </a:rPr>
              <a:t> </a:t>
            </a:r>
            <a:r>
              <a:rPr sz="2200" spc="-85" dirty="0">
                <a:latin typeface="Arial"/>
                <a:cs typeface="Arial"/>
              </a:rPr>
              <a:t>mode</a:t>
            </a:r>
            <a:r>
              <a:rPr sz="2200" spc="-95" dirty="0">
                <a:latin typeface="Arial"/>
                <a:cs typeface="Arial"/>
              </a:rPr>
              <a:t> </a:t>
            </a:r>
            <a:r>
              <a:rPr sz="2200" spc="-80" dirty="0">
                <a:latin typeface="Arial"/>
                <a:cs typeface="Arial"/>
              </a:rPr>
              <a:t>we</a:t>
            </a:r>
            <a:r>
              <a:rPr sz="2200" spc="-100" dirty="0">
                <a:latin typeface="Arial"/>
                <a:cs typeface="Arial"/>
              </a:rPr>
              <a:t> </a:t>
            </a:r>
            <a:r>
              <a:rPr sz="2200" spc="-130" dirty="0">
                <a:latin typeface="Arial"/>
                <a:cs typeface="Arial"/>
              </a:rPr>
              <a:t>send</a:t>
            </a:r>
            <a:r>
              <a:rPr sz="2200" spc="-145" dirty="0">
                <a:latin typeface="Arial"/>
                <a:cs typeface="Arial"/>
              </a:rPr>
              <a:t> </a:t>
            </a:r>
            <a:r>
              <a:rPr sz="2200" spc="-105" dirty="0">
                <a:latin typeface="Arial"/>
                <a:cs typeface="Arial"/>
              </a:rPr>
              <a:t>1</a:t>
            </a:r>
            <a:r>
              <a:rPr sz="2200" spc="-95" dirty="0">
                <a:latin typeface="Arial"/>
                <a:cs typeface="Arial"/>
              </a:rPr>
              <a:t> </a:t>
            </a:r>
            <a:r>
              <a:rPr sz="2200" spc="-40" dirty="0">
                <a:latin typeface="Arial"/>
                <a:cs typeface="Arial"/>
              </a:rPr>
              <a:t>start</a:t>
            </a:r>
            <a:r>
              <a:rPr sz="2200" spc="-105" dirty="0">
                <a:latin typeface="Arial"/>
                <a:cs typeface="Arial"/>
              </a:rPr>
              <a:t> </a:t>
            </a:r>
            <a:r>
              <a:rPr sz="2200" spc="20" dirty="0">
                <a:latin typeface="Arial"/>
                <a:cs typeface="Arial"/>
              </a:rPr>
              <a:t>bit</a:t>
            </a:r>
            <a:r>
              <a:rPr sz="2200" spc="-110" dirty="0">
                <a:latin typeface="Arial"/>
                <a:cs typeface="Arial"/>
              </a:rPr>
              <a:t> </a:t>
            </a:r>
            <a:r>
              <a:rPr sz="2200" spc="-85" dirty="0">
                <a:latin typeface="Arial"/>
                <a:cs typeface="Arial"/>
              </a:rPr>
              <a:t>(0)</a:t>
            </a:r>
            <a:r>
              <a:rPr sz="2200" spc="-100" dirty="0">
                <a:latin typeface="Arial"/>
                <a:cs typeface="Arial"/>
              </a:rPr>
              <a:t> </a:t>
            </a:r>
            <a:r>
              <a:rPr sz="2200" spc="-35" dirty="0">
                <a:latin typeface="Arial"/>
                <a:cs typeface="Arial"/>
              </a:rPr>
              <a:t>at</a:t>
            </a:r>
            <a:r>
              <a:rPr sz="2200" spc="-105" dirty="0">
                <a:latin typeface="Arial"/>
                <a:cs typeface="Arial"/>
              </a:rPr>
              <a:t> </a:t>
            </a:r>
            <a:r>
              <a:rPr sz="2200" spc="-30" dirty="0">
                <a:latin typeface="Arial"/>
                <a:cs typeface="Arial"/>
              </a:rPr>
              <a:t>the</a:t>
            </a:r>
            <a:r>
              <a:rPr sz="2200" spc="-105" dirty="0">
                <a:latin typeface="Arial"/>
                <a:cs typeface="Arial"/>
              </a:rPr>
              <a:t> </a:t>
            </a:r>
            <a:r>
              <a:rPr sz="2200" spc="-85" dirty="0">
                <a:latin typeface="Arial"/>
                <a:cs typeface="Arial"/>
              </a:rPr>
              <a:t>beginning</a:t>
            </a:r>
            <a:r>
              <a:rPr sz="2200" spc="-114" dirty="0">
                <a:latin typeface="Arial"/>
                <a:cs typeface="Arial"/>
              </a:rPr>
              <a:t> and </a:t>
            </a:r>
            <a:r>
              <a:rPr sz="2200" spc="-105" dirty="0">
                <a:latin typeface="Arial"/>
                <a:cs typeface="Arial"/>
              </a:rPr>
              <a:t>1</a:t>
            </a:r>
            <a:r>
              <a:rPr sz="2200" spc="-100" dirty="0">
                <a:latin typeface="Arial"/>
                <a:cs typeface="Arial"/>
              </a:rPr>
              <a:t> </a:t>
            </a:r>
            <a:r>
              <a:rPr sz="2200" spc="-10" dirty="0">
                <a:latin typeface="Arial"/>
                <a:cs typeface="Arial"/>
              </a:rPr>
              <a:t>or</a:t>
            </a:r>
            <a:r>
              <a:rPr sz="2200" spc="-130" dirty="0">
                <a:latin typeface="Arial"/>
                <a:cs typeface="Arial"/>
              </a:rPr>
              <a:t> </a:t>
            </a:r>
            <a:r>
              <a:rPr sz="2200" spc="-65" dirty="0">
                <a:latin typeface="Arial"/>
                <a:cs typeface="Arial"/>
              </a:rPr>
              <a:t>more</a:t>
            </a:r>
            <a:r>
              <a:rPr sz="2200" spc="-100" dirty="0">
                <a:latin typeface="Arial"/>
                <a:cs typeface="Arial"/>
              </a:rPr>
              <a:t> </a:t>
            </a:r>
            <a:r>
              <a:rPr sz="2200" spc="-70" dirty="0">
                <a:latin typeface="Arial"/>
                <a:cs typeface="Arial"/>
              </a:rPr>
              <a:t>stop</a:t>
            </a:r>
            <a:endParaRPr sz="2200">
              <a:latin typeface="Arial"/>
              <a:cs typeface="Arial"/>
            </a:endParaRPr>
          </a:p>
          <a:p>
            <a:pPr marL="417830">
              <a:lnSpc>
                <a:spcPct val="100000"/>
              </a:lnSpc>
              <a:spcBef>
                <a:spcPts val="965"/>
              </a:spcBef>
            </a:pPr>
            <a:r>
              <a:rPr sz="2200" spc="25" dirty="0">
                <a:latin typeface="Arial"/>
                <a:cs typeface="Arial"/>
              </a:rPr>
              <a:t>bit</a:t>
            </a:r>
            <a:r>
              <a:rPr sz="2200" spc="-165" dirty="0">
                <a:latin typeface="Arial"/>
                <a:cs typeface="Arial"/>
              </a:rPr>
              <a:t> </a:t>
            </a:r>
            <a:r>
              <a:rPr sz="2200" spc="-120" dirty="0">
                <a:latin typeface="Arial"/>
                <a:cs typeface="Arial"/>
              </a:rPr>
              <a:t>(1s)</a:t>
            </a:r>
            <a:r>
              <a:rPr sz="2200" spc="-130" dirty="0">
                <a:latin typeface="Arial"/>
                <a:cs typeface="Arial"/>
              </a:rPr>
              <a:t> </a:t>
            </a:r>
            <a:r>
              <a:rPr sz="2200" spc="-35" dirty="0">
                <a:latin typeface="Arial"/>
                <a:cs typeface="Arial"/>
              </a:rPr>
              <a:t>at</a:t>
            </a:r>
            <a:r>
              <a:rPr sz="2200" spc="-130" dirty="0">
                <a:latin typeface="Arial"/>
                <a:cs typeface="Arial"/>
              </a:rPr>
              <a:t> </a:t>
            </a:r>
            <a:r>
              <a:rPr sz="2200" spc="-20" dirty="0">
                <a:latin typeface="Arial"/>
                <a:cs typeface="Arial"/>
              </a:rPr>
              <a:t>the</a:t>
            </a:r>
            <a:r>
              <a:rPr sz="2200" spc="-135" dirty="0">
                <a:latin typeface="Arial"/>
                <a:cs typeface="Arial"/>
              </a:rPr>
              <a:t> </a:t>
            </a:r>
            <a:r>
              <a:rPr sz="2200" spc="-85" dirty="0">
                <a:latin typeface="Arial"/>
                <a:cs typeface="Arial"/>
              </a:rPr>
              <a:t>end</a:t>
            </a:r>
            <a:r>
              <a:rPr sz="2200" spc="-125" dirty="0">
                <a:latin typeface="Arial"/>
                <a:cs typeface="Arial"/>
              </a:rPr>
              <a:t> </a:t>
            </a:r>
            <a:r>
              <a:rPr sz="2200" spc="5" dirty="0">
                <a:latin typeface="Arial"/>
                <a:cs typeface="Arial"/>
              </a:rPr>
              <a:t>of</a:t>
            </a:r>
            <a:r>
              <a:rPr sz="2200" spc="-135" dirty="0">
                <a:latin typeface="Arial"/>
                <a:cs typeface="Arial"/>
              </a:rPr>
              <a:t> </a:t>
            </a:r>
            <a:r>
              <a:rPr sz="2200" spc="-130" dirty="0">
                <a:latin typeface="Arial"/>
                <a:cs typeface="Arial"/>
              </a:rPr>
              <a:t>each</a:t>
            </a:r>
            <a:r>
              <a:rPr sz="2200" spc="-140" dirty="0">
                <a:latin typeface="Arial"/>
                <a:cs typeface="Arial"/>
              </a:rPr>
              <a:t> </a:t>
            </a:r>
            <a:r>
              <a:rPr sz="2200" spc="-50" dirty="0">
                <a:latin typeface="Arial"/>
                <a:cs typeface="Arial"/>
              </a:rPr>
              <a:t>byte.</a:t>
            </a:r>
            <a:endParaRPr sz="2200">
              <a:latin typeface="Arial"/>
              <a:cs typeface="Arial"/>
            </a:endParaRPr>
          </a:p>
          <a:p>
            <a:pPr marL="469900" marR="5080" indent="-457834">
              <a:lnSpc>
                <a:spcPct val="136400"/>
              </a:lnSpc>
              <a:buFont typeface="Wingdings"/>
              <a:buChar char=""/>
              <a:tabLst>
                <a:tab pos="469900" algn="l"/>
                <a:tab pos="470534" algn="l"/>
              </a:tabLst>
            </a:pPr>
            <a:r>
              <a:rPr sz="2200" spc="-120" dirty="0">
                <a:solidFill>
                  <a:srgbClr val="00AF50"/>
                </a:solidFill>
                <a:latin typeface="Arial"/>
                <a:cs typeface="Arial"/>
              </a:rPr>
              <a:t>Asynchronous </a:t>
            </a:r>
            <a:r>
              <a:rPr sz="2200" spc="-90" dirty="0">
                <a:solidFill>
                  <a:srgbClr val="00AF50"/>
                </a:solidFill>
                <a:latin typeface="Arial"/>
                <a:cs typeface="Arial"/>
              </a:rPr>
              <a:t>transmission </a:t>
            </a:r>
            <a:r>
              <a:rPr sz="2200" spc="-114" dirty="0">
                <a:latin typeface="Arial"/>
                <a:cs typeface="Arial"/>
              </a:rPr>
              <a:t>is </a:t>
            </a:r>
            <a:r>
              <a:rPr sz="2200" spc="-165" dirty="0">
                <a:latin typeface="Arial"/>
                <a:cs typeface="Arial"/>
              </a:rPr>
              <a:t>so </a:t>
            </a:r>
            <a:r>
              <a:rPr sz="2200" spc="-105" dirty="0">
                <a:latin typeface="Arial"/>
                <a:cs typeface="Arial"/>
              </a:rPr>
              <a:t>named </a:t>
            </a:r>
            <a:r>
              <a:rPr sz="2200" spc="-145" dirty="0">
                <a:latin typeface="Arial"/>
                <a:cs typeface="Arial"/>
              </a:rPr>
              <a:t>because </a:t>
            </a:r>
            <a:r>
              <a:rPr sz="2200" spc="-20" dirty="0">
                <a:latin typeface="Arial"/>
                <a:cs typeface="Arial"/>
              </a:rPr>
              <a:t>the </a:t>
            </a:r>
            <a:r>
              <a:rPr sz="2200" spc="-30" dirty="0">
                <a:latin typeface="Arial"/>
                <a:cs typeface="Arial"/>
              </a:rPr>
              <a:t>timing </a:t>
            </a:r>
            <a:r>
              <a:rPr sz="2200" spc="5" dirty="0">
                <a:latin typeface="Arial"/>
                <a:cs typeface="Arial"/>
              </a:rPr>
              <a:t>of </a:t>
            </a:r>
            <a:r>
              <a:rPr sz="2200" spc="-170" dirty="0">
                <a:latin typeface="Arial"/>
                <a:cs typeface="Arial"/>
              </a:rPr>
              <a:t>a </a:t>
            </a:r>
            <a:r>
              <a:rPr sz="2200" spc="-110" dirty="0">
                <a:latin typeface="Arial"/>
                <a:cs typeface="Arial"/>
              </a:rPr>
              <a:t>signal  </a:t>
            </a:r>
            <a:r>
              <a:rPr sz="2200" spc="-114" dirty="0">
                <a:latin typeface="Arial"/>
                <a:cs typeface="Arial"/>
              </a:rPr>
              <a:t>is</a:t>
            </a:r>
            <a:r>
              <a:rPr sz="2200" spc="-140" dirty="0">
                <a:latin typeface="Arial"/>
                <a:cs typeface="Arial"/>
              </a:rPr>
              <a:t> </a:t>
            </a:r>
            <a:r>
              <a:rPr sz="2200" spc="-30" dirty="0">
                <a:latin typeface="Arial"/>
                <a:cs typeface="Arial"/>
              </a:rPr>
              <a:t>unimportant.</a:t>
            </a:r>
            <a:endParaRPr sz="2200">
              <a:latin typeface="Arial"/>
              <a:cs typeface="Arial"/>
            </a:endParaRPr>
          </a:p>
          <a:p>
            <a:pPr marL="469900" indent="-457834">
              <a:lnSpc>
                <a:spcPct val="100000"/>
              </a:lnSpc>
              <a:spcBef>
                <a:spcPts val="960"/>
              </a:spcBef>
              <a:buFont typeface="Wingdings"/>
              <a:buChar char=""/>
              <a:tabLst>
                <a:tab pos="469900" algn="l"/>
                <a:tab pos="470534" algn="l"/>
                <a:tab pos="1985010" algn="l"/>
                <a:tab pos="2323465" algn="l"/>
                <a:tab pos="3455035" algn="l"/>
                <a:tab pos="4046220" algn="l"/>
                <a:tab pos="5357495" algn="l"/>
                <a:tab pos="5799455" algn="l"/>
                <a:tab pos="6747509" algn="l"/>
                <a:tab pos="7503795" algn="l"/>
              </a:tabLst>
            </a:pPr>
            <a:r>
              <a:rPr sz="2200" spc="-40" dirty="0">
                <a:latin typeface="Arial"/>
                <a:cs typeface="Arial"/>
              </a:rPr>
              <a:t>Information	</a:t>
            </a:r>
            <a:r>
              <a:rPr sz="2200" spc="-114" dirty="0">
                <a:latin typeface="Arial"/>
                <a:cs typeface="Arial"/>
              </a:rPr>
              <a:t>is	</a:t>
            </a:r>
            <a:r>
              <a:rPr sz="2200" spc="-95" dirty="0">
                <a:latin typeface="Arial"/>
                <a:cs typeface="Arial"/>
              </a:rPr>
              <a:t>received	</a:t>
            </a:r>
            <a:r>
              <a:rPr sz="2200" spc="-110" dirty="0">
                <a:latin typeface="Arial"/>
                <a:cs typeface="Arial"/>
              </a:rPr>
              <a:t>and	</a:t>
            </a:r>
            <a:r>
              <a:rPr sz="2200" spc="-70" dirty="0">
                <a:latin typeface="Arial"/>
                <a:cs typeface="Arial"/>
              </a:rPr>
              <a:t>translated	</a:t>
            </a:r>
            <a:r>
              <a:rPr sz="2200" spc="-90" dirty="0">
                <a:latin typeface="Arial"/>
                <a:cs typeface="Arial"/>
              </a:rPr>
              <a:t>by	</a:t>
            </a:r>
            <a:r>
              <a:rPr sz="2200" spc="-114" dirty="0">
                <a:latin typeface="Arial"/>
                <a:cs typeface="Arial"/>
              </a:rPr>
              <a:t>agreed	</a:t>
            </a:r>
            <a:r>
              <a:rPr sz="2200" spc="-65" dirty="0">
                <a:latin typeface="Arial"/>
                <a:cs typeface="Arial"/>
              </a:rPr>
              <a:t>upon	patterns.</a:t>
            </a:r>
            <a:endParaRPr sz="2200">
              <a:latin typeface="Arial"/>
              <a:cs typeface="Arial"/>
            </a:endParaRPr>
          </a:p>
          <a:p>
            <a:pPr marL="469900">
              <a:lnSpc>
                <a:spcPct val="100000"/>
              </a:lnSpc>
              <a:spcBef>
                <a:spcPts val="960"/>
              </a:spcBef>
            </a:pPr>
            <a:r>
              <a:rPr sz="2200" spc="-95" dirty="0">
                <a:latin typeface="Arial"/>
                <a:cs typeface="Arial"/>
              </a:rPr>
              <a:t>Patterns</a:t>
            </a:r>
            <a:r>
              <a:rPr sz="2200" spc="-185" dirty="0">
                <a:latin typeface="Arial"/>
                <a:cs typeface="Arial"/>
              </a:rPr>
              <a:t> </a:t>
            </a:r>
            <a:r>
              <a:rPr sz="2200" spc="-95" dirty="0">
                <a:latin typeface="Arial"/>
                <a:cs typeface="Arial"/>
              </a:rPr>
              <a:t>are</a:t>
            </a:r>
            <a:r>
              <a:rPr sz="2200" spc="-125" dirty="0">
                <a:latin typeface="Arial"/>
                <a:cs typeface="Arial"/>
              </a:rPr>
              <a:t> </a:t>
            </a:r>
            <a:r>
              <a:rPr sz="2200" spc="-135" dirty="0">
                <a:latin typeface="Arial"/>
                <a:cs typeface="Arial"/>
              </a:rPr>
              <a:t>based </a:t>
            </a:r>
            <a:r>
              <a:rPr sz="2200" spc="-60" dirty="0">
                <a:latin typeface="Arial"/>
                <a:cs typeface="Arial"/>
              </a:rPr>
              <a:t>on</a:t>
            </a:r>
            <a:r>
              <a:rPr sz="2200" spc="-140" dirty="0">
                <a:latin typeface="Arial"/>
                <a:cs typeface="Arial"/>
              </a:rPr>
              <a:t> </a:t>
            </a:r>
            <a:r>
              <a:rPr sz="2200" spc="-80" dirty="0">
                <a:latin typeface="Arial"/>
                <a:cs typeface="Arial"/>
              </a:rPr>
              <a:t>grouping</a:t>
            </a:r>
            <a:r>
              <a:rPr sz="2200" spc="-135" dirty="0">
                <a:latin typeface="Arial"/>
                <a:cs typeface="Arial"/>
              </a:rPr>
              <a:t> </a:t>
            </a:r>
            <a:r>
              <a:rPr sz="2200" spc="-20" dirty="0">
                <a:latin typeface="Arial"/>
                <a:cs typeface="Arial"/>
              </a:rPr>
              <a:t>the</a:t>
            </a:r>
            <a:r>
              <a:rPr sz="2200" spc="-125" dirty="0">
                <a:latin typeface="Arial"/>
                <a:cs typeface="Arial"/>
              </a:rPr>
              <a:t> </a:t>
            </a:r>
            <a:r>
              <a:rPr sz="2200" spc="20" dirty="0">
                <a:latin typeface="Arial"/>
                <a:cs typeface="Arial"/>
              </a:rPr>
              <a:t>bit</a:t>
            </a:r>
            <a:r>
              <a:rPr sz="2200" spc="-135" dirty="0">
                <a:latin typeface="Arial"/>
                <a:cs typeface="Arial"/>
              </a:rPr>
              <a:t> </a:t>
            </a:r>
            <a:r>
              <a:rPr sz="2200" spc="-85" dirty="0">
                <a:latin typeface="Arial"/>
                <a:cs typeface="Arial"/>
              </a:rPr>
              <a:t>stream</a:t>
            </a:r>
            <a:r>
              <a:rPr sz="2200" spc="-140" dirty="0">
                <a:latin typeface="Arial"/>
                <a:cs typeface="Arial"/>
              </a:rPr>
              <a:t> </a:t>
            </a:r>
            <a:r>
              <a:rPr sz="2200" spc="-30" dirty="0">
                <a:latin typeface="Arial"/>
                <a:cs typeface="Arial"/>
              </a:rPr>
              <a:t>in</a:t>
            </a:r>
            <a:r>
              <a:rPr sz="2200" spc="-114" dirty="0">
                <a:latin typeface="Arial"/>
                <a:cs typeface="Arial"/>
              </a:rPr>
              <a:t> </a:t>
            </a:r>
            <a:r>
              <a:rPr sz="2200" spc="20" dirty="0">
                <a:latin typeface="Arial"/>
                <a:cs typeface="Arial"/>
              </a:rPr>
              <a:t>to</a:t>
            </a:r>
            <a:r>
              <a:rPr sz="2200" spc="-120" dirty="0">
                <a:latin typeface="Arial"/>
                <a:cs typeface="Arial"/>
              </a:rPr>
              <a:t> </a:t>
            </a:r>
            <a:r>
              <a:rPr sz="2200" spc="-80" dirty="0">
                <a:latin typeface="Arial"/>
                <a:cs typeface="Arial"/>
              </a:rPr>
              <a:t>bytes.</a:t>
            </a:r>
            <a:endParaRPr sz="2200">
              <a:latin typeface="Arial"/>
              <a:cs typeface="Arial"/>
            </a:endParaRPr>
          </a:p>
          <a:p>
            <a:pPr marL="356870" indent="-344805">
              <a:lnSpc>
                <a:spcPct val="100000"/>
              </a:lnSpc>
              <a:spcBef>
                <a:spcPts val="965"/>
              </a:spcBef>
              <a:buFont typeface="Wingdings"/>
              <a:buChar char=""/>
              <a:tabLst>
                <a:tab pos="357505" algn="l"/>
                <a:tab pos="1442720" algn="l"/>
                <a:tab pos="3430270" algn="l"/>
                <a:tab pos="3954779" algn="l"/>
                <a:tab pos="5009515" algn="l"/>
                <a:tab pos="5936615" algn="l"/>
                <a:tab pos="6470015" algn="l"/>
                <a:tab pos="7339330" algn="l"/>
                <a:tab pos="7720330" algn="l"/>
              </a:tabLst>
            </a:pPr>
            <a:r>
              <a:rPr sz="2200" spc="-10" dirty="0">
                <a:latin typeface="Arial"/>
                <a:cs typeface="Arial"/>
              </a:rPr>
              <a:t>Without	</a:t>
            </a:r>
            <a:r>
              <a:rPr sz="2200" spc="-85" dirty="0">
                <a:latin typeface="Arial"/>
                <a:cs typeface="Arial"/>
              </a:rPr>
              <a:t>synchronization,	</a:t>
            </a:r>
            <a:r>
              <a:rPr sz="2200" spc="-20" dirty="0">
                <a:latin typeface="Arial"/>
                <a:cs typeface="Arial"/>
              </a:rPr>
              <a:t>the	</a:t>
            </a:r>
            <a:r>
              <a:rPr sz="2200" spc="-85" dirty="0">
                <a:latin typeface="Arial"/>
                <a:cs typeface="Arial"/>
              </a:rPr>
              <a:t>receiver	</a:t>
            </a:r>
            <a:r>
              <a:rPr sz="2200" spc="-75" dirty="0">
                <a:latin typeface="Arial"/>
                <a:cs typeface="Arial"/>
              </a:rPr>
              <a:t>cannot	</a:t>
            </a:r>
            <a:r>
              <a:rPr sz="2200" spc="-150" dirty="0">
                <a:latin typeface="Arial"/>
                <a:cs typeface="Arial"/>
              </a:rPr>
              <a:t>use	</a:t>
            </a:r>
            <a:r>
              <a:rPr sz="2200" spc="-30" dirty="0">
                <a:latin typeface="Arial"/>
                <a:cs typeface="Arial"/>
              </a:rPr>
              <a:t>timing	</a:t>
            </a:r>
            <a:r>
              <a:rPr sz="2200" spc="10" dirty="0">
                <a:latin typeface="Arial"/>
                <a:cs typeface="Arial"/>
              </a:rPr>
              <a:t>to	</a:t>
            </a:r>
            <a:r>
              <a:rPr sz="2200" spc="-50" dirty="0">
                <a:latin typeface="Arial"/>
                <a:cs typeface="Arial"/>
              </a:rPr>
              <a:t>predict</a:t>
            </a:r>
            <a:endParaRPr sz="2200">
              <a:latin typeface="Arial"/>
              <a:cs typeface="Arial"/>
            </a:endParaRPr>
          </a:p>
          <a:p>
            <a:pPr marL="356870">
              <a:lnSpc>
                <a:spcPct val="100000"/>
              </a:lnSpc>
              <a:spcBef>
                <a:spcPts val="960"/>
              </a:spcBef>
            </a:pPr>
            <a:r>
              <a:rPr sz="2200" spc="-65" dirty="0">
                <a:latin typeface="Arial"/>
                <a:cs typeface="Arial"/>
              </a:rPr>
              <a:t>when</a:t>
            </a:r>
            <a:r>
              <a:rPr sz="2200" spc="-175" dirty="0">
                <a:latin typeface="Arial"/>
                <a:cs typeface="Arial"/>
              </a:rPr>
              <a:t> </a:t>
            </a:r>
            <a:r>
              <a:rPr sz="2200" spc="-20" dirty="0">
                <a:latin typeface="Arial"/>
                <a:cs typeface="Arial"/>
              </a:rPr>
              <a:t>the</a:t>
            </a:r>
            <a:r>
              <a:rPr sz="2200" spc="-130" dirty="0">
                <a:latin typeface="Arial"/>
                <a:cs typeface="Arial"/>
              </a:rPr>
              <a:t> </a:t>
            </a:r>
            <a:r>
              <a:rPr sz="2200" spc="-60" dirty="0">
                <a:latin typeface="Arial"/>
                <a:cs typeface="Arial"/>
              </a:rPr>
              <a:t>next</a:t>
            </a:r>
            <a:r>
              <a:rPr sz="2200" spc="-130" dirty="0">
                <a:latin typeface="Arial"/>
                <a:cs typeface="Arial"/>
              </a:rPr>
              <a:t> </a:t>
            </a:r>
            <a:r>
              <a:rPr sz="2200" spc="-75" dirty="0">
                <a:latin typeface="Arial"/>
                <a:cs typeface="Arial"/>
              </a:rPr>
              <a:t>group</a:t>
            </a:r>
            <a:r>
              <a:rPr sz="2200" spc="-140" dirty="0">
                <a:latin typeface="Arial"/>
                <a:cs typeface="Arial"/>
              </a:rPr>
              <a:t> </a:t>
            </a:r>
            <a:r>
              <a:rPr sz="2200" spc="10" dirty="0">
                <a:latin typeface="Arial"/>
                <a:cs typeface="Arial"/>
              </a:rPr>
              <a:t>will</a:t>
            </a:r>
            <a:r>
              <a:rPr sz="2200" spc="-140" dirty="0">
                <a:latin typeface="Arial"/>
                <a:cs typeface="Arial"/>
              </a:rPr>
              <a:t> </a:t>
            </a:r>
            <a:r>
              <a:rPr sz="2200" spc="-55" dirty="0">
                <a:latin typeface="Arial"/>
                <a:cs typeface="Arial"/>
              </a:rPr>
              <a:t>arrive.</a:t>
            </a:r>
            <a:endParaRPr sz="2200">
              <a:latin typeface="Arial"/>
              <a:cs typeface="Arial"/>
            </a:endParaRPr>
          </a:p>
          <a:p>
            <a:pPr marL="357505" marR="118110" indent="-357505">
              <a:lnSpc>
                <a:spcPts val="3600"/>
              </a:lnSpc>
              <a:spcBef>
                <a:spcPts val="280"/>
              </a:spcBef>
              <a:buFont typeface="Wingdings"/>
              <a:buChar char=""/>
              <a:tabLst>
                <a:tab pos="357505" algn="l"/>
              </a:tabLst>
            </a:pPr>
            <a:r>
              <a:rPr sz="2200" spc="-260" dirty="0">
                <a:latin typeface="Arial"/>
                <a:cs typeface="Arial"/>
              </a:rPr>
              <a:t>To </a:t>
            </a:r>
            <a:r>
              <a:rPr sz="2200" spc="-25" dirty="0">
                <a:latin typeface="Arial"/>
                <a:cs typeface="Arial"/>
              </a:rPr>
              <a:t>alert </a:t>
            </a:r>
            <a:r>
              <a:rPr sz="2200" spc="-20" dirty="0">
                <a:latin typeface="Arial"/>
                <a:cs typeface="Arial"/>
              </a:rPr>
              <a:t>the </a:t>
            </a:r>
            <a:r>
              <a:rPr sz="2200" spc="-75" dirty="0">
                <a:latin typeface="Arial"/>
                <a:cs typeface="Arial"/>
              </a:rPr>
              <a:t>receiver </a:t>
            </a:r>
            <a:r>
              <a:rPr sz="2200" spc="20" dirty="0">
                <a:latin typeface="Arial"/>
                <a:cs typeface="Arial"/>
              </a:rPr>
              <a:t>to </a:t>
            </a:r>
            <a:r>
              <a:rPr sz="2200" spc="-20" dirty="0">
                <a:latin typeface="Arial"/>
                <a:cs typeface="Arial"/>
              </a:rPr>
              <a:t>the </a:t>
            </a:r>
            <a:r>
              <a:rPr sz="2200" spc="-55" dirty="0">
                <a:latin typeface="Arial"/>
                <a:cs typeface="Arial"/>
              </a:rPr>
              <a:t>arrival </a:t>
            </a:r>
            <a:r>
              <a:rPr sz="2200" spc="5" dirty="0">
                <a:latin typeface="Arial"/>
                <a:cs typeface="Arial"/>
              </a:rPr>
              <a:t>of </a:t>
            </a:r>
            <a:r>
              <a:rPr sz="2200" spc="-170" dirty="0">
                <a:latin typeface="Arial"/>
                <a:cs typeface="Arial"/>
              </a:rPr>
              <a:t>a </a:t>
            </a:r>
            <a:r>
              <a:rPr sz="2200" spc="-70" dirty="0">
                <a:latin typeface="Arial"/>
                <a:cs typeface="Arial"/>
              </a:rPr>
              <a:t>new </a:t>
            </a:r>
            <a:r>
              <a:rPr sz="2200" spc="-75" dirty="0">
                <a:latin typeface="Arial"/>
                <a:cs typeface="Arial"/>
              </a:rPr>
              <a:t>group, </a:t>
            </a:r>
            <a:r>
              <a:rPr sz="2200" spc="-45" dirty="0">
                <a:latin typeface="Arial"/>
                <a:cs typeface="Arial"/>
              </a:rPr>
              <a:t>therefore, </a:t>
            </a:r>
            <a:r>
              <a:rPr sz="2200" spc="-120" dirty="0">
                <a:latin typeface="Arial"/>
                <a:cs typeface="Arial"/>
              </a:rPr>
              <a:t>an </a:t>
            </a:r>
            <a:r>
              <a:rPr sz="2200" spc="-70" dirty="0">
                <a:latin typeface="Arial"/>
                <a:cs typeface="Arial"/>
              </a:rPr>
              <a:t>extra  </a:t>
            </a:r>
            <a:r>
              <a:rPr sz="2200" spc="20" dirty="0">
                <a:latin typeface="Arial"/>
                <a:cs typeface="Arial"/>
              </a:rPr>
              <a:t>bit</a:t>
            </a:r>
            <a:r>
              <a:rPr sz="2200" spc="-130" dirty="0">
                <a:latin typeface="Arial"/>
                <a:cs typeface="Arial"/>
              </a:rPr>
              <a:t> </a:t>
            </a:r>
            <a:r>
              <a:rPr sz="2200" spc="-114" dirty="0">
                <a:latin typeface="Arial"/>
                <a:cs typeface="Arial"/>
              </a:rPr>
              <a:t>is</a:t>
            </a:r>
            <a:r>
              <a:rPr sz="2200" spc="-105" dirty="0">
                <a:latin typeface="Arial"/>
                <a:cs typeface="Arial"/>
              </a:rPr>
              <a:t> added</a:t>
            </a:r>
            <a:r>
              <a:rPr sz="2200" spc="-130" dirty="0">
                <a:latin typeface="Arial"/>
                <a:cs typeface="Arial"/>
              </a:rPr>
              <a:t> </a:t>
            </a:r>
            <a:r>
              <a:rPr sz="2200" spc="20" dirty="0">
                <a:latin typeface="Arial"/>
                <a:cs typeface="Arial"/>
              </a:rPr>
              <a:t>to</a:t>
            </a:r>
            <a:r>
              <a:rPr sz="2200" spc="-114" dirty="0">
                <a:latin typeface="Arial"/>
                <a:cs typeface="Arial"/>
              </a:rPr>
              <a:t> </a:t>
            </a:r>
            <a:r>
              <a:rPr sz="2200" spc="-20" dirty="0">
                <a:latin typeface="Arial"/>
                <a:cs typeface="Arial"/>
              </a:rPr>
              <a:t>the</a:t>
            </a:r>
            <a:r>
              <a:rPr sz="2200" spc="-100" dirty="0">
                <a:latin typeface="Arial"/>
                <a:cs typeface="Arial"/>
              </a:rPr>
              <a:t> </a:t>
            </a:r>
            <a:r>
              <a:rPr sz="2200" spc="-85" dirty="0">
                <a:latin typeface="Arial"/>
                <a:cs typeface="Arial"/>
              </a:rPr>
              <a:t>beginning</a:t>
            </a:r>
            <a:r>
              <a:rPr sz="2200" spc="-140" dirty="0">
                <a:latin typeface="Arial"/>
                <a:cs typeface="Arial"/>
              </a:rPr>
              <a:t> </a:t>
            </a:r>
            <a:r>
              <a:rPr sz="2200" spc="5" dirty="0">
                <a:latin typeface="Arial"/>
                <a:cs typeface="Arial"/>
              </a:rPr>
              <a:t>of</a:t>
            </a:r>
            <a:r>
              <a:rPr sz="2200" spc="-130" dirty="0">
                <a:latin typeface="Arial"/>
                <a:cs typeface="Arial"/>
              </a:rPr>
              <a:t> </a:t>
            </a:r>
            <a:r>
              <a:rPr sz="2200" spc="-135" dirty="0">
                <a:latin typeface="Arial"/>
                <a:cs typeface="Arial"/>
              </a:rPr>
              <a:t>each</a:t>
            </a:r>
            <a:r>
              <a:rPr sz="2200" spc="-130" dirty="0">
                <a:latin typeface="Arial"/>
                <a:cs typeface="Arial"/>
              </a:rPr>
              <a:t> </a:t>
            </a:r>
            <a:r>
              <a:rPr sz="2200" spc="-50" dirty="0">
                <a:latin typeface="Arial"/>
                <a:cs typeface="Arial"/>
              </a:rPr>
              <a:t>byte.</a:t>
            </a:r>
            <a:r>
              <a:rPr sz="2200" spc="-135" dirty="0">
                <a:latin typeface="Arial"/>
                <a:cs typeface="Arial"/>
              </a:rPr>
              <a:t> </a:t>
            </a:r>
            <a:r>
              <a:rPr sz="2200" spc="-145" dirty="0">
                <a:latin typeface="Arial"/>
                <a:cs typeface="Arial"/>
              </a:rPr>
              <a:t>This</a:t>
            </a:r>
            <a:r>
              <a:rPr sz="2200" spc="-135" dirty="0">
                <a:latin typeface="Arial"/>
                <a:cs typeface="Arial"/>
              </a:rPr>
              <a:t> </a:t>
            </a:r>
            <a:r>
              <a:rPr sz="2200" dirty="0">
                <a:latin typeface="Arial"/>
                <a:cs typeface="Arial"/>
              </a:rPr>
              <a:t>bit,</a:t>
            </a:r>
            <a:r>
              <a:rPr sz="2200" spc="-95" dirty="0">
                <a:latin typeface="Arial"/>
                <a:cs typeface="Arial"/>
              </a:rPr>
              <a:t> usually</a:t>
            </a:r>
            <a:r>
              <a:rPr sz="2200" spc="-145" dirty="0">
                <a:latin typeface="Arial"/>
                <a:cs typeface="Arial"/>
              </a:rPr>
              <a:t> </a:t>
            </a:r>
            <a:r>
              <a:rPr sz="2200" spc="-170" dirty="0">
                <a:latin typeface="Arial"/>
                <a:cs typeface="Arial"/>
              </a:rPr>
              <a:t>a</a:t>
            </a:r>
            <a:r>
              <a:rPr sz="2200" spc="-105" dirty="0">
                <a:latin typeface="Arial"/>
                <a:cs typeface="Arial"/>
              </a:rPr>
              <a:t> </a:t>
            </a:r>
            <a:r>
              <a:rPr sz="2200" spc="-80" dirty="0">
                <a:latin typeface="Arial"/>
                <a:cs typeface="Arial"/>
              </a:rPr>
              <a:t>0,</a:t>
            </a:r>
            <a:r>
              <a:rPr sz="2200" spc="-130" dirty="0">
                <a:latin typeface="Arial"/>
                <a:cs typeface="Arial"/>
              </a:rPr>
              <a:t> </a:t>
            </a:r>
            <a:r>
              <a:rPr sz="2200" spc="-114" dirty="0">
                <a:latin typeface="Arial"/>
                <a:cs typeface="Arial"/>
              </a:rPr>
              <a:t>is</a:t>
            </a:r>
            <a:r>
              <a:rPr sz="2200" spc="-105" dirty="0">
                <a:latin typeface="Arial"/>
                <a:cs typeface="Arial"/>
              </a:rPr>
              <a:t> </a:t>
            </a:r>
            <a:r>
              <a:rPr sz="2200" spc="-90" dirty="0">
                <a:latin typeface="Arial"/>
                <a:cs typeface="Arial"/>
              </a:rPr>
              <a:t>called  </a:t>
            </a:r>
            <a:r>
              <a:rPr sz="2200" spc="-20" dirty="0">
                <a:latin typeface="Arial"/>
                <a:cs typeface="Arial"/>
              </a:rPr>
              <a:t>the </a:t>
            </a:r>
            <a:r>
              <a:rPr sz="2200" b="1" spc="-110" dirty="0">
                <a:latin typeface="Arial"/>
                <a:cs typeface="Arial"/>
              </a:rPr>
              <a:t>start</a:t>
            </a:r>
            <a:r>
              <a:rPr sz="2200" b="1" spc="-250" dirty="0">
                <a:latin typeface="Arial"/>
                <a:cs typeface="Arial"/>
              </a:rPr>
              <a:t> </a:t>
            </a:r>
            <a:r>
              <a:rPr sz="2200" b="1" spc="-60" dirty="0">
                <a:latin typeface="Arial"/>
                <a:cs typeface="Arial"/>
              </a:rPr>
              <a:t>bit.</a:t>
            </a:r>
            <a:endParaRPr sz="2200">
              <a:latin typeface="Arial"/>
              <a:cs typeface="Arial"/>
            </a:endParaRPr>
          </a:p>
          <a:p>
            <a:pPr marL="356870" indent="-344805">
              <a:lnSpc>
                <a:spcPct val="100000"/>
              </a:lnSpc>
              <a:spcBef>
                <a:spcPts val="685"/>
              </a:spcBef>
              <a:buFont typeface="Wingdings"/>
              <a:buChar char=""/>
              <a:tabLst>
                <a:tab pos="357505" algn="l"/>
              </a:tabLst>
            </a:pPr>
            <a:r>
              <a:rPr sz="2200" spc="-260" dirty="0">
                <a:latin typeface="Arial"/>
                <a:cs typeface="Arial"/>
              </a:rPr>
              <a:t>To</a:t>
            </a:r>
            <a:r>
              <a:rPr sz="2200" spc="50" dirty="0">
                <a:latin typeface="Arial"/>
                <a:cs typeface="Arial"/>
              </a:rPr>
              <a:t> </a:t>
            </a:r>
            <a:r>
              <a:rPr sz="2200" spc="-5" dirty="0">
                <a:latin typeface="Arial"/>
                <a:cs typeface="Arial"/>
              </a:rPr>
              <a:t>let</a:t>
            </a:r>
            <a:r>
              <a:rPr sz="2200" spc="45" dirty="0">
                <a:latin typeface="Arial"/>
                <a:cs typeface="Arial"/>
              </a:rPr>
              <a:t> </a:t>
            </a:r>
            <a:r>
              <a:rPr sz="2200" spc="-20" dirty="0">
                <a:latin typeface="Arial"/>
                <a:cs typeface="Arial"/>
              </a:rPr>
              <a:t>the</a:t>
            </a:r>
            <a:r>
              <a:rPr sz="2200" spc="45" dirty="0">
                <a:latin typeface="Arial"/>
                <a:cs typeface="Arial"/>
              </a:rPr>
              <a:t> </a:t>
            </a:r>
            <a:r>
              <a:rPr sz="2200" spc="-85" dirty="0">
                <a:latin typeface="Arial"/>
                <a:cs typeface="Arial"/>
              </a:rPr>
              <a:t>receiver</a:t>
            </a:r>
            <a:r>
              <a:rPr sz="2200" spc="40" dirty="0">
                <a:latin typeface="Arial"/>
                <a:cs typeface="Arial"/>
              </a:rPr>
              <a:t> </a:t>
            </a:r>
            <a:r>
              <a:rPr sz="2200" spc="-65" dirty="0">
                <a:latin typeface="Arial"/>
                <a:cs typeface="Arial"/>
              </a:rPr>
              <a:t>know</a:t>
            </a:r>
            <a:r>
              <a:rPr sz="2200" spc="50" dirty="0">
                <a:latin typeface="Arial"/>
                <a:cs typeface="Arial"/>
              </a:rPr>
              <a:t> </a:t>
            </a:r>
            <a:r>
              <a:rPr sz="2200" spc="-10" dirty="0">
                <a:latin typeface="Arial"/>
                <a:cs typeface="Arial"/>
              </a:rPr>
              <a:t>that</a:t>
            </a:r>
            <a:r>
              <a:rPr sz="2200" spc="45" dirty="0">
                <a:latin typeface="Arial"/>
                <a:cs typeface="Arial"/>
              </a:rPr>
              <a:t> </a:t>
            </a:r>
            <a:r>
              <a:rPr sz="2200" spc="-20" dirty="0">
                <a:latin typeface="Arial"/>
                <a:cs typeface="Arial"/>
              </a:rPr>
              <a:t>the</a:t>
            </a:r>
            <a:r>
              <a:rPr sz="2200" spc="45" dirty="0">
                <a:latin typeface="Arial"/>
                <a:cs typeface="Arial"/>
              </a:rPr>
              <a:t> </a:t>
            </a:r>
            <a:r>
              <a:rPr sz="2200" spc="-50" dirty="0">
                <a:latin typeface="Arial"/>
                <a:cs typeface="Arial"/>
              </a:rPr>
              <a:t>byte</a:t>
            </a:r>
            <a:r>
              <a:rPr sz="2200" spc="45" dirty="0">
                <a:latin typeface="Arial"/>
                <a:cs typeface="Arial"/>
              </a:rPr>
              <a:t> </a:t>
            </a:r>
            <a:r>
              <a:rPr sz="2200" spc="-125" dirty="0">
                <a:latin typeface="Arial"/>
                <a:cs typeface="Arial"/>
              </a:rPr>
              <a:t>is</a:t>
            </a:r>
            <a:r>
              <a:rPr sz="2200" spc="40" dirty="0">
                <a:latin typeface="Arial"/>
                <a:cs typeface="Arial"/>
              </a:rPr>
              <a:t> </a:t>
            </a:r>
            <a:r>
              <a:rPr sz="2200" spc="-65" dirty="0">
                <a:latin typeface="Arial"/>
                <a:cs typeface="Arial"/>
              </a:rPr>
              <a:t>finished,</a:t>
            </a:r>
            <a:r>
              <a:rPr sz="2200" spc="15" dirty="0">
                <a:latin typeface="Arial"/>
                <a:cs typeface="Arial"/>
              </a:rPr>
              <a:t> </a:t>
            </a:r>
            <a:r>
              <a:rPr sz="2200" spc="-105" dirty="0">
                <a:latin typeface="Arial"/>
                <a:cs typeface="Arial"/>
              </a:rPr>
              <a:t>1</a:t>
            </a:r>
            <a:r>
              <a:rPr sz="2200" spc="50" dirty="0">
                <a:latin typeface="Arial"/>
                <a:cs typeface="Arial"/>
              </a:rPr>
              <a:t> </a:t>
            </a:r>
            <a:r>
              <a:rPr sz="2200" spc="-10" dirty="0">
                <a:latin typeface="Arial"/>
                <a:cs typeface="Arial"/>
              </a:rPr>
              <a:t>or</a:t>
            </a:r>
            <a:r>
              <a:rPr sz="2200" spc="40" dirty="0">
                <a:latin typeface="Arial"/>
                <a:cs typeface="Arial"/>
              </a:rPr>
              <a:t> </a:t>
            </a:r>
            <a:r>
              <a:rPr sz="2200" spc="-65" dirty="0">
                <a:latin typeface="Arial"/>
                <a:cs typeface="Arial"/>
              </a:rPr>
              <a:t>more</a:t>
            </a:r>
            <a:r>
              <a:rPr sz="2200" spc="50" dirty="0">
                <a:latin typeface="Arial"/>
                <a:cs typeface="Arial"/>
              </a:rPr>
              <a:t> </a:t>
            </a:r>
            <a:r>
              <a:rPr sz="2200" spc="-55" dirty="0">
                <a:latin typeface="Arial"/>
                <a:cs typeface="Arial"/>
              </a:rPr>
              <a:t>additional</a:t>
            </a:r>
            <a:endParaRPr sz="2200">
              <a:latin typeface="Arial"/>
              <a:cs typeface="Arial"/>
            </a:endParaRPr>
          </a:p>
          <a:p>
            <a:pPr marL="356870">
              <a:lnSpc>
                <a:spcPct val="100000"/>
              </a:lnSpc>
              <a:spcBef>
                <a:spcPts val="965"/>
              </a:spcBef>
            </a:pPr>
            <a:r>
              <a:rPr sz="2200" spc="-40" dirty="0">
                <a:latin typeface="Arial"/>
                <a:cs typeface="Arial"/>
              </a:rPr>
              <a:t>bits</a:t>
            </a:r>
            <a:r>
              <a:rPr sz="2200" spc="-160" dirty="0">
                <a:latin typeface="Arial"/>
                <a:cs typeface="Arial"/>
              </a:rPr>
              <a:t> </a:t>
            </a:r>
            <a:r>
              <a:rPr sz="2200" spc="-100" dirty="0">
                <a:latin typeface="Arial"/>
                <a:cs typeface="Arial"/>
              </a:rPr>
              <a:t>are</a:t>
            </a:r>
            <a:r>
              <a:rPr sz="2200" spc="-130" dirty="0">
                <a:latin typeface="Arial"/>
                <a:cs typeface="Arial"/>
              </a:rPr>
              <a:t> </a:t>
            </a:r>
            <a:r>
              <a:rPr sz="2200" spc="-100" dirty="0">
                <a:latin typeface="Arial"/>
                <a:cs typeface="Arial"/>
              </a:rPr>
              <a:t>appended</a:t>
            </a:r>
            <a:r>
              <a:rPr sz="2200" spc="-145" dirty="0">
                <a:latin typeface="Arial"/>
                <a:cs typeface="Arial"/>
              </a:rPr>
              <a:t> </a:t>
            </a:r>
            <a:r>
              <a:rPr sz="2200" spc="20" dirty="0">
                <a:latin typeface="Arial"/>
                <a:cs typeface="Arial"/>
              </a:rPr>
              <a:t>to</a:t>
            </a:r>
            <a:r>
              <a:rPr sz="2200" spc="-125" dirty="0">
                <a:latin typeface="Arial"/>
                <a:cs typeface="Arial"/>
              </a:rPr>
              <a:t> </a:t>
            </a:r>
            <a:r>
              <a:rPr sz="2200" spc="-20" dirty="0">
                <a:latin typeface="Arial"/>
                <a:cs typeface="Arial"/>
              </a:rPr>
              <a:t>the</a:t>
            </a:r>
            <a:r>
              <a:rPr sz="2200" spc="-130" dirty="0">
                <a:latin typeface="Arial"/>
                <a:cs typeface="Arial"/>
              </a:rPr>
              <a:t> </a:t>
            </a:r>
            <a:r>
              <a:rPr sz="2200" spc="-85" dirty="0">
                <a:latin typeface="Arial"/>
                <a:cs typeface="Arial"/>
              </a:rPr>
              <a:t>end</a:t>
            </a:r>
            <a:r>
              <a:rPr sz="2200" spc="-125" dirty="0">
                <a:latin typeface="Arial"/>
                <a:cs typeface="Arial"/>
              </a:rPr>
              <a:t> </a:t>
            </a:r>
            <a:r>
              <a:rPr sz="2200" spc="5" dirty="0">
                <a:latin typeface="Arial"/>
                <a:cs typeface="Arial"/>
              </a:rPr>
              <a:t>of</a:t>
            </a:r>
            <a:r>
              <a:rPr sz="2200" spc="-135" dirty="0">
                <a:latin typeface="Arial"/>
                <a:cs typeface="Arial"/>
              </a:rPr>
              <a:t> </a:t>
            </a:r>
            <a:r>
              <a:rPr sz="2200" spc="-20" dirty="0">
                <a:latin typeface="Arial"/>
                <a:cs typeface="Arial"/>
              </a:rPr>
              <a:t>the</a:t>
            </a:r>
            <a:r>
              <a:rPr sz="2200" spc="-110" dirty="0">
                <a:latin typeface="Arial"/>
                <a:cs typeface="Arial"/>
              </a:rPr>
              <a:t> </a:t>
            </a:r>
            <a:r>
              <a:rPr sz="2200" spc="-50" dirty="0">
                <a:latin typeface="Arial"/>
                <a:cs typeface="Arial"/>
              </a:rPr>
              <a:t>byte.</a:t>
            </a:r>
            <a:endParaRPr sz="2200">
              <a:latin typeface="Arial"/>
              <a:cs typeface="Arial"/>
            </a:endParaRPr>
          </a:p>
        </p:txBody>
      </p:sp>
    </p:spTree>
    <p:extLst>
      <p:ext uri="{BB962C8B-B14F-4D97-AF65-F5344CB8AC3E}">
        <p14:creationId xmlns:p14="http://schemas.microsoft.com/office/powerpoint/2010/main" val="14424158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9546" y="148366"/>
            <a:ext cx="6929507" cy="3394983"/>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78739" y="3826510"/>
            <a:ext cx="8935720" cy="2710180"/>
          </a:xfrm>
          <a:prstGeom prst="rect">
            <a:avLst/>
          </a:prstGeom>
        </p:spPr>
        <p:txBody>
          <a:bodyPr vert="horz" wrap="square" lIns="0" tIns="13335" rIns="0" bIns="0" rtlCol="0">
            <a:spAutoFit/>
          </a:bodyPr>
          <a:lstStyle/>
          <a:p>
            <a:pPr marL="236220" marR="5080" indent="-236220">
              <a:lnSpc>
                <a:spcPct val="100000"/>
              </a:lnSpc>
              <a:spcBef>
                <a:spcPts val="105"/>
              </a:spcBef>
              <a:buSzPct val="95454"/>
              <a:buFont typeface="Wingdings"/>
              <a:buChar char=""/>
              <a:tabLst>
                <a:tab pos="236220" algn="l"/>
              </a:tabLst>
            </a:pPr>
            <a:r>
              <a:rPr sz="2200" spc="-65" dirty="0">
                <a:latin typeface="Arial"/>
                <a:cs typeface="Arial"/>
              </a:rPr>
              <a:t>In </a:t>
            </a:r>
            <a:r>
              <a:rPr sz="2200" spc="-40" dirty="0">
                <a:latin typeface="Arial"/>
                <a:cs typeface="Arial"/>
              </a:rPr>
              <a:t>addition, </a:t>
            </a:r>
            <a:r>
              <a:rPr sz="2200" spc="-20" dirty="0">
                <a:latin typeface="Arial"/>
                <a:cs typeface="Arial"/>
              </a:rPr>
              <a:t>the </a:t>
            </a:r>
            <a:r>
              <a:rPr sz="2200" spc="-85" dirty="0">
                <a:latin typeface="Arial"/>
                <a:cs typeface="Arial"/>
              </a:rPr>
              <a:t>transmission </a:t>
            </a:r>
            <a:r>
              <a:rPr sz="2200" spc="5" dirty="0">
                <a:latin typeface="Arial"/>
                <a:cs typeface="Arial"/>
              </a:rPr>
              <a:t>of </a:t>
            </a:r>
            <a:r>
              <a:rPr sz="2200" spc="-135" dirty="0">
                <a:latin typeface="Arial"/>
                <a:cs typeface="Arial"/>
              </a:rPr>
              <a:t>each </a:t>
            </a:r>
            <a:r>
              <a:rPr sz="2200" spc="-50" dirty="0">
                <a:latin typeface="Arial"/>
                <a:cs typeface="Arial"/>
              </a:rPr>
              <a:t>byte </a:t>
            </a:r>
            <a:r>
              <a:rPr sz="2200" spc="-130" dirty="0">
                <a:latin typeface="Arial"/>
                <a:cs typeface="Arial"/>
              </a:rPr>
              <a:t>may </a:t>
            </a:r>
            <a:r>
              <a:rPr sz="2200" spc="-35" dirty="0">
                <a:latin typeface="Arial"/>
                <a:cs typeface="Arial"/>
              </a:rPr>
              <a:t>then </a:t>
            </a:r>
            <a:r>
              <a:rPr sz="2200" spc="-100" dirty="0">
                <a:latin typeface="Arial"/>
                <a:cs typeface="Arial"/>
              </a:rPr>
              <a:t>be </a:t>
            </a:r>
            <a:r>
              <a:rPr sz="2200" spc="-35" dirty="0">
                <a:latin typeface="Arial"/>
                <a:cs typeface="Arial"/>
              </a:rPr>
              <a:t>followed </a:t>
            </a:r>
            <a:r>
              <a:rPr sz="2200" spc="-90" dirty="0">
                <a:latin typeface="Arial"/>
                <a:cs typeface="Arial"/>
              </a:rPr>
              <a:t>by </a:t>
            </a:r>
            <a:r>
              <a:rPr sz="2200" spc="-170" dirty="0">
                <a:latin typeface="Arial"/>
                <a:cs typeface="Arial"/>
              </a:rPr>
              <a:t>a </a:t>
            </a:r>
            <a:r>
              <a:rPr sz="2200" spc="-160" dirty="0">
                <a:latin typeface="Arial"/>
                <a:cs typeface="Arial"/>
              </a:rPr>
              <a:t>gap </a:t>
            </a:r>
            <a:r>
              <a:rPr sz="2200" spc="10" dirty="0">
                <a:latin typeface="Arial"/>
                <a:cs typeface="Arial"/>
              </a:rPr>
              <a:t>of  </a:t>
            </a:r>
            <a:r>
              <a:rPr sz="2200" spc="-85" dirty="0">
                <a:latin typeface="Arial"/>
                <a:cs typeface="Arial"/>
              </a:rPr>
              <a:t>varying</a:t>
            </a:r>
            <a:r>
              <a:rPr sz="2200" spc="-135" dirty="0">
                <a:latin typeface="Arial"/>
                <a:cs typeface="Arial"/>
              </a:rPr>
              <a:t> </a:t>
            </a:r>
            <a:r>
              <a:rPr sz="2200" spc="-45" dirty="0">
                <a:latin typeface="Arial"/>
                <a:cs typeface="Arial"/>
              </a:rPr>
              <a:t>duration.</a:t>
            </a:r>
            <a:r>
              <a:rPr sz="2200" spc="-160" dirty="0">
                <a:latin typeface="Arial"/>
                <a:cs typeface="Arial"/>
              </a:rPr>
              <a:t> </a:t>
            </a:r>
            <a:r>
              <a:rPr sz="2200" spc="-145" dirty="0">
                <a:latin typeface="Arial"/>
                <a:cs typeface="Arial"/>
              </a:rPr>
              <a:t>This</a:t>
            </a:r>
            <a:r>
              <a:rPr sz="2200" spc="-130" dirty="0">
                <a:latin typeface="Arial"/>
                <a:cs typeface="Arial"/>
              </a:rPr>
              <a:t> </a:t>
            </a:r>
            <a:r>
              <a:rPr sz="2200" spc="-160" dirty="0">
                <a:latin typeface="Arial"/>
                <a:cs typeface="Arial"/>
              </a:rPr>
              <a:t>gap</a:t>
            </a:r>
            <a:r>
              <a:rPr sz="2200" spc="-105" dirty="0">
                <a:latin typeface="Arial"/>
                <a:cs typeface="Arial"/>
              </a:rPr>
              <a:t> </a:t>
            </a:r>
            <a:r>
              <a:rPr sz="2200" spc="-145" dirty="0">
                <a:latin typeface="Arial"/>
                <a:cs typeface="Arial"/>
              </a:rPr>
              <a:t>can</a:t>
            </a:r>
            <a:r>
              <a:rPr sz="2200" spc="-140" dirty="0">
                <a:latin typeface="Arial"/>
                <a:cs typeface="Arial"/>
              </a:rPr>
              <a:t> </a:t>
            </a:r>
            <a:r>
              <a:rPr sz="2200" spc="-100" dirty="0">
                <a:latin typeface="Arial"/>
                <a:cs typeface="Arial"/>
              </a:rPr>
              <a:t>be</a:t>
            </a:r>
            <a:r>
              <a:rPr sz="2200" spc="-95" dirty="0">
                <a:latin typeface="Arial"/>
                <a:cs typeface="Arial"/>
              </a:rPr>
              <a:t> </a:t>
            </a:r>
            <a:r>
              <a:rPr sz="2200" spc="-80" dirty="0">
                <a:latin typeface="Arial"/>
                <a:cs typeface="Arial"/>
              </a:rPr>
              <a:t>represented</a:t>
            </a:r>
            <a:r>
              <a:rPr sz="2200" spc="-155" dirty="0">
                <a:latin typeface="Arial"/>
                <a:cs typeface="Arial"/>
              </a:rPr>
              <a:t> </a:t>
            </a:r>
            <a:r>
              <a:rPr sz="2200" spc="-25" dirty="0">
                <a:latin typeface="Arial"/>
                <a:cs typeface="Arial"/>
              </a:rPr>
              <a:t>either</a:t>
            </a:r>
            <a:r>
              <a:rPr sz="2200" spc="-130" dirty="0">
                <a:latin typeface="Arial"/>
                <a:cs typeface="Arial"/>
              </a:rPr>
              <a:t> </a:t>
            </a:r>
            <a:r>
              <a:rPr sz="2200" spc="-90" dirty="0">
                <a:latin typeface="Arial"/>
                <a:cs typeface="Arial"/>
              </a:rPr>
              <a:t>by</a:t>
            </a:r>
            <a:r>
              <a:rPr sz="2200" spc="-114" dirty="0">
                <a:latin typeface="Arial"/>
                <a:cs typeface="Arial"/>
              </a:rPr>
              <a:t> </a:t>
            </a:r>
            <a:r>
              <a:rPr sz="2200" spc="-120" dirty="0">
                <a:latin typeface="Arial"/>
                <a:cs typeface="Arial"/>
              </a:rPr>
              <a:t>an</a:t>
            </a:r>
            <a:r>
              <a:rPr sz="2200" spc="-135" dirty="0">
                <a:latin typeface="Arial"/>
                <a:cs typeface="Arial"/>
              </a:rPr>
              <a:t> </a:t>
            </a:r>
            <a:r>
              <a:rPr sz="2200" spc="-45" dirty="0">
                <a:latin typeface="Arial"/>
                <a:cs typeface="Arial"/>
              </a:rPr>
              <a:t>idle</a:t>
            </a:r>
            <a:r>
              <a:rPr sz="2200" spc="-125" dirty="0">
                <a:latin typeface="Arial"/>
                <a:cs typeface="Arial"/>
              </a:rPr>
              <a:t> </a:t>
            </a:r>
            <a:r>
              <a:rPr sz="2200" spc="-95" dirty="0">
                <a:latin typeface="Arial"/>
                <a:cs typeface="Arial"/>
              </a:rPr>
              <a:t>channel</a:t>
            </a:r>
            <a:r>
              <a:rPr sz="2200" spc="-120" dirty="0">
                <a:latin typeface="Arial"/>
                <a:cs typeface="Arial"/>
              </a:rPr>
              <a:t> </a:t>
            </a:r>
            <a:r>
              <a:rPr sz="2200" spc="-10" dirty="0">
                <a:latin typeface="Arial"/>
                <a:cs typeface="Arial"/>
              </a:rPr>
              <a:t>or</a:t>
            </a:r>
            <a:r>
              <a:rPr sz="2200" spc="-130" dirty="0">
                <a:latin typeface="Arial"/>
                <a:cs typeface="Arial"/>
              </a:rPr>
              <a:t> </a:t>
            </a:r>
            <a:r>
              <a:rPr sz="2200" spc="-95" dirty="0">
                <a:latin typeface="Arial"/>
                <a:cs typeface="Arial"/>
              </a:rPr>
              <a:t>by  </a:t>
            </a:r>
            <a:r>
              <a:rPr sz="2200" spc="-170" dirty="0">
                <a:latin typeface="Arial"/>
                <a:cs typeface="Arial"/>
              </a:rPr>
              <a:t>a </a:t>
            </a:r>
            <a:r>
              <a:rPr sz="2200" spc="-85" dirty="0">
                <a:latin typeface="Arial"/>
                <a:cs typeface="Arial"/>
              </a:rPr>
              <a:t>stream </a:t>
            </a:r>
            <a:r>
              <a:rPr sz="2200" spc="5" dirty="0">
                <a:latin typeface="Arial"/>
                <a:cs typeface="Arial"/>
              </a:rPr>
              <a:t>of </a:t>
            </a:r>
            <a:r>
              <a:rPr sz="2200" spc="-45" dirty="0">
                <a:latin typeface="Arial"/>
                <a:cs typeface="Arial"/>
              </a:rPr>
              <a:t>additional </a:t>
            </a:r>
            <a:r>
              <a:rPr sz="2200" spc="-70" dirty="0">
                <a:latin typeface="Arial"/>
                <a:cs typeface="Arial"/>
              </a:rPr>
              <a:t>stop</a:t>
            </a:r>
            <a:r>
              <a:rPr sz="2200" spc="-395" dirty="0">
                <a:latin typeface="Arial"/>
                <a:cs typeface="Arial"/>
              </a:rPr>
              <a:t> </a:t>
            </a:r>
            <a:r>
              <a:rPr sz="2200" spc="-45" dirty="0">
                <a:latin typeface="Arial"/>
                <a:cs typeface="Arial"/>
              </a:rPr>
              <a:t>bits.</a:t>
            </a:r>
            <a:endParaRPr sz="2200">
              <a:latin typeface="Arial"/>
              <a:cs typeface="Arial"/>
            </a:endParaRPr>
          </a:p>
          <a:p>
            <a:pPr marL="235585" indent="-223520">
              <a:lnSpc>
                <a:spcPct val="100000"/>
              </a:lnSpc>
              <a:spcBef>
                <a:spcPts val="5"/>
              </a:spcBef>
              <a:buSzPct val="95454"/>
              <a:buFont typeface="Wingdings"/>
              <a:buChar char=""/>
              <a:tabLst>
                <a:tab pos="236220" algn="l"/>
              </a:tabLst>
            </a:pPr>
            <a:r>
              <a:rPr sz="2200" spc="-160" dirty="0">
                <a:latin typeface="Arial"/>
                <a:cs typeface="Arial"/>
              </a:rPr>
              <a:t>The</a:t>
            </a:r>
            <a:r>
              <a:rPr sz="2200" spc="-155" dirty="0">
                <a:latin typeface="Arial"/>
                <a:cs typeface="Arial"/>
              </a:rPr>
              <a:t> </a:t>
            </a:r>
            <a:r>
              <a:rPr sz="2200" spc="-35" dirty="0">
                <a:latin typeface="Arial"/>
                <a:cs typeface="Arial"/>
              </a:rPr>
              <a:t>start</a:t>
            </a:r>
            <a:r>
              <a:rPr sz="2200" spc="-130" dirty="0">
                <a:latin typeface="Arial"/>
                <a:cs typeface="Arial"/>
              </a:rPr>
              <a:t> </a:t>
            </a:r>
            <a:r>
              <a:rPr sz="2200" spc="-105" dirty="0">
                <a:latin typeface="Arial"/>
                <a:cs typeface="Arial"/>
              </a:rPr>
              <a:t>and</a:t>
            </a:r>
            <a:r>
              <a:rPr sz="2200" spc="-135" dirty="0">
                <a:latin typeface="Arial"/>
                <a:cs typeface="Arial"/>
              </a:rPr>
              <a:t> </a:t>
            </a:r>
            <a:r>
              <a:rPr sz="2200" spc="-70" dirty="0">
                <a:latin typeface="Arial"/>
                <a:cs typeface="Arial"/>
              </a:rPr>
              <a:t>stop</a:t>
            </a:r>
            <a:r>
              <a:rPr sz="2200" spc="-135" dirty="0">
                <a:latin typeface="Arial"/>
                <a:cs typeface="Arial"/>
              </a:rPr>
              <a:t> </a:t>
            </a:r>
            <a:r>
              <a:rPr sz="2200" spc="-45" dirty="0">
                <a:latin typeface="Arial"/>
                <a:cs typeface="Arial"/>
              </a:rPr>
              <a:t>bits</a:t>
            </a:r>
            <a:r>
              <a:rPr sz="2200" spc="-105" dirty="0">
                <a:latin typeface="Arial"/>
                <a:cs typeface="Arial"/>
              </a:rPr>
              <a:t> and</a:t>
            </a:r>
            <a:r>
              <a:rPr sz="2200" spc="-140" dirty="0">
                <a:latin typeface="Arial"/>
                <a:cs typeface="Arial"/>
              </a:rPr>
              <a:t> </a:t>
            </a:r>
            <a:r>
              <a:rPr sz="2200" spc="-20" dirty="0">
                <a:latin typeface="Arial"/>
                <a:cs typeface="Arial"/>
              </a:rPr>
              <a:t>the</a:t>
            </a:r>
            <a:r>
              <a:rPr sz="2200" spc="-125" dirty="0">
                <a:latin typeface="Arial"/>
                <a:cs typeface="Arial"/>
              </a:rPr>
              <a:t> </a:t>
            </a:r>
            <a:r>
              <a:rPr sz="2200" spc="-160" dirty="0">
                <a:latin typeface="Arial"/>
                <a:cs typeface="Arial"/>
              </a:rPr>
              <a:t>gap</a:t>
            </a:r>
            <a:r>
              <a:rPr sz="2200" spc="-120" dirty="0">
                <a:latin typeface="Arial"/>
                <a:cs typeface="Arial"/>
              </a:rPr>
              <a:t> </a:t>
            </a:r>
            <a:r>
              <a:rPr sz="2200" spc="-25" dirty="0">
                <a:latin typeface="Arial"/>
                <a:cs typeface="Arial"/>
              </a:rPr>
              <a:t>alert</a:t>
            </a:r>
            <a:r>
              <a:rPr sz="2200" spc="-125" dirty="0">
                <a:latin typeface="Arial"/>
                <a:cs typeface="Arial"/>
              </a:rPr>
              <a:t> </a:t>
            </a:r>
            <a:r>
              <a:rPr sz="2200" spc="-20" dirty="0">
                <a:latin typeface="Arial"/>
                <a:cs typeface="Arial"/>
              </a:rPr>
              <a:t>the</a:t>
            </a:r>
            <a:r>
              <a:rPr sz="2200" spc="-130" dirty="0">
                <a:latin typeface="Arial"/>
                <a:cs typeface="Arial"/>
              </a:rPr>
              <a:t> </a:t>
            </a:r>
            <a:r>
              <a:rPr sz="2200" spc="-75" dirty="0">
                <a:latin typeface="Arial"/>
                <a:cs typeface="Arial"/>
              </a:rPr>
              <a:t>receiver</a:t>
            </a:r>
            <a:r>
              <a:rPr sz="2200" spc="-145" dirty="0">
                <a:latin typeface="Arial"/>
                <a:cs typeface="Arial"/>
              </a:rPr>
              <a:t> </a:t>
            </a:r>
            <a:r>
              <a:rPr sz="2200" spc="20" dirty="0">
                <a:latin typeface="Arial"/>
                <a:cs typeface="Arial"/>
              </a:rPr>
              <a:t>to</a:t>
            </a:r>
            <a:r>
              <a:rPr sz="2200" spc="-120" dirty="0">
                <a:latin typeface="Arial"/>
                <a:cs typeface="Arial"/>
              </a:rPr>
              <a:t> </a:t>
            </a:r>
            <a:r>
              <a:rPr sz="2200" spc="-20" dirty="0">
                <a:latin typeface="Arial"/>
                <a:cs typeface="Arial"/>
              </a:rPr>
              <a:t>the</a:t>
            </a:r>
            <a:r>
              <a:rPr sz="2200" spc="-125" dirty="0">
                <a:latin typeface="Arial"/>
                <a:cs typeface="Arial"/>
              </a:rPr>
              <a:t> </a:t>
            </a:r>
            <a:r>
              <a:rPr sz="2200" spc="-85" dirty="0">
                <a:latin typeface="Arial"/>
                <a:cs typeface="Arial"/>
              </a:rPr>
              <a:t>beginning</a:t>
            </a:r>
            <a:r>
              <a:rPr sz="2200" spc="-120" dirty="0">
                <a:latin typeface="Arial"/>
                <a:cs typeface="Arial"/>
              </a:rPr>
              <a:t> </a:t>
            </a:r>
            <a:r>
              <a:rPr sz="2200" spc="-105" dirty="0">
                <a:latin typeface="Arial"/>
                <a:cs typeface="Arial"/>
              </a:rPr>
              <a:t>and</a:t>
            </a:r>
            <a:endParaRPr sz="2200">
              <a:latin typeface="Arial"/>
              <a:cs typeface="Arial"/>
            </a:endParaRPr>
          </a:p>
          <a:p>
            <a:pPr marL="262255">
              <a:lnSpc>
                <a:spcPct val="100000"/>
              </a:lnSpc>
            </a:pPr>
            <a:r>
              <a:rPr sz="2200" spc="-85" dirty="0">
                <a:latin typeface="Arial"/>
                <a:cs typeface="Arial"/>
              </a:rPr>
              <a:t>end</a:t>
            </a:r>
            <a:r>
              <a:rPr sz="2200" spc="-125" dirty="0">
                <a:latin typeface="Arial"/>
                <a:cs typeface="Arial"/>
              </a:rPr>
              <a:t> </a:t>
            </a:r>
            <a:r>
              <a:rPr sz="2200" spc="5" dirty="0">
                <a:latin typeface="Arial"/>
                <a:cs typeface="Arial"/>
              </a:rPr>
              <a:t>of</a:t>
            </a:r>
            <a:r>
              <a:rPr sz="2200" spc="-135" dirty="0">
                <a:latin typeface="Arial"/>
                <a:cs typeface="Arial"/>
              </a:rPr>
              <a:t> </a:t>
            </a:r>
            <a:r>
              <a:rPr sz="2200" spc="-130" dirty="0">
                <a:latin typeface="Arial"/>
                <a:cs typeface="Arial"/>
              </a:rPr>
              <a:t>each</a:t>
            </a:r>
            <a:r>
              <a:rPr sz="2200" spc="-140" dirty="0">
                <a:latin typeface="Arial"/>
                <a:cs typeface="Arial"/>
              </a:rPr>
              <a:t> </a:t>
            </a:r>
            <a:r>
              <a:rPr sz="2200" spc="-50" dirty="0">
                <a:latin typeface="Arial"/>
                <a:cs typeface="Arial"/>
              </a:rPr>
              <a:t>byte</a:t>
            </a:r>
            <a:r>
              <a:rPr sz="2200" spc="-125" dirty="0">
                <a:latin typeface="Arial"/>
                <a:cs typeface="Arial"/>
              </a:rPr>
              <a:t> </a:t>
            </a:r>
            <a:r>
              <a:rPr sz="2200" spc="-105" dirty="0">
                <a:latin typeface="Arial"/>
                <a:cs typeface="Arial"/>
              </a:rPr>
              <a:t>and</a:t>
            </a:r>
            <a:r>
              <a:rPr sz="2200" spc="-120" dirty="0">
                <a:latin typeface="Arial"/>
                <a:cs typeface="Arial"/>
              </a:rPr>
              <a:t> </a:t>
            </a:r>
            <a:r>
              <a:rPr sz="2200" spc="-40" dirty="0">
                <a:latin typeface="Arial"/>
                <a:cs typeface="Arial"/>
              </a:rPr>
              <a:t>allow</a:t>
            </a:r>
            <a:r>
              <a:rPr sz="2200" spc="-175" dirty="0">
                <a:latin typeface="Arial"/>
                <a:cs typeface="Arial"/>
              </a:rPr>
              <a:t> </a:t>
            </a:r>
            <a:r>
              <a:rPr sz="2200" spc="70" dirty="0">
                <a:latin typeface="Arial"/>
                <a:cs typeface="Arial"/>
              </a:rPr>
              <a:t>it</a:t>
            </a:r>
            <a:r>
              <a:rPr sz="2200" spc="-105" dirty="0">
                <a:latin typeface="Arial"/>
                <a:cs typeface="Arial"/>
              </a:rPr>
              <a:t> </a:t>
            </a:r>
            <a:r>
              <a:rPr sz="2200" spc="20" dirty="0">
                <a:latin typeface="Arial"/>
                <a:cs typeface="Arial"/>
              </a:rPr>
              <a:t>to</a:t>
            </a:r>
            <a:r>
              <a:rPr sz="2200" spc="-125" dirty="0">
                <a:latin typeface="Arial"/>
                <a:cs typeface="Arial"/>
              </a:rPr>
              <a:t> </a:t>
            </a:r>
            <a:r>
              <a:rPr sz="2200" spc="-110" dirty="0">
                <a:latin typeface="Arial"/>
                <a:cs typeface="Arial"/>
              </a:rPr>
              <a:t>synchronize</a:t>
            </a:r>
            <a:r>
              <a:rPr sz="2200" spc="-150" dirty="0">
                <a:latin typeface="Arial"/>
                <a:cs typeface="Arial"/>
              </a:rPr>
              <a:t> </a:t>
            </a:r>
            <a:r>
              <a:rPr sz="2200" spc="15" dirty="0">
                <a:latin typeface="Arial"/>
                <a:cs typeface="Arial"/>
              </a:rPr>
              <a:t>with</a:t>
            </a:r>
            <a:r>
              <a:rPr sz="2200" spc="-140" dirty="0">
                <a:latin typeface="Arial"/>
                <a:cs typeface="Arial"/>
              </a:rPr>
              <a:t> </a:t>
            </a:r>
            <a:r>
              <a:rPr sz="2200" spc="-20" dirty="0">
                <a:latin typeface="Arial"/>
                <a:cs typeface="Arial"/>
              </a:rPr>
              <a:t>the</a:t>
            </a:r>
            <a:r>
              <a:rPr sz="2200" spc="-130" dirty="0">
                <a:latin typeface="Arial"/>
                <a:cs typeface="Arial"/>
              </a:rPr>
              <a:t> </a:t>
            </a:r>
            <a:r>
              <a:rPr sz="2200" spc="-85" dirty="0">
                <a:latin typeface="Arial"/>
                <a:cs typeface="Arial"/>
              </a:rPr>
              <a:t>data</a:t>
            </a:r>
            <a:r>
              <a:rPr sz="2200" spc="-135" dirty="0">
                <a:latin typeface="Arial"/>
                <a:cs typeface="Arial"/>
              </a:rPr>
              <a:t> </a:t>
            </a:r>
            <a:r>
              <a:rPr sz="2200" spc="-75" dirty="0">
                <a:latin typeface="Arial"/>
                <a:cs typeface="Arial"/>
              </a:rPr>
              <a:t>stream.</a:t>
            </a:r>
            <a:endParaRPr sz="2200">
              <a:latin typeface="Arial"/>
              <a:cs typeface="Arial"/>
            </a:endParaRPr>
          </a:p>
          <a:p>
            <a:pPr marL="201295" marR="46990" indent="-189230">
              <a:lnSpc>
                <a:spcPct val="100000"/>
              </a:lnSpc>
              <a:buSzPct val="95454"/>
              <a:buFont typeface="Wingdings"/>
              <a:buChar char=""/>
              <a:tabLst>
                <a:tab pos="236220" algn="l"/>
              </a:tabLst>
            </a:pPr>
            <a:r>
              <a:rPr sz="2200" spc="-95" dirty="0">
                <a:latin typeface="Arial"/>
                <a:cs typeface="Arial"/>
              </a:rPr>
              <a:t>When</a:t>
            </a:r>
            <a:r>
              <a:rPr sz="2200" spc="-155" dirty="0">
                <a:latin typeface="Arial"/>
                <a:cs typeface="Arial"/>
              </a:rPr>
              <a:t> </a:t>
            </a:r>
            <a:r>
              <a:rPr sz="2200" spc="-20" dirty="0">
                <a:latin typeface="Arial"/>
                <a:cs typeface="Arial"/>
              </a:rPr>
              <a:t>the</a:t>
            </a:r>
            <a:r>
              <a:rPr sz="2200" spc="-110" dirty="0">
                <a:latin typeface="Arial"/>
                <a:cs typeface="Arial"/>
              </a:rPr>
              <a:t> </a:t>
            </a:r>
            <a:r>
              <a:rPr sz="2200" spc="-75" dirty="0">
                <a:latin typeface="Arial"/>
                <a:cs typeface="Arial"/>
              </a:rPr>
              <a:t>receiver</a:t>
            </a:r>
            <a:r>
              <a:rPr sz="2200" spc="-175" dirty="0">
                <a:latin typeface="Arial"/>
                <a:cs typeface="Arial"/>
              </a:rPr>
              <a:t> </a:t>
            </a:r>
            <a:r>
              <a:rPr sz="2200" spc="-75" dirty="0">
                <a:latin typeface="Arial"/>
                <a:cs typeface="Arial"/>
              </a:rPr>
              <a:t>detects</a:t>
            </a:r>
            <a:r>
              <a:rPr sz="2200" spc="-125" dirty="0">
                <a:latin typeface="Arial"/>
                <a:cs typeface="Arial"/>
              </a:rPr>
              <a:t> </a:t>
            </a:r>
            <a:r>
              <a:rPr sz="2200" spc="-170" dirty="0">
                <a:latin typeface="Arial"/>
                <a:cs typeface="Arial"/>
              </a:rPr>
              <a:t>a</a:t>
            </a:r>
            <a:r>
              <a:rPr sz="2200" spc="-130" dirty="0">
                <a:latin typeface="Arial"/>
                <a:cs typeface="Arial"/>
              </a:rPr>
              <a:t> </a:t>
            </a:r>
            <a:r>
              <a:rPr sz="2200" spc="-35" dirty="0">
                <a:latin typeface="Arial"/>
                <a:cs typeface="Arial"/>
              </a:rPr>
              <a:t>start</a:t>
            </a:r>
            <a:r>
              <a:rPr sz="2200" spc="-130" dirty="0">
                <a:latin typeface="Arial"/>
                <a:cs typeface="Arial"/>
              </a:rPr>
              <a:t> </a:t>
            </a:r>
            <a:r>
              <a:rPr sz="2200" dirty="0">
                <a:latin typeface="Arial"/>
                <a:cs typeface="Arial"/>
              </a:rPr>
              <a:t>bit,</a:t>
            </a:r>
            <a:r>
              <a:rPr sz="2200" spc="-120" dirty="0">
                <a:latin typeface="Arial"/>
                <a:cs typeface="Arial"/>
              </a:rPr>
              <a:t> </a:t>
            </a:r>
            <a:r>
              <a:rPr sz="2200" spc="70" dirty="0">
                <a:latin typeface="Arial"/>
                <a:cs typeface="Arial"/>
              </a:rPr>
              <a:t>it</a:t>
            </a:r>
            <a:r>
              <a:rPr sz="2200" spc="-105" dirty="0">
                <a:latin typeface="Arial"/>
                <a:cs typeface="Arial"/>
              </a:rPr>
              <a:t> </a:t>
            </a:r>
            <a:r>
              <a:rPr sz="2200" spc="-125" dirty="0">
                <a:latin typeface="Arial"/>
                <a:cs typeface="Arial"/>
              </a:rPr>
              <a:t>sets </a:t>
            </a:r>
            <a:r>
              <a:rPr sz="2200" spc="-170" dirty="0">
                <a:latin typeface="Arial"/>
                <a:cs typeface="Arial"/>
              </a:rPr>
              <a:t>a</a:t>
            </a:r>
            <a:r>
              <a:rPr sz="2200" spc="-105" dirty="0">
                <a:latin typeface="Arial"/>
                <a:cs typeface="Arial"/>
              </a:rPr>
              <a:t> </a:t>
            </a:r>
            <a:r>
              <a:rPr sz="2200" spc="-5" dirty="0">
                <a:latin typeface="Arial"/>
                <a:cs typeface="Arial"/>
              </a:rPr>
              <a:t>timer</a:t>
            </a:r>
            <a:r>
              <a:rPr sz="2200" spc="-150" dirty="0">
                <a:latin typeface="Arial"/>
                <a:cs typeface="Arial"/>
              </a:rPr>
              <a:t> </a:t>
            </a:r>
            <a:r>
              <a:rPr sz="2200" spc="-105" dirty="0">
                <a:latin typeface="Arial"/>
                <a:cs typeface="Arial"/>
              </a:rPr>
              <a:t>and</a:t>
            </a:r>
            <a:r>
              <a:rPr sz="2200" spc="-114" dirty="0">
                <a:latin typeface="Arial"/>
                <a:cs typeface="Arial"/>
              </a:rPr>
              <a:t> begins</a:t>
            </a:r>
            <a:r>
              <a:rPr sz="2200" spc="-125" dirty="0">
                <a:latin typeface="Arial"/>
                <a:cs typeface="Arial"/>
              </a:rPr>
              <a:t> </a:t>
            </a:r>
            <a:r>
              <a:rPr sz="2200" spc="-70" dirty="0">
                <a:latin typeface="Arial"/>
                <a:cs typeface="Arial"/>
              </a:rPr>
              <a:t>counting</a:t>
            </a:r>
            <a:r>
              <a:rPr sz="2200" spc="-140" dirty="0">
                <a:latin typeface="Arial"/>
                <a:cs typeface="Arial"/>
              </a:rPr>
              <a:t> </a:t>
            </a:r>
            <a:r>
              <a:rPr sz="2200" spc="-45" dirty="0">
                <a:latin typeface="Arial"/>
                <a:cs typeface="Arial"/>
              </a:rPr>
              <a:t>bits  </a:t>
            </a:r>
            <a:r>
              <a:rPr sz="2200" spc="-204" dirty="0">
                <a:latin typeface="Arial"/>
                <a:cs typeface="Arial"/>
              </a:rPr>
              <a:t>as </a:t>
            </a:r>
            <a:r>
              <a:rPr sz="2200" spc="-50" dirty="0">
                <a:latin typeface="Arial"/>
                <a:cs typeface="Arial"/>
              </a:rPr>
              <a:t>they </a:t>
            </a:r>
            <a:r>
              <a:rPr sz="2200" spc="-110" dirty="0">
                <a:latin typeface="Arial"/>
                <a:cs typeface="Arial"/>
              </a:rPr>
              <a:t>come </a:t>
            </a:r>
            <a:r>
              <a:rPr sz="2200" spc="-40" dirty="0">
                <a:latin typeface="Arial"/>
                <a:cs typeface="Arial"/>
              </a:rPr>
              <a:t>in. </a:t>
            </a:r>
            <a:r>
              <a:rPr sz="2200" spc="-25" dirty="0">
                <a:latin typeface="Arial"/>
                <a:cs typeface="Arial"/>
              </a:rPr>
              <a:t>After </a:t>
            </a:r>
            <a:r>
              <a:rPr sz="2200" i="1" spc="-90" dirty="0">
                <a:latin typeface="Arial"/>
                <a:cs typeface="Arial"/>
              </a:rPr>
              <a:t>n </a:t>
            </a:r>
            <a:r>
              <a:rPr sz="2200" i="1" spc="-50" dirty="0">
                <a:latin typeface="Arial"/>
                <a:cs typeface="Arial"/>
              </a:rPr>
              <a:t>bits, </a:t>
            </a:r>
            <a:r>
              <a:rPr sz="2200" i="1" spc="-45" dirty="0">
                <a:latin typeface="Arial"/>
                <a:cs typeface="Arial"/>
              </a:rPr>
              <a:t>the </a:t>
            </a:r>
            <a:r>
              <a:rPr sz="2200" i="1" spc="-100" dirty="0">
                <a:latin typeface="Arial"/>
                <a:cs typeface="Arial"/>
              </a:rPr>
              <a:t>receiver </a:t>
            </a:r>
            <a:r>
              <a:rPr sz="2200" i="1" spc="-110" dirty="0">
                <a:latin typeface="Arial"/>
                <a:cs typeface="Arial"/>
              </a:rPr>
              <a:t>looks </a:t>
            </a:r>
            <a:r>
              <a:rPr sz="2200" i="1" spc="-15" dirty="0">
                <a:latin typeface="Arial"/>
                <a:cs typeface="Arial"/>
              </a:rPr>
              <a:t>for </a:t>
            </a:r>
            <a:r>
              <a:rPr sz="2200" i="1" spc="-90" dirty="0">
                <a:latin typeface="Arial"/>
                <a:cs typeface="Arial"/>
              </a:rPr>
              <a:t>a </a:t>
            </a:r>
            <a:r>
              <a:rPr sz="2200" i="1" spc="-85" dirty="0">
                <a:latin typeface="Arial"/>
                <a:cs typeface="Arial"/>
              </a:rPr>
              <a:t>stop </a:t>
            </a:r>
            <a:r>
              <a:rPr sz="2200" i="1" spc="-5" dirty="0">
                <a:latin typeface="Arial"/>
                <a:cs typeface="Arial"/>
              </a:rPr>
              <a:t>bit. </a:t>
            </a:r>
            <a:r>
              <a:rPr sz="2200" i="1" spc="-220" dirty="0">
                <a:latin typeface="Arial"/>
                <a:cs typeface="Arial"/>
              </a:rPr>
              <a:t>As </a:t>
            </a:r>
            <a:r>
              <a:rPr sz="2200" i="1" spc="-135" dirty="0">
                <a:latin typeface="Arial"/>
                <a:cs typeface="Arial"/>
              </a:rPr>
              <a:t>soon </a:t>
            </a:r>
            <a:r>
              <a:rPr sz="2200" i="1" spc="-170" dirty="0">
                <a:latin typeface="Arial"/>
                <a:cs typeface="Arial"/>
              </a:rPr>
              <a:t>as </a:t>
            </a:r>
            <a:r>
              <a:rPr sz="2200" i="1" spc="70" dirty="0">
                <a:latin typeface="Arial"/>
                <a:cs typeface="Arial"/>
              </a:rPr>
              <a:t>it  </a:t>
            </a:r>
            <a:r>
              <a:rPr sz="2200" i="1" spc="-95" dirty="0">
                <a:latin typeface="Arial"/>
                <a:cs typeface="Arial"/>
              </a:rPr>
              <a:t>detects</a:t>
            </a:r>
            <a:r>
              <a:rPr sz="2200" i="1" spc="-150" dirty="0">
                <a:latin typeface="Arial"/>
                <a:cs typeface="Arial"/>
              </a:rPr>
              <a:t> </a:t>
            </a:r>
            <a:r>
              <a:rPr sz="2200" i="1" spc="-45" dirty="0">
                <a:latin typeface="Arial"/>
                <a:cs typeface="Arial"/>
              </a:rPr>
              <a:t>the</a:t>
            </a:r>
            <a:r>
              <a:rPr sz="2200" i="1" spc="-135" dirty="0">
                <a:latin typeface="Arial"/>
                <a:cs typeface="Arial"/>
              </a:rPr>
              <a:t> </a:t>
            </a:r>
            <a:r>
              <a:rPr sz="2200" i="1" spc="-90" dirty="0">
                <a:latin typeface="Arial"/>
                <a:cs typeface="Arial"/>
              </a:rPr>
              <a:t>stop</a:t>
            </a:r>
            <a:r>
              <a:rPr sz="2200" i="1" spc="-145" dirty="0">
                <a:latin typeface="Arial"/>
                <a:cs typeface="Arial"/>
              </a:rPr>
              <a:t> </a:t>
            </a:r>
            <a:r>
              <a:rPr sz="2200" i="1" spc="-5" dirty="0">
                <a:latin typeface="Arial"/>
                <a:cs typeface="Arial"/>
              </a:rPr>
              <a:t>bit,</a:t>
            </a:r>
            <a:r>
              <a:rPr sz="2200" i="1" spc="-125" dirty="0">
                <a:latin typeface="Arial"/>
                <a:cs typeface="Arial"/>
              </a:rPr>
              <a:t> </a:t>
            </a:r>
            <a:r>
              <a:rPr sz="2200" spc="70" dirty="0">
                <a:latin typeface="Arial"/>
                <a:cs typeface="Arial"/>
              </a:rPr>
              <a:t>it</a:t>
            </a:r>
            <a:r>
              <a:rPr sz="2200" spc="-130" dirty="0">
                <a:latin typeface="Arial"/>
                <a:cs typeface="Arial"/>
              </a:rPr>
              <a:t> </a:t>
            </a:r>
            <a:r>
              <a:rPr sz="2200" spc="-60" dirty="0">
                <a:latin typeface="Arial"/>
                <a:cs typeface="Arial"/>
              </a:rPr>
              <a:t>waits</a:t>
            </a:r>
            <a:r>
              <a:rPr sz="2200" spc="-135" dirty="0">
                <a:latin typeface="Arial"/>
                <a:cs typeface="Arial"/>
              </a:rPr>
              <a:t> </a:t>
            </a:r>
            <a:r>
              <a:rPr sz="2200" spc="-5" dirty="0">
                <a:latin typeface="Arial"/>
                <a:cs typeface="Arial"/>
              </a:rPr>
              <a:t>until</a:t>
            </a:r>
            <a:r>
              <a:rPr sz="2200" spc="-135" dirty="0">
                <a:latin typeface="Arial"/>
                <a:cs typeface="Arial"/>
              </a:rPr>
              <a:t> </a:t>
            </a:r>
            <a:r>
              <a:rPr sz="2200" spc="70" dirty="0">
                <a:latin typeface="Arial"/>
                <a:cs typeface="Arial"/>
              </a:rPr>
              <a:t>it</a:t>
            </a:r>
            <a:r>
              <a:rPr sz="2200" spc="-105" dirty="0">
                <a:latin typeface="Arial"/>
                <a:cs typeface="Arial"/>
              </a:rPr>
              <a:t> </a:t>
            </a:r>
            <a:r>
              <a:rPr sz="2200" spc="-75" dirty="0">
                <a:latin typeface="Arial"/>
                <a:cs typeface="Arial"/>
              </a:rPr>
              <a:t>detects</a:t>
            </a:r>
            <a:r>
              <a:rPr sz="2200" spc="-135" dirty="0">
                <a:latin typeface="Arial"/>
                <a:cs typeface="Arial"/>
              </a:rPr>
              <a:t> </a:t>
            </a:r>
            <a:r>
              <a:rPr sz="2200" spc="-20" dirty="0">
                <a:latin typeface="Arial"/>
                <a:cs typeface="Arial"/>
              </a:rPr>
              <a:t>the</a:t>
            </a:r>
            <a:r>
              <a:rPr sz="2200" spc="-130" dirty="0">
                <a:latin typeface="Arial"/>
                <a:cs typeface="Arial"/>
              </a:rPr>
              <a:t> </a:t>
            </a:r>
            <a:r>
              <a:rPr sz="2200" spc="-60" dirty="0">
                <a:latin typeface="Arial"/>
                <a:cs typeface="Arial"/>
              </a:rPr>
              <a:t>next</a:t>
            </a:r>
            <a:r>
              <a:rPr sz="2200" spc="-130" dirty="0">
                <a:latin typeface="Arial"/>
                <a:cs typeface="Arial"/>
              </a:rPr>
              <a:t> </a:t>
            </a:r>
            <a:r>
              <a:rPr sz="2200" spc="-35" dirty="0">
                <a:latin typeface="Arial"/>
                <a:cs typeface="Arial"/>
              </a:rPr>
              <a:t>start</a:t>
            </a:r>
            <a:r>
              <a:rPr sz="2200" spc="-150" dirty="0">
                <a:latin typeface="Arial"/>
                <a:cs typeface="Arial"/>
              </a:rPr>
              <a:t> </a:t>
            </a:r>
            <a:r>
              <a:rPr sz="2200" dirty="0">
                <a:latin typeface="Arial"/>
                <a:cs typeface="Arial"/>
              </a:rPr>
              <a:t>bit.</a:t>
            </a:r>
            <a:endParaRPr sz="2200">
              <a:latin typeface="Arial"/>
              <a:cs typeface="Arial"/>
            </a:endParaRPr>
          </a:p>
        </p:txBody>
      </p:sp>
    </p:spTree>
    <p:extLst>
      <p:ext uri="{BB962C8B-B14F-4D97-AF65-F5344CB8AC3E}">
        <p14:creationId xmlns:p14="http://schemas.microsoft.com/office/powerpoint/2010/main" val="21893167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739" y="14731"/>
            <a:ext cx="3358515" cy="391160"/>
          </a:xfrm>
          <a:prstGeom prst="rect">
            <a:avLst/>
          </a:prstGeom>
        </p:spPr>
        <p:txBody>
          <a:bodyPr vert="horz" wrap="square" lIns="0" tIns="12700" rIns="0" bIns="0" rtlCol="0">
            <a:spAutoFit/>
          </a:bodyPr>
          <a:lstStyle/>
          <a:p>
            <a:pPr marL="12700">
              <a:lnSpc>
                <a:spcPct val="100000"/>
              </a:lnSpc>
              <a:spcBef>
                <a:spcPts val="100"/>
              </a:spcBef>
            </a:pPr>
            <a:r>
              <a:rPr sz="2400" b="1" spc="-235" dirty="0">
                <a:solidFill>
                  <a:srgbClr val="00AFEF"/>
                </a:solidFill>
                <a:latin typeface="Arial"/>
                <a:cs typeface="Arial"/>
              </a:rPr>
              <a:t>Synchronous</a:t>
            </a:r>
            <a:r>
              <a:rPr sz="2400" b="1" spc="-215" dirty="0">
                <a:solidFill>
                  <a:srgbClr val="00AFEF"/>
                </a:solidFill>
                <a:latin typeface="Arial"/>
                <a:cs typeface="Arial"/>
              </a:rPr>
              <a:t> </a:t>
            </a:r>
            <a:r>
              <a:rPr sz="2400" b="1" spc="-225" dirty="0">
                <a:solidFill>
                  <a:srgbClr val="00AFEF"/>
                </a:solidFill>
                <a:latin typeface="Arial"/>
                <a:cs typeface="Arial"/>
              </a:rPr>
              <a:t>Transmission</a:t>
            </a:r>
            <a:endParaRPr sz="2400">
              <a:latin typeface="Arial"/>
              <a:cs typeface="Arial"/>
            </a:endParaRPr>
          </a:p>
        </p:txBody>
      </p:sp>
      <p:sp>
        <p:nvSpPr>
          <p:cNvPr id="3" name="object 3"/>
          <p:cNvSpPr txBox="1"/>
          <p:nvPr/>
        </p:nvSpPr>
        <p:spPr>
          <a:xfrm>
            <a:off x="78739" y="345417"/>
            <a:ext cx="8764905" cy="3483610"/>
          </a:xfrm>
          <a:prstGeom prst="rect">
            <a:avLst/>
          </a:prstGeom>
        </p:spPr>
        <p:txBody>
          <a:bodyPr vert="horz" wrap="square" lIns="0" tIns="109855" rIns="0" bIns="0" rtlCol="0">
            <a:spAutoFit/>
          </a:bodyPr>
          <a:lstStyle/>
          <a:p>
            <a:pPr marL="356870" indent="-344805">
              <a:lnSpc>
                <a:spcPct val="100000"/>
              </a:lnSpc>
              <a:spcBef>
                <a:spcPts val="865"/>
              </a:spcBef>
              <a:buFont typeface="Wingdings"/>
              <a:buChar char=""/>
              <a:tabLst>
                <a:tab pos="357505" algn="l"/>
              </a:tabLst>
            </a:pPr>
            <a:r>
              <a:rPr sz="2200" spc="-120" dirty="0">
                <a:latin typeface="Arial"/>
                <a:cs typeface="Arial"/>
              </a:rPr>
              <a:t>Here </a:t>
            </a:r>
            <a:r>
              <a:rPr sz="2200" spc="-20" dirty="0">
                <a:latin typeface="Arial"/>
                <a:cs typeface="Arial"/>
              </a:rPr>
              <a:t>the </a:t>
            </a:r>
            <a:r>
              <a:rPr sz="2200" spc="10" dirty="0">
                <a:latin typeface="Arial"/>
                <a:cs typeface="Arial"/>
              </a:rPr>
              <a:t>bit </a:t>
            </a:r>
            <a:r>
              <a:rPr sz="2200" spc="-85" dirty="0">
                <a:latin typeface="Arial"/>
                <a:cs typeface="Arial"/>
              </a:rPr>
              <a:t>stream </a:t>
            </a:r>
            <a:r>
              <a:rPr sz="2200" spc="-125" dirty="0">
                <a:latin typeface="Arial"/>
                <a:cs typeface="Arial"/>
              </a:rPr>
              <a:t>is </a:t>
            </a:r>
            <a:r>
              <a:rPr sz="2200" spc="-85" dirty="0">
                <a:latin typeface="Arial"/>
                <a:cs typeface="Arial"/>
              </a:rPr>
              <a:t>combined </a:t>
            </a:r>
            <a:r>
              <a:rPr sz="2200" spc="-10" dirty="0">
                <a:latin typeface="Arial"/>
                <a:cs typeface="Arial"/>
              </a:rPr>
              <a:t>into </a:t>
            </a:r>
            <a:r>
              <a:rPr sz="2200" spc="-70" dirty="0">
                <a:latin typeface="Arial"/>
                <a:cs typeface="Arial"/>
              </a:rPr>
              <a:t>longer </a:t>
            </a:r>
            <a:r>
              <a:rPr sz="2200" spc="-45" dirty="0">
                <a:latin typeface="Arial"/>
                <a:cs typeface="Arial"/>
              </a:rPr>
              <a:t>“frames,” </a:t>
            </a:r>
            <a:r>
              <a:rPr sz="2200" spc="-60" dirty="0">
                <a:latin typeface="Arial"/>
                <a:cs typeface="Arial"/>
              </a:rPr>
              <a:t>which </a:t>
            </a:r>
            <a:r>
              <a:rPr sz="2200" spc="-130" dirty="0">
                <a:latin typeface="Arial"/>
                <a:cs typeface="Arial"/>
              </a:rPr>
              <a:t>may</a:t>
            </a:r>
            <a:r>
              <a:rPr sz="2200" spc="-20" dirty="0">
                <a:latin typeface="Arial"/>
                <a:cs typeface="Arial"/>
              </a:rPr>
              <a:t> </a:t>
            </a:r>
            <a:r>
              <a:rPr sz="2200" spc="-75" dirty="0">
                <a:latin typeface="Arial"/>
                <a:cs typeface="Arial"/>
              </a:rPr>
              <a:t>contain</a:t>
            </a:r>
            <a:endParaRPr sz="2200">
              <a:latin typeface="Arial"/>
              <a:cs typeface="Arial"/>
            </a:endParaRPr>
          </a:p>
          <a:p>
            <a:pPr marL="356870">
              <a:lnSpc>
                <a:spcPct val="100000"/>
              </a:lnSpc>
              <a:spcBef>
                <a:spcPts val="770"/>
              </a:spcBef>
            </a:pPr>
            <a:r>
              <a:rPr sz="2200" spc="-20" dirty="0">
                <a:latin typeface="Arial"/>
                <a:cs typeface="Arial"/>
              </a:rPr>
              <a:t>multiple</a:t>
            </a:r>
            <a:r>
              <a:rPr sz="2200" spc="-180" dirty="0">
                <a:latin typeface="Arial"/>
                <a:cs typeface="Arial"/>
              </a:rPr>
              <a:t> </a:t>
            </a:r>
            <a:r>
              <a:rPr sz="2200" spc="-80" dirty="0">
                <a:latin typeface="Arial"/>
                <a:cs typeface="Arial"/>
              </a:rPr>
              <a:t>bytes.</a:t>
            </a:r>
            <a:endParaRPr sz="2200">
              <a:latin typeface="Arial"/>
              <a:cs typeface="Arial"/>
            </a:endParaRPr>
          </a:p>
          <a:p>
            <a:pPr marL="421005" indent="-408940">
              <a:lnSpc>
                <a:spcPct val="100000"/>
              </a:lnSpc>
              <a:spcBef>
                <a:spcPts val="770"/>
              </a:spcBef>
              <a:buFont typeface="Wingdings"/>
              <a:buChar char=""/>
              <a:tabLst>
                <a:tab pos="421005" algn="l"/>
                <a:tab pos="421640" algn="l"/>
                <a:tab pos="1115695" algn="l"/>
                <a:tab pos="1854200" algn="l"/>
                <a:tab pos="2189480" algn="l"/>
                <a:tab pos="3589020" algn="l"/>
                <a:tab pos="4284345" algn="l"/>
                <a:tab pos="4826635" algn="l"/>
                <a:tab pos="6430645" algn="l"/>
                <a:tab pos="6994525" algn="l"/>
                <a:tab pos="8049895" algn="l"/>
                <a:tab pos="8348345" algn="l"/>
              </a:tabLst>
            </a:pPr>
            <a:r>
              <a:rPr sz="2200" spc="-440" dirty="0">
                <a:latin typeface="Arial"/>
                <a:cs typeface="Arial"/>
              </a:rPr>
              <a:t>E</a:t>
            </a:r>
            <a:r>
              <a:rPr sz="2200" spc="-135" dirty="0">
                <a:latin typeface="Arial"/>
                <a:cs typeface="Arial"/>
              </a:rPr>
              <a:t>ach</a:t>
            </a:r>
            <a:r>
              <a:rPr sz="2200" dirty="0">
                <a:latin typeface="Arial"/>
                <a:cs typeface="Arial"/>
              </a:rPr>
              <a:t>	</a:t>
            </a:r>
            <a:r>
              <a:rPr sz="2200" spc="-75" dirty="0">
                <a:latin typeface="Arial"/>
                <a:cs typeface="Arial"/>
              </a:rPr>
              <a:t>b</a:t>
            </a:r>
            <a:r>
              <a:rPr sz="2200" spc="-120" dirty="0">
                <a:latin typeface="Arial"/>
                <a:cs typeface="Arial"/>
              </a:rPr>
              <a:t>y</a:t>
            </a:r>
            <a:r>
              <a:rPr sz="2200" spc="105" dirty="0">
                <a:latin typeface="Arial"/>
                <a:cs typeface="Arial"/>
              </a:rPr>
              <a:t>t</a:t>
            </a:r>
            <a:r>
              <a:rPr sz="2200" spc="-95" dirty="0">
                <a:latin typeface="Arial"/>
                <a:cs typeface="Arial"/>
              </a:rPr>
              <a:t>e,</a:t>
            </a:r>
            <a:r>
              <a:rPr sz="2200" dirty="0">
                <a:latin typeface="Arial"/>
                <a:cs typeface="Arial"/>
              </a:rPr>
              <a:t>	</a:t>
            </a:r>
            <a:r>
              <a:rPr sz="2200" spc="-75" dirty="0">
                <a:latin typeface="Arial"/>
                <a:cs typeface="Arial"/>
              </a:rPr>
              <a:t>i</a:t>
            </a:r>
            <a:r>
              <a:rPr sz="2200" spc="-155" dirty="0">
                <a:latin typeface="Arial"/>
                <a:cs typeface="Arial"/>
              </a:rPr>
              <a:t>s</a:t>
            </a:r>
            <a:r>
              <a:rPr sz="2200" dirty="0">
                <a:latin typeface="Arial"/>
                <a:cs typeface="Arial"/>
              </a:rPr>
              <a:t>	</a:t>
            </a:r>
            <a:r>
              <a:rPr sz="2200" spc="-15" dirty="0">
                <a:latin typeface="Arial"/>
                <a:cs typeface="Arial"/>
              </a:rPr>
              <a:t>i</a:t>
            </a:r>
            <a:r>
              <a:rPr sz="2200" spc="-70" dirty="0">
                <a:latin typeface="Arial"/>
                <a:cs typeface="Arial"/>
              </a:rPr>
              <a:t>n</a:t>
            </a:r>
            <a:r>
              <a:rPr sz="2200" spc="105" dirty="0">
                <a:latin typeface="Arial"/>
                <a:cs typeface="Arial"/>
              </a:rPr>
              <a:t>t</a:t>
            </a:r>
            <a:r>
              <a:rPr sz="2200" spc="5" dirty="0">
                <a:latin typeface="Arial"/>
                <a:cs typeface="Arial"/>
              </a:rPr>
              <a:t>r</a:t>
            </a:r>
            <a:r>
              <a:rPr sz="2200" spc="-50" dirty="0">
                <a:latin typeface="Arial"/>
                <a:cs typeface="Arial"/>
              </a:rPr>
              <a:t>o</a:t>
            </a:r>
            <a:r>
              <a:rPr sz="2200" spc="-75" dirty="0">
                <a:latin typeface="Arial"/>
                <a:cs typeface="Arial"/>
              </a:rPr>
              <a:t>d</a:t>
            </a:r>
            <a:r>
              <a:rPr sz="2200" spc="-100" dirty="0">
                <a:latin typeface="Arial"/>
                <a:cs typeface="Arial"/>
              </a:rPr>
              <a:t>u</a:t>
            </a:r>
            <a:r>
              <a:rPr sz="2200" spc="-120" dirty="0">
                <a:latin typeface="Arial"/>
                <a:cs typeface="Arial"/>
              </a:rPr>
              <a:t>ced</a:t>
            </a:r>
            <a:r>
              <a:rPr sz="2200" dirty="0">
                <a:latin typeface="Arial"/>
                <a:cs typeface="Arial"/>
              </a:rPr>
              <a:t>	</a:t>
            </a:r>
            <a:r>
              <a:rPr sz="2200" spc="-50" dirty="0">
                <a:latin typeface="Arial"/>
                <a:cs typeface="Arial"/>
              </a:rPr>
              <a:t>o</a:t>
            </a:r>
            <a:r>
              <a:rPr sz="2200" spc="-100" dirty="0">
                <a:latin typeface="Arial"/>
                <a:cs typeface="Arial"/>
              </a:rPr>
              <a:t>n</a:t>
            </a:r>
            <a:r>
              <a:rPr sz="2200" spc="105" dirty="0">
                <a:latin typeface="Arial"/>
                <a:cs typeface="Arial"/>
              </a:rPr>
              <a:t>t</a:t>
            </a:r>
            <a:r>
              <a:rPr sz="2200" spc="-60" dirty="0">
                <a:latin typeface="Arial"/>
                <a:cs typeface="Arial"/>
              </a:rPr>
              <a:t>o</a:t>
            </a:r>
            <a:r>
              <a:rPr sz="2200" dirty="0">
                <a:latin typeface="Arial"/>
                <a:cs typeface="Arial"/>
              </a:rPr>
              <a:t>	</a:t>
            </a:r>
            <a:r>
              <a:rPr sz="2200" spc="-20" dirty="0">
                <a:latin typeface="Arial"/>
                <a:cs typeface="Arial"/>
              </a:rPr>
              <a:t>the</a:t>
            </a:r>
            <a:r>
              <a:rPr sz="2200" dirty="0">
                <a:latin typeface="Arial"/>
                <a:cs typeface="Arial"/>
              </a:rPr>
              <a:t>	</a:t>
            </a:r>
            <a:r>
              <a:rPr sz="2200" spc="75" dirty="0">
                <a:latin typeface="Arial"/>
                <a:cs typeface="Arial"/>
              </a:rPr>
              <a:t>t</a:t>
            </a:r>
            <a:r>
              <a:rPr sz="2200" spc="40" dirty="0">
                <a:latin typeface="Arial"/>
                <a:cs typeface="Arial"/>
              </a:rPr>
              <a:t>r</a:t>
            </a:r>
            <a:r>
              <a:rPr sz="2200" spc="-114" dirty="0">
                <a:latin typeface="Arial"/>
                <a:cs typeface="Arial"/>
              </a:rPr>
              <a:t>a</a:t>
            </a:r>
            <a:r>
              <a:rPr sz="2200" spc="-125" dirty="0">
                <a:latin typeface="Arial"/>
                <a:cs typeface="Arial"/>
              </a:rPr>
              <a:t>n</a:t>
            </a:r>
            <a:r>
              <a:rPr sz="2200" spc="-265" dirty="0">
                <a:latin typeface="Arial"/>
                <a:cs typeface="Arial"/>
              </a:rPr>
              <a:t>s</a:t>
            </a:r>
            <a:r>
              <a:rPr sz="2200" spc="-65" dirty="0">
                <a:latin typeface="Arial"/>
                <a:cs typeface="Arial"/>
              </a:rPr>
              <a:t>m</a:t>
            </a:r>
            <a:r>
              <a:rPr sz="2200" spc="-125" dirty="0">
                <a:latin typeface="Arial"/>
                <a:cs typeface="Arial"/>
              </a:rPr>
              <a:t>iss</a:t>
            </a:r>
            <a:r>
              <a:rPr sz="2200" spc="-100" dirty="0">
                <a:latin typeface="Arial"/>
                <a:cs typeface="Arial"/>
              </a:rPr>
              <a:t>i</a:t>
            </a:r>
            <a:r>
              <a:rPr sz="2200" spc="-50" dirty="0">
                <a:latin typeface="Arial"/>
                <a:cs typeface="Arial"/>
              </a:rPr>
              <a:t>o</a:t>
            </a:r>
            <a:r>
              <a:rPr sz="2200" spc="-65" dirty="0">
                <a:latin typeface="Arial"/>
                <a:cs typeface="Arial"/>
              </a:rPr>
              <a:t>n</a:t>
            </a:r>
            <a:r>
              <a:rPr sz="2200" dirty="0">
                <a:latin typeface="Arial"/>
                <a:cs typeface="Arial"/>
              </a:rPr>
              <a:t>	</a:t>
            </a:r>
            <a:r>
              <a:rPr sz="2200" spc="-15" dirty="0">
                <a:latin typeface="Arial"/>
                <a:cs typeface="Arial"/>
              </a:rPr>
              <a:t>li</a:t>
            </a:r>
            <a:r>
              <a:rPr sz="2200" spc="-45" dirty="0">
                <a:latin typeface="Arial"/>
                <a:cs typeface="Arial"/>
              </a:rPr>
              <a:t>n</a:t>
            </a:r>
            <a:r>
              <a:rPr sz="2200" spc="-100" dirty="0">
                <a:latin typeface="Arial"/>
                <a:cs typeface="Arial"/>
              </a:rPr>
              <a:t>k</a:t>
            </a:r>
            <a:r>
              <a:rPr sz="2200" dirty="0">
                <a:latin typeface="Arial"/>
                <a:cs typeface="Arial"/>
              </a:rPr>
              <a:t>	</a:t>
            </a:r>
            <a:r>
              <a:rPr sz="2200" spc="5" dirty="0">
                <a:latin typeface="Arial"/>
                <a:cs typeface="Arial"/>
              </a:rPr>
              <a:t>w</a:t>
            </a:r>
            <a:r>
              <a:rPr sz="2200" spc="-25" dirty="0">
                <a:latin typeface="Arial"/>
                <a:cs typeface="Arial"/>
              </a:rPr>
              <a:t>i</a:t>
            </a:r>
            <a:r>
              <a:rPr sz="2200" dirty="0">
                <a:latin typeface="Arial"/>
                <a:cs typeface="Arial"/>
              </a:rPr>
              <a:t>th</a:t>
            </a:r>
            <a:r>
              <a:rPr sz="2200" spc="5" dirty="0">
                <a:latin typeface="Arial"/>
                <a:cs typeface="Arial"/>
              </a:rPr>
              <a:t>o</a:t>
            </a:r>
            <a:r>
              <a:rPr sz="2200" spc="-100" dirty="0">
                <a:latin typeface="Arial"/>
                <a:cs typeface="Arial"/>
              </a:rPr>
              <a:t>u</a:t>
            </a:r>
            <a:r>
              <a:rPr sz="2200" spc="125" dirty="0">
                <a:latin typeface="Arial"/>
                <a:cs typeface="Arial"/>
              </a:rPr>
              <a:t>t</a:t>
            </a:r>
            <a:r>
              <a:rPr sz="2200" dirty="0">
                <a:latin typeface="Arial"/>
                <a:cs typeface="Arial"/>
              </a:rPr>
              <a:t>	</a:t>
            </a:r>
            <a:r>
              <a:rPr sz="2200" spc="-170" dirty="0">
                <a:latin typeface="Arial"/>
                <a:cs typeface="Arial"/>
              </a:rPr>
              <a:t>a</a:t>
            </a:r>
            <a:r>
              <a:rPr sz="2200" dirty="0">
                <a:latin typeface="Arial"/>
                <a:cs typeface="Arial"/>
              </a:rPr>
              <a:t>	</a:t>
            </a:r>
            <a:r>
              <a:rPr sz="2200" spc="-240" dirty="0">
                <a:latin typeface="Arial"/>
                <a:cs typeface="Arial"/>
              </a:rPr>
              <a:t>g</a:t>
            </a:r>
            <a:r>
              <a:rPr sz="2200" spc="-200" dirty="0">
                <a:latin typeface="Arial"/>
                <a:cs typeface="Arial"/>
              </a:rPr>
              <a:t>a</a:t>
            </a:r>
            <a:r>
              <a:rPr sz="2200" spc="-65" dirty="0">
                <a:latin typeface="Arial"/>
                <a:cs typeface="Arial"/>
              </a:rPr>
              <a:t>p</a:t>
            </a:r>
            <a:endParaRPr sz="2200">
              <a:latin typeface="Arial"/>
              <a:cs typeface="Arial"/>
            </a:endParaRPr>
          </a:p>
          <a:p>
            <a:pPr marL="356870">
              <a:lnSpc>
                <a:spcPct val="100000"/>
              </a:lnSpc>
              <a:spcBef>
                <a:spcPts val="745"/>
              </a:spcBef>
            </a:pPr>
            <a:r>
              <a:rPr sz="2200" spc="-65" dirty="0">
                <a:latin typeface="Arial"/>
                <a:cs typeface="Arial"/>
              </a:rPr>
              <a:t>between </a:t>
            </a:r>
            <a:r>
              <a:rPr sz="2200" spc="70" dirty="0">
                <a:latin typeface="Arial"/>
                <a:cs typeface="Arial"/>
              </a:rPr>
              <a:t>it</a:t>
            </a:r>
            <a:r>
              <a:rPr sz="2200" spc="-425" dirty="0">
                <a:latin typeface="Arial"/>
                <a:cs typeface="Arial"/>
              </a:rPr>
              <a:t> </a:t>
            </a:r>
            <a:r>
              <a:rPr sz="2200" spc="-105" dirty="0">
                <a:latin typeface="Arial"/>
                <a:cs typeface="Arial"/>
              </a:rPr>
              <a:t>and </a:t>
            </a:r>
            <a:r>
              <a:rPr sz="2200" spc="-20" dirty="0">
                <a:latin typeface="Arial"/>
                <a:cs typeface="Arial"/>
              </a:rPr>
              <a:t>the </a:t>
            </a:r>
            <a:r>
              <a:rPr sz="2200" spc="-60" dirty="0">
                <a:latin typeface="Arial"/>
                <a:cs typeface="Arial"/>
              </a:rPr>
              <a:t>next </a:t>
            </a:r>
            <a:r>
              <a:rPr sz="2200" spc="-75" dirty="0">
                <a:latin typeface="Arial"/>
                <a:cs typeface="Arial"/>
              </a:rPr>
              <a:t>one.</a:t>
            </a:r>
            <a:endParaRPr sz="2200">
              <a:latin typeface="Arial"/>
              <a:cs typeface="Arial"/>
            </a:endParaRPr>
          </a:p>
          <a:p>
            <a:pPr marL="356870" marR="5080" indent="-344805">
              <a:lnSpc>
                <a:spcPct val="129099"/>
              </a:lnSpc>
              <a:buFont typeface="Wingdings"/>
              <a:buChar char=""/>
              <a:tabLst>
                <a:tab pos="357505" algn="l"/>
              </a:tabLst>
            </a:pPr>
            <a:r>
              <a:rPr sz="2200" spc="30" dirty="0">
                <a:latin typeface="Arial"/>
                <a:cs typeface="Arial"/>
              </a:rPr>
              <a:t>It </a:t>
            </a:r>
            <a:r>
              <a:rPr sz="2200" spc="-114" dirty="0">
                <a:latin typeface="Arial"/>
                <a:cs typeface="Arial"/>
              </a:rPr>
              <a:t>is </a:t>
            </a:r>
            <a:r>
              <a:rPr sz="2200" spc="10" dirty="0">
                <a:latin typeface="Arial"/>
                <a:cs typeface="Arial"/>
              </a:rPr>
              <a:t>left </a:t>
            </a:r>
            <a:r>
              <a:rPr sz="2200" spc="20" dirty="0">
                <a:latin typeface="Arial"/>
                <a:cs typeface="Arial"/>
              </a:rPr>
              <a:t>to </a:t>
            </a:r>
            <a:r>
              <a:rPr sz="2200" spc="-30" dirty="0">
                <a:latin typeface="Arial"/>
                <a:cs typeface="Arial"/>
              </a:rPr>
              <a:t>the </a:t>
            </a:r>
            <a:r>
              <a:rPr sz="2200" spc="-85" dirty="0">
                <a:latin typeface="Arial"/>
                <a:cs typeface="Arial"/>
              </a:rPr>
              <a:t>receiver </a:t>
            </a:r>
            <a:r>
              <a:rPr sz="2200" spc="10" dirty="0">
                <a:latin typeface="Arial"/>
                <a:cs typeface="Arial"/>
              </a:rPr>
              <a:t>to </a:t>
            </a:r>
            <a:r>
              <a:rPr sz="2200" spc="-110" dirty="0">
                <a:latin typeface="Arial"/>
                <a:cs typeface="Arial"/>
              </a:rPr>
              <a:t>separate </a:t>
            </a:r>
            <a:r>
              <a:rPr sz="2200" spc="-20" dirty="0">
                <a:latin typeface="Arial"/>
                <a:cs typeface="Arial"/>
              </a:rPr>
              <a:t>the </a:t>
            </a:r>
            <a:r>
              <a:rPr sz="2200" spc="15" dirty="0">
                <a:latin typeface="Arial"/>
                <a:cs typeface="Arial"/>
              </a:rPr>
              <a:t>bit </a:t>
            </a:r>
            <a:r>
              <a:rPr sz="2200" spc="-85" dirty="0">
                <a:latin typeface="Arial"/>
                <a:cs typeface="Arial"/>
              </a:rPr>
              <a:t>stream </a:t>
            </a:r>
            <a:r>
              <a:rPr sz="2200" spc="-10" dirty="0">
                <a:latin typeface="Arial"/>
                <a:cs typeface="Arial"/>
              </a:rPr>
              <a:t>into </a:t>
            </a:r>
            <a:r>
              <a:rPr sz="2200" spc="-85" dirty="0">
                <a:latin typeface="Arial"/>
                <a:cs typeface="Arial"/>
              </a:rPr>
              <a:t>bytes </a:t>
            </a:r>
            <a:r>
              <a:rPr sz="2200" dirty="0">
                <a:latin typeface="Arial"/>
                <a:cs typeface="Arial"/>
              </a:rPr>
              <a:t>for </a:t>
            </a:r>
            <a:r>
              <a:rPr sz="2200" spc="-100" dirty="0">
                <a:latin typeface="Arial"/>
                <a:cs typeface="Arial"/>
              </a:rPr>
              <a:t>decoding  purposes.</a:t>
            </a:r>
            <a:endParaRPr sz="2200">
              <a:latin typeface="Arial"/>
              <a:cs typeface="Arial"/>
            </a:endParaRPr>
          </a:p>
          <a:p>
            <a:pPr marL="356870" indent="-344805">
              <a:lnSpc>
                <a:spcPct val="100000"/>
              </a:lnSpc>
              <a:spcBef>
                <a:spcPts val="750"/>
              </a:spcBef>
              <a:buFont typeface="Wingdings"/>
              <a:buChar char=""/>
              <a:tabLst>
                <a:tab pos="357505" algn="l"/>
              </a:tabLst>
            </a:pPr>
            <a:r>
              <a:rPr sz="2200" spc="-114" dirty="0">
                <a:latin typeface="Arial"/>
                <a:cs typeface="Arial"/>
              </a:rPr>
              <a:t>Here </a:t>
            </a:r>
            <a:r>
              <a:rPr sz="2200" spc="-80" dirty="0">
                <a:latin typeface="Arial"/>
                <a:cs typeface="Arial"/>
              </a:rPr>
              <a:t>we </a:t>
            </a:r>
            <a:r>
              <a:rPr sz="2200" spc="-125" dirty="0">
                <a:latin typeface="Arial"/>
                <a:cs typeface="Arial"/>
              </a:rPr>
              <a:t>send </a:t>
            </a:r>
            <a:r>
              <a:rPr sz="2200" spc="-40" dirty="0">
                <a:latin typeface="Arial"/>
                <a:cs typeface="Arial"/>
              </a:rPr>
              <a:t>bits </a:t>
            </a:r>
            <a:r>
              <a:rPr sz="2200" spc="-85" dirty="0">
                <a:latin typeface="Arial"/>
                <a:cs typeface="Arial"/>
              </a:rPr>
              <a:t>one </a:t>
            </a:r>
            <a:r>
              <a:rPr sz="2200" spc="-30" dirty="0">
                <a:latin typeface="Arial"/>
                <a:cs typeface="Arial"/>
              </a:rPr>
              <a:t>after </a:t>
            </a:r>
            <a:r>
              <a:rPr sz="2200" spc="-50" dirty="0">
                <a:latin typeface="Arial"/>
                <a:cs typeface="Arial"/>
              </a:rPr>
              <a:t>another </a:t>
            </a:r>
            <a:r>
              <a:rPr sz="2200" spc="5" dirty="0">
                <a:latin typeface="Arial"/>
                <a:cs typeface="Arial"/>
              </a:rPr>
              <a:t>without </a:t>
            </a:r>
            <a:r>
              <a:rPr sz="2200" spc="-35" dirty="0">
                <a:latin typeface="Arial"/>
                <a:cs typeface="Arial"/>
              </a:rPr>
              <a:t>start </a:t>
            </a:r>
            <a:r>
              <a:rPr sz="2200" spc="-5" dirty="0">
                <a:latin typeface="Arial"/>
                <a:cs typeface="Arial"/>
              </a:rPr>
              <a:t>or </a:t>
            </a:r>
            <a:r>
              <a:rPr sz="2200" spc="-70" dirty="0">
                <a:latin typeface="Arial"/>
                <a:cs typeface="Arial"/>
              </a:rPr>
              <a:t>stop </a:t>
            </a:r>
            <a:r>
              <a:rPr sz="2200" spc="-40" dirty="0">
                <a:latin typeface="Arial"/>
                <a:cs typeface="Arial"/>
              </a:rPr>
              <a:t>bits </a:t>
            </a:r>
            <a:r>
              <a:rPr sz="2200" spc="-5" dirty="0">
                <a:latin typeface="Arial"/>
                <a:cs typeface="Arial"/>
              </a:rPr>
              <a:t>or</a:t>
            </a:r>
            <a:r>
              <a:rPr sz="2200" spc="400" dirty="0">
                <a:latin typeface="Arial"/>
                <a:cs typeface="Arial"/>
              </a:rPr>
              <a:t> </a:t>
            </a:r>
            <a:r>
              <a:rPr sz="2200" spc="-160" dirty="0">
                <a:latin typeface="Arial"/>
                <a:cs typeface="Arial"/>
              </a:rPr>
              <a:t>gaps. </a:t>
            </a:r>
            <a:r>
              <a:rPr sz="2200" spc="30" dirty="0">
                <a:latin typeface="Arial"/>
                <a:cs typeface="Arial"/>
              </a:rPr>
              <a:t>It</a:t>
            </a:r>
            <a:endParaRPr sz="2200">
              <a:latin typeface="Arial"/>
              <a:cs typeface="Arial"/>
            </a:endParaRPr>
          </a:p>
          <a:p>
            <a:pPr marL="356870">
              <a:lnSpc>
                <a:spcPct val="100000"/>
              </a:lnSpc>
              <a:spcBef>
                <a:spcPts val="765"/>
              </a:spcBef>
            </a:pPr>
            <a:r>
              <a:rPr sz="2200" spc="-114" dirty="0">
                <a:latin typeface="Arial"/>
                <a:cs typeface="Arial"/>
              </a:rPr>
              <a:t>is</a:t>
            </a:r>
            <a:r>
              <a:rPr sz="2200" spc="-135" dirty="0">
                <a:latin typeface="Arial"/>
                <a:cs typeface="Arial"/>
              </a:rPr>
              <a:t> </a:t>
            </a:r>
            <a:r>
              <a:rPr sz="2200" spc="-20" dirty="0">
                <a:latin typeface="Arial"/>
                <a:cs typeface="Arial"/>
              </a:rPr>
              <a:t>the</a:t>
            </a:r>
            <a:r>
              <a:rPr sz="2200" spc="-130" dirty="0">
                <a:latin typeface="Arial"/>
                <a:cs typeface="Arial"/>
              </a:rPr>
              <a:t> </a:t>
            </a:r>
            <a:r>
              <a:rPr sz="2200" spc="-60" dirty="0">
                <a:latin typeface="Arial"/>
                <a:cs typeface="Arial"/>
              </a:rPr>
              <a:t>responsibility</a:t>
            </a:r>
            <a:r>
              <a:rPr sz="2200" spc="-175" dirty="0">
                <a:latin typeface="Arial"/>
                <a:cs typeface="Arial"/>
              </a:rPr>
              <a:t> </a:t>
            </a:r>
            <a:r>
              <a:rPr sz="2200" spc="5" dirty="0">
                <a:latin typeface="Arial"/>
                <a:cs typeface="Arial"/>
              </a:rPr>
              <a:t>of</a:t>
            </a:r>
            <a:r>
              <a:rPr sz="2200" spc="-135" dirty="0">
                <a:latin typeface="Arial"/>
                <a:cs typeface="Arial"/>
              </a:rPr>
              <a:t> </a:t>
            </a:r>
            <a:r>
              <a:rPr sz="2200" spc="-20" dirty="0">
                <a:latin typeface="Arial"/>
                <a:cs typeface="Arial"/>
              </a:rPr>
              <a:t>the</a:t>
            </a:r>
            <a:r>
              <a:rPr sz="2200" spc="-105" dirty="0">
                <a:latin typeface="Arial"/>
                <a:cs typeface="Arial"/>
              </a:rPr>
              <a:t> </a:t>
            </a:r>
            <a:r>
              <a:rPr sz="2200" spc="-75" dirty="0">
                <a:latin typeface="Arial"/>
                <a:cs typeface="Arial"/>
              </a:rPr>
              <a:t>receiver</a:t>
            </a:r>
            <a:r>
              <a:rPr sz="2200" spc="-175" dirty="0">
                <a:latin typeface="Arial"/>
                <a:cs typeface="Arial"/>
              </a:rPr>
              <a:t> </a:t>
            </a:r>
            <a:r>
              <a:rPr sz="2200" spc="20" dirty="0">
                <a:latin typeface="Arial"/>
                <a:cs typeface="Arial"/>
              </a:rPr>
              <a:t>to</a:t>
            </a:r>
            <a:r>
              <a:rPr sz="2200" spc="-120" dirty="0">
                <a:latin typeface="Arial"/>
                <a:cs typeface="Arial"/>
              </a:rPr>
              <a:t> </a:t>
            </a:r>
            <a:r>
              <a:rPr sz="2200" spc="-75" dirty="0">
                <a:latin typeface="Arial"/>
                <a:cs typeface="Arial"/>
              </a:rPr>
              <a:t>group</a:t>
            </a:r>
            <a:r>
              <a:rPr sz="2200" spc="-140" dirty="0">
                <a:latin typeface="Arial"/>
                <a:cs typeface="Arial"/>
              </a:rPr>
              <a:t> </a:t>
            </a:r>
            <a:r>
              <a:rPr sz="2200" spc="-20" dirty="0">
                <a:latin typeface="Arial"/>
                <a:cs typeface="Arial"/>
              </a:rPr>
              <a:t>the</a:t>
            </a:r>
            <a:r>
              <a:rPr sz="2200" spc="-130" dirty="0">
                <a:latin typeface="Arial"/>
                <a:cs typeface="Arial"/>
              </a:rPr>
              <a:t> </a:t>
            </a:r>
            <a:r>
              <a:rPr sz="2200" spc="-45" dirty="0">
                <a:latin typeface="Arial"/>
                <a:cs typeface="Arial"/>
              </a:rPr>
              <a:t>bits.</a:t>
            </a:r>
            <a:endParaRPr sz="2200">
              <a:latin typeface="Arial"/>
              <a:cs typeface="Arial"/>
            </a:endParaRPr>
          </a:p>
        </p:txBody>
      </p:sp>
      <p:sp>
        <p:nvSpPr>
          <p:cNvPr id="4" name="object 4"/>
          <p:cNvSpPr/>
          <p:nvPr/>
        </p:nvSpPr>
        <p:spPr>
          <a:xfrm>
            <a:off x="1284694" y="3902573"/>
            <a:ext cx="6500286" cy="293905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0736822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0"/>
            <a:ext cx="8841105" cy="5483860"/>
          </a:xfrm>
          <a:prstGeom prst="rect">
            <a:avLst/>
          </a:prstGeom>
        </p:spPr>
        <p:txBody>
          <a:bodyPr vert="horz" wrap="square" lIns="0" tIns="12065" rIns="0" bIns="0" rtlCol="0">
            <a:spAutoFit/>
          </a:bodyPr>
          <a:lstStyle/>
          <a:p>
            <a:pPr marL="12700" marR="5715" algn="just">
              <a:lnSpc>
                <a:spcPct val="129099"/>
              </a:lnSpc>
              <a:spcBef>
                <a:spcPts val="95"/>
              </a:spcBef>
              <a:buSzPct val="95454"/>
              <a:buFont typeface="Wingdings"/>
              <a:buChar char=""/>
              <a:tabLst>
                <a:tab pos="236220" algn="l"/>
              </a:tabLst>
            </a:pPr>
            <a:r>
              <a:rPr sz="2200" spc="-95" dirty="0">
                <a:latin typeface="Arial"/>
                <a:cs typeface="Arial"/>
              </a:rPr>
              <a:t>Timing </a:t>
            </a:r>
            <a:r>
              <a:rPr sz="2200" spc="-130" dirty="0">
                <a:latin typeface="Arial"/>
                <a:cs typeface="Arial"/>
              </a:rPr>
              <a:t>becomes </a:t>
            </a:r>
            <a:r>
              <a:rPr sz="2200" spc="-85" dirty="0">
                <a:latin typeface="Arial"/>
                <a:cs typeface="Arial"/>
              </a:rPr>
              <a:t>very </a:t>
            </a:r>
            <a:r>
              <a:rPr sz="2200" spc="-35" dirty="0">
                <a:latin typeface="Arial"/>
                <a:cs typeface="Arial"/>
              </a:rPr>
              <a:t>important, </a:t>
            </a:r>
            <a:r>
              <a:rPr sz="2200" spc="-50" dirty="0">
                <a:latin typeface="Arial"/>
                <a:cs typeface="Arial"/>
              </a:rPr>
              <a:t>therefore, </a:t>
            </a:r>
            <a:r>
              <a:rPr sz="2200" spc="-145" dirty="0">
                <a:latin typeface="Arial"/>
                <a:cs typeface="Arial"/>
              </a:rPr>
              <a:t>because </a:t>
            </a:r>
            <a:r>
              <a:rPr sz="2200" spc="-20" dirty="0">
                <a:latin typeface="Arial"/>
                <a:cs typeface="Arial"/>
              </a:rPr>
              <a:t>the </a:t>
            </a:r>
            <a:r>
              <a:rPr sz="2200" spc="-135" dirty="0">
                <a:latin typeface="Arial"/>
                <a:cs typeface="Arial"/>
              </a:rPr>
              <a:t>accuracy </a:t>
            </a:r>
            <a:r>
              <a:rPr sz="2200" spc="5" dirty="0">
                <a:latin typeface="Arial"/>
                <a:cs typeface="Arial"/>
              </a:rPr>
              <a:t>of </a:t>
            </a:r>
            <a:r>
              <a:rPr sz="2200" spc="-30" dirty="0">
                <a:latin typeface="Arial"/>
                <a:cs typeface="Arial"/>
              </a:rPr>
              <a:t>the  </a:t>
            </a:r>
            <a:r>
              <a:rPr sz="2200" spc="-95" dirty="0">
                <a:latin typeface="Arial"/>
                <a:cs typeface="Arial"/>
              </a:rPr>
              <a:t>received </a:t>
            </a:r>
            <a:r>
              <a:rPr sz="2200" spc="-35" dirty="0">
                <a:latin typeface="Arial"/>
                <a:cs typeface="Arial"/>
              </a:rPr>
              <a:t>information </a:t>
            </a:r>
            <a:r>
              <a:rPr sz="2200" spc="-114" dirty="0">
                <a:latin typeface="Arial"/>
                <a:cs typeface="Arial"/>
              </a:rPr>
              <a:t>is </a:t>
            </a:r>
            <a:r>
              <a:rPr sz="2200" spc="-70" dirty="0">
                <a:latin typeface="Arial"/>
                <a:cs typeface="Arial"/>
              </a:rPr>
              <a:t>completely </a:t>
            </a:r>
            <a:r>
              <a:rPr sz="2200" spc="-75" dirty="0">
                <a:latin typeface="Arial"/>
                <a:cs typeface="Arial"/>
              </a:rPr>
              <a:t>dependent </a:t>
            </a:r>
            <a:r>
              <a:rPr sz="2200" spc="-60" dirty="0">
                <a:latin typeface="Arial"/>
                <a:cs typeface="Arial"/>
              </a:rPr>
              <a:t>on </a:t>
            </a:r>
            <a:r>
              <a:rPr sz="2200" spc="-30" dirty="0">
                <a:latin typeface="Arial"/>
                <a:cs typeface="Arial"/>
              </a:rPr>
              <a:t>the ability </a:t>
            </a:r>
            <a:r>
              <a:rPr sz="2200" spc="5" dirty="0">
                <a:latin typeface="Arial"/>
                <a:cs typeface="Arial"/>
              </a:rPr>
              <a:t>of </a:t>
            </a:r>
            <a:r>
              <a:rPr sz="2200" spc="-30" dirty="0">
                <a:latin typeface="Arial"/>
                <a:cs typeface="Arial"/>
              </a:rPr>
              <a:t>the </a:t>
            </a:r>
            <a:r>
              <a:rPr sz="2200" spc="-90" dirty="0">
                <a:latin typeface="Arial"/>
                <a:cs typeface="Arial"/>
              </a:rPr>
              <a:t>receiving  </a:t>
            </a:r>
            <a:r>
              <a:rPr sz="2200" spc="-95" dirty="0">
                <a:latin typeface="Arial"/>
                <a:cs typeface="Arial"/>
              </a:rPr>
              <a:t>device</a:t>
            </a:r>
            <a:r>
              <a:rPr sz="2200" spc="-175" dirty="0">
                <a:latin typeface="Arial"/>
                <a:cs typeface="Arial"/>
              </a:rPr>
              <a:t> </a:t>
            </a:r>
            <a:r>
              <a:rPr sz="2200" spc="20" dirty="0">
                <a:latin typeface="Arial"/>
                <a:cs typeface="Arial"/>
              </a:rPr>
              <a:t>to</a:t>
            </a:r>
            <a:r>
              <a:rPr sz="2200" spc="-125" dirty="0">
                <a:latin typeface="Arial"/>
                <a:cs typeface="Arial"/>
              </a:rPr>
              <a:t> </a:t>
            </a:r>
            <a:r>
              <a:rPr sz="2200" spc="-120" dirty="0">
                <a:latin typeface="Arial"/>
                <a:cs typeface="Arial"/>
              </a:rPr>
              <a:t>keep</a:t>
            </a:r>
            <a:r>
              <a:rPr sz="2200" spc="-135" dirty="0">
                <a:latin typeface="Arial"/>
                <a:cs typeface="Arial"/>
              </a:rPr>
              <a:t> </a:t>
            </a:r>
            <a:r>
              <a:rPr sz="2200" spc="-120" dirty="0">
                <a:latin typeface="Arial"/>
                <a:cs typeface="Arial"/>
              </a:rPr>
              <a:t>an</a:t>
            </a:r>
            <a:r>
              <a:rPr sz="2200" spc="-145" dirty="0">
                <a:latin typeface="Arial"/>
                <a:cs typeface="Arial"/>
              </a:rPr>
              <a:t> </a:t>
            </a:r>
            <a:r>
              <a:rPr sz="2200" spc="-100" dirty="0">
                <a:latin typeface="Arial"/>
                <a:cs typeface="Arial"/>
              </a:rPr>
              <a:t>accurate</a:t>
            </a:r>
            <a:r>
              <a:rPr sz="2200" spc="-155" dirty="0">
                <a:latin typeface="Arial"/>
                <a:cs typeface="Arial"/>
              </a:rPr>
              <a:t> </a:t>
            </a:r>
            <a:r>
              <a:rPr sz="2200" spc="-60" dirty="0">
                <a:latin typeface="Arial"/>
                <a:cs typeface="Arial"/>
              </a:rPr>
              <a:t>count</a:t>
            </a:r>
            <a:r>
              <a:rPr sz="2200" spc="-125" dirty="0">
                <a:latin typeface="Arial"/>
                <a:cs typeface="Arial"/>
              </a:rPr>
              <a:t> </a:t>
            </a:r>
            <a:r>
              <a:rPr sz="2200" spc="5" dirty="0">
                <a:latin typeface="Arial"/>
                <a:cs typeface="Arial"/>
              </a:rPr>
              <a:t>of</a:t>
            </a:r>
            <a:r>
              <a:rPr sz="2200" spc="-135" dirty="0">
                <a:latin typeface="Arial"/>
                <a:cs typeface="Arial"/>
              </a:rPr>
              <a:t> </a:t>
            </a:r>
            <a:r>
              <a:rPr sz="2200" spc="-20" dirty="0">
                <a:latin typeface="Arial"/>
                <a:cs typeface="Arial"/>
              </a:rPr>
              <a:t>the</a:t>
            </a:r>
            <a:r>
              <a:rPr sz="2200" spc="-110" dirty="0">
                <a:latin typeface="Arial"/>
                <a:cs typeface="Arial"/>
              </a:rPr>
              <a:t> </a:t>
            </a:r>
            <a:r>
              <a:rPr sz="2200" spc="-40" dirty="0">
                <a:latin typeface="Arial"/>
                <a:cs typeface="Arial"/>
              </a:rPr>
              <a:t>bits</a:t>
            </a:r>
            <a:r>
              <a:rPr sz="2200" spc="-135" dirty="0">
                <a:latin typeface="Arial"/>
                <a:cs typeface="Arial"/>
              </a:rPr>
              <a:t> </a:t>
            </a:r>
            <a:r>
              <a:rPr sz="2200" spc="-204" dirty="0">
                <a:latin typeface="Arial"/>
                <a:cs typeface="Arial"/>
              </a:rPr>
              <a:t>as</a:t>
            </a:r>
            <a:r>
              <a:rPr sz="2200" spc="-130" dirty="0">
                <a:latin typeface="Arial"/>
                <a:cs typeface="Arial"/>
              </a:rPr>
              <a:t> </a:t>
            </a:r>
            <a:r>
              <a:rPr sz="2200" spc="-50" dirty="0">
                <a:latin typeface="Arial"/>
                <a:cs typeface="Arial"/>
              </a:rPr>
              <a:t>they</a:t>
            </a:r>
            <a:r>
              <a:rPr sz="2200" spc="-100" dirty="0">
                <a:latin typeface="Arial"/>
                <a:cs typeface="Arial"/>
              </a:rPr>
              <a:t> </a:t>
            </a:r>
            <a:r>
              <a:rPr sz="2200" spc="-110" dirty="0">
                <a:latin typeface="Arial"/>
                <a:cs typeface="Arial"/>
              </a:rPr>
              <a:t>come</a:t>
            </a:r>
            <a:r>
              <a:rPr sz="2200" spc="-145" dirty="0">
                <a:latin typeface="Arial"/>
                <a:cs typeface="Arial"/>
              </a:rPr>
              <a:t> </a:t>
            </a:r>
            <a:r>
              <a:rPr sz="2200" spc="-40" dirty="0">
                <a:latin typeface="Arial"/>
                <a:cs typeface="Arial"/>
              </a:rPr>
              <a:t>in.</a:t>
            </a:r>
            <a:endParaRPr sz="2200">
              <a:latin typeface="Arial"/>
              <a:cs typeface="Arial"/>
            </a:endParaRPr>
          </a:p>
          <a:p>
            <a:pPr marL="235585" indent="-223520" algn="just">
              <a:lnSpc>
                <a:spcPct val="100000"/>
              </a:lnSpc>
              <a:spcBef>
                <a:spcPts val="745"/>
              </a:spcBef>
              <a:buSzPct val="95454"/>
              <a:buFont typeface="Wingdings"/>
              <a:buChar char=""/>
              <a:tabLst>
                <a:tab pos="236220" algn="l"/>
              </a:tabLst>
            </a:pPr>
            <a:r>
              <a:rPr sz="2200" b="1" spc="-170" dirty="0">
                <a:latin typeface="Arial"/>
                <a:cs typeface="Arial"/>
              </a:rPr>
              <a:t>Advantage</a:t>
            </a:r>
            <a:r>
              <a:rPr sz="2200" b="1" spc="-165" dirty="0">
                <a:latin typeface="Arial"/>
                <a:cs typeface="Arial"/>
              </a:rPr>
              <a:t> </a:t>
            </a:r>
            <a:r>
              <a:rPr sz="2200" b="1" spc="-125" dirty="0">
                <a:latin typeface="Arial"/>
                <a:cs typeface="Arial"/>
              </a:rPr>
              <a:t>:</a:t>
            </a:r>
            <a:endParaRPr sz="2200">
              <a:latin typeface="Arial"/>
              <a:cs typeface="Arial"/>
            </a:endParaRPr>
          </a:p>
          <a:p>
            <a:pPr marL="238125" marR="5080" lvl="1" algn="just">
              <a:lnSpc>
                <a:spcPct val="128899"/>
              </a:lnSpc>
              <a:spcBef>
                <a:spcPts val="10"/>
              </a:spcBef>
              <a:buFont typeface="Arial"/>
              <a:buChar char="•"/>
              <a:tabLst>
                <a:tab pos="400685" algn="l"/>
              </a:tabLst>
            </a:pPr>
            <a:r>
              <a:rPr sz="2200" b="1" spc="-204" dirty="0">
                <a:latin typeface="Arial"/>
                <a:cs typeface="Arial"/>
              </a:rPr>
              <a:t>Speed </a:t>
            </a:r>
            <a:r>
              <a:rPr sz="2200" b="1" spc="-125" dirty="0">
                <a:latin typeface="Arial"/>
                <a:cs typeface="Arial"/>
              </a:rPr>
              <a:t>: </a:t>
            </a:r>
            <a:r>
              <a:rPr sz="2200" spc="-10" dirty="0">
                <a:latin typeface="Arial"/>
                <a:cs typeface="Arial"/>
              </a:rPr>
              <a:t>With </a:t>
            </a:r>
            <a:r>
              <a:rPr sz="2200" spc="-70" dirty="0">
                <a:latin typeface="Arial"/>
                <a:cs typeface="Arial"/>
              </a:rPr>
              <a:t>no </a:t>
            </a:r>
            <a:r>
              <a:rPr sz="2200" spc="-75" dirty="0">
                <a:latin typeface="Arial"/>
                <a:cs typeface="Arial"/>
              </a:rPr>
              <a:t>extra </a:t>
            </a:r>
            <a:r>
              <a:rPr sz="2200" spc="-50" dirty="0">
                <a:latin typeface="Arial"/>
                <a:cs typeface="Arial"/>
              </a:rPr>
              <a:t>bits </a:t>
            </a:r>
            <a:r>
              <a:rPr sz="2200" spc="-10" dirty="0">
                <a:latin typeface="Arial"/>
                <a:cs typeface="Arial"/>
              </a:rPr>
              <a:t>or </a:t>
            </a:r>
            <a:r>
              <a:rPr sz="2200" spc="-180" dirty="0">
                <a:latin typeface="Arial"/>
                <a:cs typeface="Arial"/>
              </a:rPr>
              <a:t>gaps </a:t>
            </a:r>
            <a:r>
              <a:rPr sz="2200" spc="10" dirty="0">
                <a:latin typeface="Arial"/>
                <a:cs typeface="Arial"/>
              </a:rPr>
              <a:t>to </a:t>
            </a:r>
            <a:r>
              <a:rPr sz="2200" spc="-55" dirty="0">
                <a:latin typeface="Arial"/>
                <a:cs typeface="Arial"/>
              </a:rPr>
              <a:t>introduce </a:t>
            </a:r>
            <a:r>
              <a:rPr sz="2200" spc="-35" dirty="0">
                <a:latin typeface="Arial"/>
                <a:cs typeface="Arial"/>
              </a:rPr>
              <a:t>at </a:t>
            </a:r>
            <a:r>
              <a:rPr sz="2200" spc="-30" dirty="0">
                <a:latin typeface="Arial"/>
                <a:cs typeface="Arial"/>
              </a:rPr>
              <a:t>the </a:t>
            </a:r>
            <a:r>
              <a:rPr sz="2200" spc="-110" dirty="0">
                <a:latin typeface="Arial"/>
                <a:cs typeface="Arial"/>
              </a:rPr>
              <a:t>sending </a:t>
            </a:r>
            <a:r>
              <a:rPr sz="2200" spc="-85" dirty="0">
                <a:latin typeface="Arial"/>
                <a:cs typeface="Arial"/>
              </a:rPr>
              <a:t>end </a:t>
            </a:r>
            <a:r>
              <a:rPr sz="2200" spc="-105" dirty="0">
                <a:latin typeface="Arial"/>
                <a:cs typeface="Arial"/>
              </a:rPr>
              <a:t>and  </a:t>
            </a:r>
            <a:r>
              <a:rPr sz="2200" spc="-90" dirty="0">
                <a:latin typeface="Arial"/>
                <a:cs typeface="Arial"/>
              </a:rPr>
              <a:t>remove </a:t>
            </a:r>
            <a:r>
              <a:rPr sz="2200" spc="-35" dirty="0">
                <a:latin typeface="Arial"/>
                <a:cs typeface="Arial"/>
              </a:rPr>
              <a:t>at </a:t>
            </a:r>
            <a:r>
              <a:rPr sz="2200" spc="-20" dirty="0">
                <a:latin typeface="Arial"/>
                <a:cs typeface="Arial"/>
              </a:rPr>
              <a:t>the </a:t>
            </a:r>
            <a:r>
              <a:rPr sz="2200" spc="-85" dirty="0">
                <a:latin typeface="Arial"/>
                <a:cs typeface="Arial"/>
              </a:rPr>
              <a:t>receiving end, </a:t>
            </a:r>
            <a:r>
              <a:rPr sz="2200" spc="-95" dirty="0">
                <a:latin typeface="Arial"/>
                <a:cs typeface="Arial"/>
              </a:rPr>
              <a:t>and, </a:t>
            </a:r>
            <a:r>
              <a:rPr sz="2200" spc="-90" dirty="0">
                <a:latin typeface="Arial"/>
                <a:cs typeface="Arial"/>
              </a:rPr>
              <a:t>by </a:t>
            </a:r>
            <a:r>
              <a:rPr sz="2200" spc="-85" dirty="0">
                <a:latin typeface="Arial"/>
                <a:cs typeface="Arial"/>
              </a:rPr>
              <a:t>extension, </a:t>
            </a:r>
            <a:r>
              <a:rPr sz="2200" spc="5" dirty="0">
                <a:latin typeface="Arial"/>
                <a:cs typeface="Arial"/>
              </a:rPr>
              <a:t>with </a:t>
            </a:r>
            <a:r>
              <a:rPr sz="2200" spc="-50" dirty="0">
                <a:latin typeface="Arial"/>
                <a:cs typeface="Arial"/>
              </a:rPr>
              <a:t>fewer bits </a:t>
            </a:r>
            <a:r>
              <a:rPr sz="2200" spc="20" dirty="0">
                <a:latin typeface="Arial"/>
                <a:cs typeface="Arial"/>
              </a:rPr>
              <a:t>to </a:t>
            </a:r>
            <a:r>
              <a:rPr sz="2200" spc="-100" dirty="0">
                <a:latin typeface="Arial"/>
                <a:cs typeface="Arial"/>
              </a:rPr>
              <a:t>move  </a:t>
            </a:r>
            <a:r>
              <a:rPr sz="2200" spc="-150" dirty="0">
                <a:latin typeface="Arial"/>
                <a:cs typeface="Arial"/>
              </a:rPr>
              <a:t>across </a:t>
            </a:r>
            <a:r>
              <a:rPr sz="2200" spc="-20" dirty="0">
                <a:latin typeface="Arial"/>
                <a:cs typeface="Arial"/>
              </a:rPr>
              <a:t>the </a:t>
            </a:r>
            <a:r>
              <a:rPr sz="2200" spc="-50" dirty="0">
                <a:latin typeface="Arial"/>
                <a:cs typeface="Arial"/>
              </a:rPr>
              <a:t>link, </a:t>
            </a:r>
            <a:r>
              <a:rPr sz="2200" spc="-114" dirty="0">
                <a:latin typeface="Arial"/>
                <a:cs typeface="Arial"/>
              </a:rPr>
              <a:t>synchronous </a:t>
            </a:r>
            <a:r>
              <a:rPr sz="2200" spc="-90" dirty="0">
                <a:latin typeface="Arial"/>
                <a:cs typeface="Arial"/>
              </a:rPr>
              <a:t>transmission </a:t>
            </a:r>
            <a:r>
              <a:rPr sz="2200" spc="-114" dirty="0">
                <a:latin typeface="Arial"/>
                <a:cs typeface="Arial"/>
              </a:rPr>
              <a:t>is </a:t>
            </a:r>
            <a:r>
              <a:rPr sz="2200" spc="-75" dirty="0">
                <a:latin typeface="Arial"/>
                <a:cs typeface="Arial"/>
              </a:rPr>
              <a:t>faster </a:t>
            </a:r>
            <a:r>
              <a:rPr sz="2200" spc="-50" dirty="0">
                <a:latin typeface="Arial"/>
                <a:cs typeface="Arial"/>
              </a:rPr>
              <a:t>than </a:t>
            </a:r>
            <a:r>
              <a:rPr sz="2200" spc="-120" dirty="0">
                <a:latin typeface="Arial"/>
                <a:cs typeface="Arial"/>
              </a:rPr>
              <a:t>asynchronous  </a:t>
            </a:r>
            <a:r>
              <a:rPr sz="2200" spc="-85" dirty="0">
                <a:latin typeface="Arial"/>
                <a:cs typeface="Arial"/>
              </a:rPr>
              <a:t>transmission.</a:t>
            </a:r>
            <a:endParaRPr sz="2200">
              <a:latin typeface="Arial"/>
              <a:cs typeface="Arial"/>
            </a:endParaRPr>
          </a:p>
          <a:p>
            <a:pPr marL="73660">
              <a:lnSpc>
                <a:spcPct val="100000"/>
              </a:lnSpc>
              <a:spcBef>
                <a:spcPts val="765"/>
              </a:spcBef>
            </a:pPr>
            <a:r>
              <a:rPr sz="2200" b="1" spc="-5" dirty="0">
                <a:solidFill>
                  <a:srgbClr val="00AFEF"/>
                </a:solidFill>
                <a:latin typeface="Times New Roman"/>
                <a:cs typeface="Times New Roman"/>
              </a:rPr>
              <a:t>Isochronous</a:t>
            </a:r>
            <a:r>
              <a:rPr sz="2200" b="1" spc="-114" dirty="0">
                <a:solidFill>
                  <a:srgbClr val="00AFEF"/>
                </a:solidFill>
                <a:latin typeface="Times New Roman"/>
                <a:cs typeface="Times New Roman"/>
              </a:rPr>
              <a:t> </a:t>
            </a:r>
            <a:r>
              <a:rPr sz="2200" b="1" spc="-10" dirty="0">
                <a:solidFill>
                  <a:srgbClr val="00AFEF"/>
                </a:solidFill>
                <a:latin typeface="Times New Roman"/>
                <a:cs typeface="Times New Roman"/>
              </a:rPr>
              <a:t>Transmission</a:t>
            </a:r>
            <a:endParaRPr sz="2200">
              <a:latin typeface="Times New Roman"/>
              <a:cs typeface="Times New Roman"/>
            </a:endParaRPr>
          </a:p>
          <a:p>
            <a:pPr marL="356870" indent="-344805">
              <a:lnSpc>
                <a:spcPct val="100000"/>
              </a:lnSpc>
              <a:spcBef>
                <a:spcPts val="745"/>
              </a:spcBef>
              <a:buSzPct val="95454"/>
              <a:buFont typeface="Wingdings"/>
              <a:buChar char=""/>
              <a:tabLst>
                <a:tab pos="357505" algn="l"/>
              </a:tabLst>
            </a:pPr>
            <a:r>
              <a:rPr sz="2200" spc="-145" dirty="0">
                <a:latin typeface="Arial"/>
                <a:cs typeface="Arial"/>
              </a:rPr>
              <a:t>This</a:t>
            </a:r>
            <a:r>
              <a:rPr sz="2200" spc="-160" dirty="0">
                <a:latin typeface="Arial"/>
                <a:cs typeface="Arial"/>
              </a:rPr>
              <a:t> </a:t>
            </a:r>
            <a:r>
              <a:rPr sz="2200" spc="-80" dirty="0">
                <a:latin typeface="Arial"/>
                <a:cs typeface="Arial"/>
              </a:rPr>
              <a:t>mode</a:t>
            </a:r>
            <a:r>
              <a:rPr sz="2200" spc="-120" dirty="0">
                <a:latin typeface="Arial"/>
                <a:cs typeface="Arial"/>
              </a:rPr>
              <a:t> </a:t>
            </a:r>
            <a:r>
              <a:rPr sz="2200" spc="-80" dirty="0">
                <a:latin typeface="Arial"/>
                <a:cs typeface="Arial"/>
              </a:rPr>
              <a:t>provides</a:t>
            </a:r>
            <a:r>
              <a:rPr sz="2200" spc="-175" dirty="0">
                <a:latin typeface="Arial"/>
                <a:cs typeface="Arial"/>
              </a:rPr>
              <a:t> </a:t>
            </a:r>
            <a:r>
              <a:rPr sz="2200" spc="-85" dirty="0">
                <a:latin typeface="Arial"/>
                <a:cs typeface="Arial"/>
              </a:rPr>
              <a:t>synchronization</a:t>
            </a:r>
            <a:r>
              <a:rPr sz="2200" spc="-185" dirty="0">
                <a:latin typeface="Arial"/>
                <a:cs typeface="Arial"/>
              </a:rPr>
              <a:t> </a:t>
            </a:r>
            <a:r>
              <a:rPr sz="2200" dirty="0">
                <a:latin typeface="Arial"/>
                <a:cs typeface="Arial"/>
              </a:rPr>
              <a:t>for</a:t>
            </a:r>
            <a:r>
              <a:rPr sz="2200" spc="-135" dirty="0">
                <a:latin typeface="Arial"/>
                <a:cs typeface="Arial"/>
              </a:rPr>
              <a:t> </a:t>
            </a:r>
            <a:r>
              <a:rPr sz="2200" spc="-20" dirty="0">
                <a:latin typeface="Arial"/>
                <a:cs typeface="Arial"/>
              </a:rPr>
              <a:t>the</a:t>
            </a:r>
            <a:r>
              <a:rPr sz="2200" spc="-125" dirty="0">
                <a:latin typeface="Arial"/>
                <a:cs typeface="Arial"/>
              </a:rPr>
              <a:t> </a:t>
            </a:r>
            <a:r>
              <a:rPr sz="2200" spc="-35" dirty="0">
                <a:latin typeface="Arial"/>
                <a:cs typeface="Arial"/>
              </a:rPr>
              <a:t>entire</a:t>
            </a:r>
            <a:r>
              <a:rPr sz="2200" spc="-125" dirty="0">
                <a:latin typeface="Arial"/>
                <a:cs typeface="Arial"/>
              </a:rPr>
              <a:t> </a:t>
            </a:r>
            <a:r>
              <a:rPr sz="2200" spc="-85" dirty="0">
                <a:latin typeface="Arial"/>
                <a:cs typeface="Arial"/>
              </a:rPr>
              <a:t>stream</a:t>
            </a:r>
            <a:r>
              <a:rPr sz="2200" spc="-140" dirty="0">
                <a:latin typeface="Arial"/>
                <a:cs typeface="Arial"/>
              </a:rPr>
              <a:t> </a:t>
            </a:r>
            <a:r>
              <a:rPr sz="2200" spc="5" dirty="0">
                <a:latin typeface="Arial"/>
                <a:cs typeface="Arial"/>
              </a:rPr>
              <a:t>of</a:t>
            </a:r>
            <a:r>
              <a:rPr sz="2200" spc="-110" dirty="0">
                <a:latin typeface="Arial"/>
                <a:cs typeface="Arial"/>
              </a:rPr>
              <a:t> </a:t>
            </a:r>
            <a:r>
              <a:rPr sz="2200" spc="-45" dirty="0">
                <a:latin typeface="Arial"/>
                <a:cs typeface="Arial"/>
              </a:rPr>
              <a:t>bits.</a:t>
            </a:r>
            <a:endParaRPr sz="2200">
              <a:latin typeface="Arial"/>
              <a:cs typeface="Arial"/>
            </a:endParaRPr>
          </a:p>
          <a:p>
            <a:pPr marL="356870" indent="-344805">
              <a:lnSpc>
                <a:spcPct val="100000"/>
              </a:lnSpc>
              <a:spcBef>
                <a:spcPts val="775"/>
              </a:spcBef>
              <a:buSzPct val="95454"/>
              <a:buFont typeface="Wingdings"/>
              <a:buChar char=""/>
              <a:tabLst>
                <a:tab pos="357505" algn="l"/>
              </a:tabLst>
            </a:pPr>
            <a:r>
              <a:rPr sz="2200" spc="30" dirty="0">
                <a:latin typeface="Arial"/>
                <a:cs typeface="Arial"/>
              </a:rPr>
              <a:t>It</a:t>
            </a:r>
            <a:r>
              <a:rPr sz="2200" spc="-150" dirty="0">
                <a:latin typeface="Arial"/>
                <a:cs typeface="Arial"/>
              </a:rPr>
              <a:t> </a:t>
            </a:r>
            <a:r>
              <a:rPr sz="2200" spc="-114" dirty="0">
                <a:latin typeface="Arial"/>
                <a:cs typeface="Arial"/>
              </a:rPr>
              <a:t>is</a:t>
            </a:r>
            <a:r>
              <a:rPr sz="2200" spc="-110" dirty="0">
                <a:latin typeface="Arial"/>
                <a:cs typeface="Arial"/>
              </a:rPr>
              <a:t> </a:t>
            </a:r>
            <a:r>
              <a:rPr sz="2200" spc="-130" dirty="0">
                <a:latin typeface="Arial"/>
                <a:cs typeface="Arial"/>
              </a:rPr>
              <a:t>used</a:t>
            </a:r>
            <a:r>
              <a:rPr sz="2200" spc="-110" dirty="0">
                <a:latin typeface="Arial"/>
                <a:cs typeface="Arial"/>
              </a:rPr>
              <a:t> </a:t>
            </a:r>
            <a:r>
              <a:rPr sz="2200" spc="15" dirty="0">
                <a:latin typeface="Arial"/>
                <a:cs typeface="Arial"/>
              </a:rPr>
              <a:t>with</a:t>
            </a:r>
            <a:r>
              <a:rPr sz="2200" spc="-165" dirty="0">
                <a:latin typeface="Arial"/>
                <a:cs typeface="Arial"/>
              </a:rPr>
              <a:t> </a:t>
            </a:r>
            <a:r>
              <a:rPr sz="2200" spc="-70" dirty="0">
                <a:latin typeface="Arial"/>
                <a:cs typeface="Arial"/>
              </a:rPr>
              <a:t>real</a:t>
            </a:r>
            <a:r>
              <a:rPr sz="2200" spc="-130" dirty="0">
                <a:latin typeface="Arial"/>
                <a:cs typeface="Arial"/>
              </a:rPr>
              <a:t> </a:t>
            </a:r>
            <a:r>
              <a:rPr sz="2200" spc="-10" dirty="0">
                <a:latin typeface="Arial"/>
                <a:cs typeface="Arial"/>
              </a:rPr>
              <a:t>time</a:t>
            </a:r>
            <a:r>
              <a:rPr sz="2200" spc="-125" dirty="0">
                <a:latin typeface="Arial"/>
                <a:cs typeface="Arial"/>
              </a:rPr>
              <a:t> </a:t>
            </a:r>
            <a:r>
              <a:rPr sz="2200" spc="-75" dirty="0">
                <a:latin typeface="Arial"/>
                <a:cs typeface="Arial"/>
              </a:rPr>
              <a:t>audio</a:t>
            </a:r>
            <a:r>
              <a:rPr sz="2200" spc="-125" dirty="0">
                <a:latin typeface="Arial"/>
                <a:cs typeface="Arial"/>
              </a:rPr>
              <a:t> </a:t>
            </a:r>
            <a:r>
              <a:rPr sz="2200" spc="-105" dirty="0">
                <a:latin typeface="Arial"/>
                <a:cs typeface="Arial"/>
              </a:rPr>
              <a:t>and</a:t>
            </a:r>
            <a:r>
              <a:rPr sz="2200" spc="-140" dirty="0">
                <a:latin typeface="Arial"/>
                <a:cs typeface="Arial"/>
              </a:rPr>
              <a:t> </a:t>
            </a:r>
            <a:r>
              <a:rPr sz="2200" spc="-70" dirty="0">
                <a:latin typeface="Arial"/>
                <a:cs typeface="Arial"/>
              </a:rPr>
              <a:t>video</a:t>
            </a:r>
            <a:r>
              <a:rPr sz="2200" spc="-145" dirty="0">
                <a:latin typeface="Arial"/>
                <a:cs typeface="Arial"/>
              </a:rPr>
              <a:t> </a:t>
            </a:r>
            <a:r>
              <a:rPr sz="2200" spc="-75" dirty="0">
                <a:latin typeface="Arial"/>
                <a:cs typeface="Arial"/>
              </a:rPr>
              <a:t>applications.</a:t>
            </a:r>
            <a:endParaRPr sz="2200">
              <a:latin typeface="Arial"/>
              <a:cs typeface="Arial"/>
            </a:endParaRPr>
          </a:p>
          <a:p>
            <a:pPr marL="356870" indent="-344805">
              <a:lnSpc>
                <a:spcPct val="100000"/>
              </a:lnSpc>
              <a:spcBef>
                <a:spcPts val="260"/>
              </a:spcBef>
              <a:buSzPct val="95454"/>
              <a:buFont typeface="Wingdings"/>
              <a:buChar char=""/>
              <a:tabLst>
                <a:tab pos="357505" algn="l"/>
              </a:tabLst>
            </a:pPr>
            <a:r>
              <a:rPr sz="2200" spc="-60" dirty="0">
                <a:latin typeface="Arial"/>
                <a:cs typeface="Arial"/>
              </a:rPr>
              <a:t>In</a:t>
            </a:r>
            <a:r>
              <a:rPr sz="2200" spc="-140" dirty="0">
                <a:latin typeface="Arial"/>
                <a:cs typeface="Arial"/>
              </a:rPr>
              <a:t> </a:t>
            </a:r>
            <a:r>
              <a:rPr sz="2200" spc="-45" dirty="0">
                <a:latin typeface="Arial"/>
                <a:cs typeface="Arial"/>
              </a:rPr>
              <a:t>real-time</a:t>
            </a:r>
            <a:r>
              <a:rPr sz="2200" spc="-170" dirty="0">
                <a:latin typeface="Arial"/>
                <a:cs typeface="Arial"/>
              </a:rPr>
              <a:t> </a:t>
            </a:r>
            <a:r>
              <a:rPr sz="2200" spc="-75" dirty="0">
                <a:latin typeface="Arial"/>
                <a:cs typeface="Arial"/>
              </a:rPr>
              <a:t>audio</a:t>
            </a:r>
            <a:r>
              <a:rPr sz="2200" spc="-114" dirty="0">
                <a:latin typeface="Arial"/>
                <a:cs typeface="Arial"/>
              </a:rPr>
              <a:t> </a:t>
            </a:r>
            <a:r>
              <a:rPr sz="2200" spc="-105" dirty="0">
                <a:latin typeface="Arial"/>
                <a:cs typeface="Arial"/>
              </a:rPr>
              <a:t>and</a:t>
            </a:r>
            <a:r>
              <a:rPr sz="2200" spc="-114" dirty="0">
                <a:latin typeface="Arial"/>
                <a:cs typeface="Arial"/>
              </a:rPr>
              <a:t> </a:t>
            </a:r>
            <a:r>
              <a:rPr sz="2200" spc="-75" dirty="0">
                <a:latin typeface="Arial"/>
                <a:cs typeface="Arial"/>
              </a:rPr>
              <a:t>video,</a:t>
            </a:r>
            <a:r>
              <a:rPr sz="2200" spc="-150" dirty="0">
                <a:latin typeface="Arial"/>
                <a:cs typeface="Arial"/>
              </a:rPr>
              <a:t> </a:t>
            </a:r>
            <a:r>
              <a:rPr sz="2200" spc="-25" dirty="0">
                <a:latin typeface="Arial"/>
                <a:cs typeface="Arial"/>
              </a:rPr>
              <a:t>in</a:t>
            </a:r>
            <a:r>
              <a:rPr sz="2200" spc="-135" dirty="0">
                <a:latin typeface="Arial"/>
                <a:cs typeface="Arial"/>
              </a:rPr>
              <a:t> </a:t>
            </a:r>
            <a:r>
              <a:rPr sz="2200" spc="-60" dirty="0">
                <a:latin typeface="Arial"/>
                <a:cs typeface="Arial"/>
              </a:rPr>
              <a:t>which</a:t>
            </a:r>
            <a:r>
              <a:rPr sz="2200" spc="-140" dirty="0">
                <a:latin typeface="Arial"/>
                <a:cs typeface="Arial"/>
              </a:rPr>
              <a:t> </a:t>
            </a:r>
            <a:r>
              <a:rPr sz="2200" spc="-100" dirty="0">
                <a:latin typeface="Arial"/>
                <a:cs typeface="Arial"/>
              </a:rPr>
              <a:t>uneven</a:t>
            </a:r>
            <a:r>
              <a:rPr sz="2200" spc="-150" dirty="0">
                <a:latin typeface="Arial"/>
                <a:cs typeface="Arial"/>
              </a:rPr>
              <a:t> </a:t>
            </a:r>
            <a:r>
              <a:rPr sz="2200" spc="-125" dirty="0">
                <a:latin typeface="Arial"/>
                <a:cs typeface="Arial"/>
              </a:rPr>
              <a:t>delays</a:t>
            </a:r>
            <a:r>
              <a:rPr sz="2200" spc="-130" dirty="0">
                <a:latin typeface="Arial"/>
                <a:cs typeface="Arial"/>
              </a:rPr>
              <a:t> </a:t>
            </a:r>
            <a:r>
              <a:rPr sz="2200" spc="-65" dirty="0">
                <a:latin typeface="Arial"/>
                <a:cs typeface="Arial"/>
              </a:rPr>
              <a:t>between</a:t>
            </a:r>
            <a:r>
              <a:rPr sz="2200" spc="-114" dirty="0">
                <a:latin typeface="Arial"/>
                <a:cs typeface="Arial"/>
              </a:rPr>
              <a:t> </a:t>
            </a:r>
            <a:r>
              <a:rPr sz="2200" spc="-95" dirty="0">
                <a:latin typeface="Arial"/>
                <a:cs typeface="Arial"/>
              </a:rPr>
              <a:t>frames</a:t>
            </a:r>
            <a:r>
              <a:rPr sz="2200" spc="-140" dirty="0">
                <a:latin typeface="Arial"/>
                <a:cs typeface="Arial"/>
              </a:rPr>
              <a:t> </a:t>
            </a:r>
            <a:r>
              <a:rPr sz="2200" spc="-95" dirty="0">
                <a:latin typeface="Arial"/>
                <a:cs typeface="Arial"/>
              </a:rPr>
              <a:t>are</a:t>
            </a:r>
            <a:endParaRPr sz="2200">
              <a:latin typeface="Arial"/>
              <a:cs typeface="Arial"/>
            </a:endParaRPr>
          </a:p>
          <a:p>
            <a:pPr marL="356870">
              <a:lnSpc>
                <a:spcPct val="100000"/>
              </a:lnSpc>
              <a:spcBef>
                <a:spcPts val="5"/>
              </a:spcBef>
            </a:pPr>
            <a:r>
              <a:rPr sz="2200" dirty="0">
                <a:latin typeface="Arial"/>
                <a:cs typeface="Arial"/>
              </a:rPr>
              <a:t>not</a:t>
            </a:r>
            <a:r>
              <a:rPr sz="2200" spc="-430" dirty="0">
                <a:latin typeface="Arial"/>
                <a:cs typeface="Arial"/>
              </a:rPr>
              <a:t> </a:t>
            </a:r>
            <a:r>
              <a:rPr sz="2200" spc="-90" dirty="0">
                <a:latin typeface="Arial"/>
                <a:cs typeface="Arial"/>
              </a:rPr>
              <a:t>acceptable, </a:t>
            </a:r>
            <a:r>
              <a:rPr sz="2200" spc="-110" dirty="0">
                <a:latin typeface="Arial"/>
                <a:cs typeface="Arial"/>
              </a:rPr>
              <a:t>synchronous </a:t>
            </a:r>
            <a:r>
              <a:rPr sz="2200" spc="-85" dirty="0">
                <a:latin typeface="Arial"/>
                <a:cs typeface="Arial"/>
              </a:rPr>
              <a:t>transmission </a:t>
            </a:r>
            <a:r>
              <a:rPr sz="2200" spc="-70" dirty="0">
                <a:latin typeface="Arial"/>
                <a:cs typeface="Arial"/>
              </a:rPr>
              <a:t>fails.</a:t>
            </a:r>
            <a:endParaRPr sz="2200">
              <a:latin typeface="Arial"/>
              <a:cs typeface="Arial"/>
            </a:endParaRPr>
          </a:p>
        </p:txBody>
      </p:sp>
    </p:spTree>
    <p:extLst>
      <p:ext uri="{BB962C8B-B14F-4D97-AF65-F5344CB8AC3E}">
        <p14:creationId xmlns:p14="http://schemas.microsoft.com/office/powerpoint/2010/main" val="9169597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1140" y="357636"/>
            <a:ext cx="8075295" cy="3480435"/>
          </a:xfrm>
          <a:prstGeom prst="rect">
            <a:avLst/>
          </a:prstGeom>
        </p:spPr>
        <p:txBody>
          <a:bodyPr vert="horz" wrap="square" lIns="0" tIns="133985" rIns="0" bIns="0" rtlCol="0">
            <a:spAutoFit/>
          </a:bodyPr>
          <a:lstStyle/>
          <a:p>
            <a:pPr marL="235585" indent="-223520">
              <a:lnSpc>
                <a:spcPct val="100000"/>
              </a:lnSpc>
              <a:spcBef>
                <a:spcPts val="1055"/>
              </a:spcBef>
              <a:buSzPct val="95454"/>
              <a:buFont typeface="Wingdings"/>
              <a:buChar char=""/>
              <a:tabLst>
                <a:tab pos="236220" algn="l"/>
              </a:tabLst>
            </a:pPr>
            <a:r>
              <a:rPr sz="2200" spc="-125" dirty="0">
                <a:latin typeface="Arial"/>
                <a:cs typeface="Arial"/>
              </a:rPr>
              <a:t>For </a:t>
            </a:r>
            <a:r>
              <a:rPr sz="2200" spc="-105" dirty="0">
                <a:latin typeface="Arial"/>
                <a:cs typeface="Arial"/>
              </a:rPr>
              <a:t>example, </a:t>
            </a:r>
            <a:r>
              <a:rPr sz="2200" spc="-245" dirty="0">
                <a:latin typeface="Arial"/>
                <a:cs typeface="Arial"/>
              </a:rPr>
              <a:t>TV </a:t>
            </a:r>
            <a:r>
              <a:rPr sz="2200" spc="-135" dirty="0">
                <a:latin typeface="Arial"/>
                <a:cs typeface="Arial"/>
              </a:rPr>
              <a:t>images </a:t>
            </a:r>
            <a:r>
              <a:rPr sz="2200" spc="-95" dirty="0">
                <a:latin typeface="Arial"/>
                <a:cs typeface="Arial"/>
              </a:rPr>
              <a:t>are broadcast </a:t>
            </a:r>
            <a:r>
              <a:rPr sz="2200" spc="-35" dirty="0">
                <a:latin typeface="Arial"/>
                <a:cs typeface="Arial"/>
              </a:rPr>
              <a:t>at </a:t>
            </a:r>
            <a:r>
              <a:rPr sz="2200" spc="-20" dirty="0">
                <a:latin typeface="Arial"/>
                <a:cs typeface="Arial"/>
              </a:rPr>
              <a:t>the </a:t>
            </a:r>
            <a:r>
              <a:rPr sz="2200" spc="-60" dirty="0">
                <a:latin typeface="Arial"/>
                <a:cs typeface="Arial"/>
              </a:rPr>
              <a:t>rate </a:t>
            </a:r>
            <a:r>
              <a:rPr sz="2200" spc="5" dirty="0">
                <a:latin typeface="Arial"/>
                <a:cs typeface="Arial"/>
              </a:rPr>
              <a:t>of</a:t>
            </a:r>
            <a:r>
              <a:rPr sz="2200" spc="-420" dirty="0">
                <a:latin typeface="Arial"/>
                <a:cs typeface="Arial"/>
              </a:rPr>
              <a:t> </a:t>
            </a:r>
            <a:r>
              <a:rPr sz="2200" spc="-105" dirty="0">
                <a:latin typeface="Arial"/>
                <a:cs typeface="Arial"/>
              </a:rPr>
              <a:t>30 </a:t>
            </a:r>
            <a:r>
              <a:rPr sz="2200" spc="-135" dirty="0">
                <a:latin typeface="Arial"/>
                <a:cs typeface="Arial"/>
              </a:rPr>
              <a:t>images </a:t>
            </a:r>
            <a:r>
              <a:rPr sz="2200" spc="-55" dirty="0">
                <a:latin typeface="Arial"/>
                <a:cs typeface="Arial"/>
              </a:rPr>
              <a:t>per</a:t>
            </a:r>
            <a:endParaRPr sz="2200">
              <a:latin typeface="Arial"/>
              <a:cs typeface="Arial"/>
            </a:endParaRPr>
          </a:p>
          <a:p>
            <a:pPr marL="201295">
              <a:lnSpc>
                <a:spcPct val="100000"/>
              </a:lnSpc>
              <a:spcBef>
                <a:spcPts val="965"/>
              </a:spcBef>
            </a:pPr>
            <a:r>
              <a:rPr sz="2200" spc="-114" dirty="0">
                <a:latin typeface="Arial"/>
                <a:cs typeface="Arial"/>
              </a:rPr>
              <a:t>second; </a:t>
            </a:r>
            <a:r>
              <a:rPr sz="2200" spc="-50" dirty="0">
                <a:latin typeface="Arial"/>
                <a:cs typeface="Arial"/>
              </a:rPr>
              <a:t>they </a:t>
            </a:r>
            <a:r>
              <a:rPr sz="2200" spc="-70" dirty="0">
                <a:latin typeface="Arial"/>
                <a:cs typeface="Arial"/>
              </a:rPr>
              <a:t>must </a:t>
            </a:r>
            <a:r>
              <a:rPr sz="2200" spc="-100" dirty="0">
                <a:latin typeface="Arial"/>
                <a:cs typeface="Arial"/>
              </a:rPr>
              <a:t>be </a:t>
            </a:r>
            <a:r>
              <a:rPr sz="2200" spc="-75" dirty="0">
                <a:latin typeface="Arial"/>
                <a:cs typeface="Arial"/>
              </a:rPr>
              <a:t>viewed </a:t>
            </a:r>
            <a:r>
              <a:rPr sz="2200" spc="-35" dirty="0">
                <a:latin typeface="Arial"/>
                <a:cs typeface="Arial"/>
              </a:rPr>
              <a:t>at </a:t>
            </a:r>
            <a:r>
              <a:rPr sz="2200" spc="-20" dirty="0">
                <a:latin typeface="Arial"/>
                <a:cs typeface="Arial"/>
              </a:rPr>
              <a:t>the</a:t>
            </a:r>
            <a:r>
              <a:rPr sz="2200" spc="-450" dirty="0">
                <a:latin typeface="Arial"/>
                <a:cs typeface="Arial"/>
              </a:rPr>
              <a:t> </a:t>
            </a:r>
            <a:r>
              <a:rPr sz="2200" spc="-155" dirty="0">
                <a:latin typeface="Arial"/>
                <a:cs typeface="Arial"/>
              </a:rPr>
              <a:t>same </a:t>
            </a:r>
            <a:r>
              <a:rPr sz="2200" spc="-55" dirty="0">
                <a:latin typeface="Arial"/>
                <a:cs typeface="Arial"/>
              </a:rPr>
              <a:t>rate.</a:t>
            </a:r>
            <a:endParaRPr sz="2200">
              <a:latin typeface="Arial"/>
              <a:cs typeface="Arial"/>
            </a:endParaRPr>
          </a:p>
          <a:p>
            <a:pPr marL="201295" marR="306070" indent="-189230">
              <a:lnSpc>
                <a:spcPct val="136400"/>
              </a:lnSpc>
              <a:buSzPct val="95454"/>
              <a:buFont typeface="Wingdings"/>
              <a:buChar char=""/>
              <a:tabLst>
                <a:tab pos="236220" algn="l"/>
              </a:tabLst>
            </a:pPr>
            <a:r>
              <a:rPr sz="2200" dirty="0">
                <a:latin typeface="Arial"/>
                <a:cs typeface="Arial"/>
              </a:rPr>
              <a:t>If</a:t>
            </a:r>
            <a:r>
              <a:rPr sz="2200" spc="-135" dirty="0">
                <a:latin typeface="Arial"/>
                <a:cs typeface="Arial"/>
              </a:rPr>
              <a:t> each</a:t>
            </a:r>
            <a:r>
              <a:rPr sz="2200" spc="-140" dirty="0">
                <a:latin typeface="Arial"/>
                <a:cs typeface="Arial"/>
              </a:rPr>
              <a:t> </a:t>
            </a:r>
            <a:r>
              <a:rPr sz="2200" spc="-114" dirty="0">
                <a:latin typeface="Arial"/>
                <a:cs typeface="Arial"/>
              </a:rPr>
              <a:t>image</a:t>
            </a:r>
            <a:r>
              <a:rPr sz="2200" spc="-120" dirty="0">
                <a:latin typeface="Arial"/>
                <a:cs typeface="Arial"/>
              </a:rPr>
              <a:t> </a:t>
            </a:r>
            <a:r>
              <a:rPr sz="2200" spc="-114" dirty="0">
                <a:latin typeface="Arial"/>
                <a:cs typeface="Arial"/>
              </a:rPr>
              <a:t>is</a:t>
            </a:r>
            <a:r>
              <a:rPr sz="2200" spc="-110" dirty="0">
                <a:latin typeface="Arial"/>
                <a:cs typeface="Arial"/>
              </a:rPr>
              <a:t> </a:t>
            </a:r>
            <a:r>
              <a:rPr sz="2200" spc="-85" dirty="0">
                <a:latin typeface="Arial"/>
                <a:cs typeface="Arial"/>
              </a:rPr>
              <a:t>sent</a:t>
            </a:r>
            <a:r>
              <a:rPr sz="2200" spc="-120" dirty="0">
                <a:latin typeface="Arial"/>
                <a:cs typeface="Arial"/>
              </a:rPr>
              <a:t> </a:t>
            </a:r>
            <a:r>
              <a:rPr sz="2200" spc="-90" dirty="0">
                <a:latin typeface="Arial"/>
                <a:cs typeface="Arial"/>
              </a:rPr>
              <a:t>by</a:t>
            </a:r>
            <a:r>
              <a:rPr sz="2200" spc="-125" dirty="0">
                <a:latin typeface="Arial"/>
                <a:cs typeface="Arial"/>
              </a:rPr>
              <a:t> </a:t>
            </a:r>
            <a:r>
              <a:rPr sz="2200" spc="-114" dirty="0">
                <a:latin typeface="Arial"/>
                <a:cs typeface="Arial"/>
              </a:rPr>
              <a:t>using</a:t>
            </a:r>
            <a:r>
              <a:rPr sz="2200" spc="-110" dirty="0">
                <a:latin typeface="Arial"/>
                <a:cs typeface="Arial"/>
              </a:rPr>
              <a:t> </a:t>
            </a:r>
            <a:r>
              <a:rPr sz="2200" spc="-85" dirty="0">
                <a:latin typeface="Arial"/>
                <a:cs typeface="Arial"/>
              </a:rPr>
              <a:t>one</a:t>
            </a:r>
            <a:r>
              <a:rPr sz="2200" spc="-125" dirty="0">
                <a:latin typeface="Arial"/>
                <a:cs typeface="Arial"/>
              </a:rPr>
              <a:t> </a:t>
            </a:r>
            <a:r>
              <a:rPr sz="2200" spc="-10" dirty="0">
                <a:latin typeface="Arial"/>
                <a:cs typeface="Arial"/>
              </a:rPr>
              <a:t>or</a:t>
            </a:r>
            <a:r>
              <a:rPr sz="2200" spc="-130" dirty="0">
                <a:latin typeface="Arial"/>
                <a:cs typeface="Arial"/>
              </a:rPr>
              <a:t> </a:t>
            </a:r>
            <a:r>
              <a:rPr sz="2200" spc="-60" dirty="0">
                <a:latin typeface="Arial"/>
                <a:cs typeface="Arial"/>
              </a:rPr>
              <a:t>more</a:t>
            </a:r>
            <a:r>
              <a:rPr sz="2200" spc="-145" dirty="0">
                <a:latin typeface="Arial"/>
                <a:cs typeface="Arial"/>
              </a:rPr>
              <a:t> </a:t>
            </a:r>
            <a:r>
              <a:rPr sz="2200" spc="-90" dirty="0">
                <a:latin typeface="Arial"/>
                <a:cs typeface="Arial"/>
              </a:rPr>
              <a:t>frames,</a:t>
            </a:r>
            <a:r>
              <a:rPr sz="2200" spc="-140" dirty="0">
                <a:latin typeface="Arial"/>
                <a:cs typeface="Arial"/>
              </a:rPr>
              <a:t> </a:t>
            </a:r>
            <a:r>
              <a:rPr sz="2200" spc="-35" dirty="0">
                <a:latin typeface="Arial"/>
                <a:cs typeface="Arial"/>
              </a:rPr>
              <a:t>there</a:t>
            </a:r>
            <a:r>
              <a:rPr sz="2200" spc="-130" dirty="0">
                <a:latin typeface="Arial"/>
                <a:cs typeface="Arial"/>
              </a:rPr>
              <a:t> </a:t>
            </a:r>
            <a:r>
              <a:rPr sz="2200" spc="-85" dirty="0">
                <a:latin typeface="Arial"/>
                <a:cs typeface="Arial"/>
              </a:rPr>
              <a:t>should</a:t>
            </a:r>
            <a:r>
              <a:rPr sz="2200" spc="-140" dirty="0">
                <a:latin typeface="Arial"/>
                <a:cs typeface="Arial"/>
              </a:rPr>
              <a:t> </a:t>
            </a:r>
            <a:r>
              <a:rPr sz="2200" spc="-105" dirty="0">
                <a:latin typeface="Arial"/>
                <a:cs typeface="Arial"/>
              </a:rPr>
              <a:t>be  </a:t>
            </a:r>
            <a:r>
              <a:rPr sz="2200" spc="-70" dirty="0">
                <a:latin typeface="Arial"/>
                <a:cs typeface="Arial"/>
              </a:rPr>
              <a:t>no </a:t>
            </a:r>
            <a:r>
              <a:rPr sz="2200" spc="-125" dirty="0">
                <a:latin typeface="Arial"/>
                <a:cs typeface="Arial"/>
              </a:rPr>
              <a:t>delays </a:t>
            </a:r>
            <a:r>
              <a:rPr sz="2200" spc="-65" dirty="0">
                <a:latin typeface="Arial"/>
                <a:cs typeface="Arial"/>
              </a:rPr>
              <a:t>between</a:t>
            </a:r>
            <a:r>
              <a:rPr sz="2200" spc="-200" dirty="0">
                <a:latin typeface="Arial"/>
                <a:cs typeface="Arial"/>
              </a:rPr>
              <a:t> </a:t>
            </a:r>
            <a:r>
              <a:rPr sz="2200" spc="-85" dirty="0">
                <a:latin typeface="Arial"/>
                <a:cs typeface="Arial"/>
              </a:rPr>
              <a:t>frames.</a:t>
            </a:r>
            <a:endParaRPr sz="2200">
              <a:latin typeface="Arial"/>
              <a:cs typeface="Arial"/>
            </a:endParaRPr>
          </a:p>
          <a:p>
            <a:pPr marL="236220" indent="-224154">
              <a:lnSpc>
                <a:spcPct val="100000"/>
              </a:lnSpc>
              <a:spcBef>
                <a:spcPts val="960"/>
              </a:spcBef>
              <a:buSzPct val="95454"/>
              <a:buFont typeface="Wingdings"/>
              <a:buChar char=""/>
              <a:tabLst>
                <a:tab pos="236854" algn="l"/>
              </a:tabLst>
            </a:pPr>
            <a:r>
              <a:rPr sz="2200" spc="-130" dirty="0">
                <a:latin typeface="Arial"/>
                <a:cs typeface="Arial"/>
              </a:rPr>
              <a:t>For</a:t>
            </a:r>
            <a:r>
              <a:rPr sz="2200" spc="-155" dirty="0">
                <a:latin typeface="Arial"/>
                <a:cs typeface="Arial"/>
              </a:rPr>
              <a:t> </a:t>
            </a:r>
            <a:r>
              <a:rPr sz="2200" spc="-40" dirty="0">
                <a:latin typeface="Arial"/>
                <a:cs typeface="Arial"/>
              </a:rPr>
              <a:t>this</a:t>
            </a:r>
            <a:r>
              <a:rPr sz="2200" spc="-130" dirty="0">
                <a:latin typeface="Arial"/>
                <a:cs typeface="Arial"/>
              </a:rPr>
              <a:t> </a:t>
            </a:r>
            <a:r>
              <a:rPr sz="2200" spc="-45" dirty="0">
                <a:latin typeface="Arial"/>
                <a:cs typeface="Arial"/>
              </a:rPr>
              <a:t>type</a:t>
            </a:r>
            <a:r>
              <a:rPr sz="2200" spc="-125" dirty="0">
                <a:latin typeface="Arial"/>
                <a:cs typeface="Arial"/>
              </a:rPr>
              <a:t> </a:t>
            </a:r>
            <a:r>
              <a:rPr sz="2200" spc="5" dirty="0">
                <a:latin typeface="Arial"/>
                <a:cs typeface="Arial"/>
              </a:rPr>
              <a:t>of</a:t>
            </a:r>
            <a:r>
              <a:rPr sz="2200" spc="-105" dirty="0">
                <a:latin typeface="Arial"/>
                <a:cs typeface="Arial"/>
              </a:rPr>
              <a:t> </a:t>
            </a:r>
            <a:r>
              <a:rPr sz="2200" spc="-60" dirty="0">
                <a:latin typeface="Arial"/>
                <a:cs typeface="Arial"/>
              </a:rPr>
              <a:t>application,</a:t>
            </a:r>
            <a:r>
              <a:rPr sz="2200" spc="-175" dirty="0">
                <a:latin typeface="Arial"/>
                <a:cs typeface="Arial"/>
              </a:rPr>
              <a:t> </a:t>
            </a:r>
            <a:r>
              <a:rPr sz="2200" spc="-85" dirty="0">
                <a:latin typeface="Arial"/>
                <a:cs typeface="Arial"/>
              </a:rPr>
              <a:t>synchronization</a:t>
            </a:r>
            <a:r>
              <a:rPr sz="2200" spc="-155" dirty="0">
                <a:latin typeface="Arial"/>
                <a:cs typeface="Arial"/>
              </a:rPr>
              <a:t> </a:t>
            </a:r>
            <a:r>
              <a:rPr sz="2200" spc="-65" dirty="0">
                <a:latin typeface="Arial"/>
                <a:cs typeface="Arial"/>
              </a:rPr>
              <a:t>between</a:t>
            </a:r>
            <a:r>
              <a:rPr sz="2200" spc="-135" dirty="0">
                <a:latin typeface="Arial"/>
                <a:cs typeface="Arial"/>
              </a:rPr>
              <a:t> </a:t>
            </a:r>
            <a:r>
              <a:rPr sz="2200" spc="-105" dirty="0">
                <a:latin typeface="Arial"/>
                <a:cs typeface="Arial"/>
              </a:rPr>
              <a:t>characters</a:t>
            </a:r>
            <a:r>
              <a:rPr sz="2200" spc="-150" dirty="0">
                <a:latin typeface="Arial"/>
                <a:cs typeface="Arial"/>
              </a:rPr>
              <a:t> </a:t>
            </a:r>
            <a:r>
              <a:rPr sz="2200" spc="-114" dirty="0">
                <a:latin typeface="Arial"/>
                <a:cs typeface="Arial"/>
              </a:rPr>
              <a:t>is</a:t>
            </a:r>
            <a:endParaRPr sz="2200">
              <a:latin typeface="Arial"/>
              <a:cs typeface="Arial"/>
            </a:endParaRPr>
          </a:p>
          <a:p>
            <a:pPr marL="262890">
              <a:lnSpc>
                <a:spcPct val="100000"/>
              </a:lnSpc>
              <a:spcBef>
                <a:spcPts val="960"/>
              </a:spcBef>
            </a:pPr>
            <a:r>
              <a:rPr sz="2200" dirty="0">
                <a:latin typeface="Arial"/>
                <a:cs typeface="Arial"/>
              </a:rPr>
              <a:t>not</a:t>
            </a:r>
            <a:r>
              <a:rPr sz="2200" spc="-130" dirty="0">
                <a:latin typeface="Arial"/>
                <a:cs typeface="Arial"/>
              </a:rPr>
              <a:t> </a:t>
            </a:r>
            <a:r>
              <a:rPr sz="2200" spc="-90" dirty="0">
                <a:latin typeface="Arial"/>
                <a:cs typeface="Arial"/>
              </a:rPr>
              <a:t>enough;</a:t>
            </a:r>
            <a:r>
              <a:rPr sz="2200" spc="-125" dirty="0">
                <a:latin typeface="Arial"/>
                <a:cs typeface="Arial"/>
              </a:rPr>
              <a:t> </a:t>
            </a:r>
            <a:r>
              <a:rPr sz="2200" spc="-20" dirty="0">
                <a:latin typeface="Arial"/>
                <a:cs typeface="Arial"/>
              </a:rPr>
              <a:t>the</a:t>
            </a:r>
            <a:r>
              <a:rPr sz="2200" spc="-125" dirty="0">
                <a:latin typeface="Arial"/>
                <a:cs typeface="Arial"/>
              </a:rPr>
              <a:t> </a:t>
            </a:r>
            <a:r>
              <a:rPr sz="2200" spc="-35" dirty="0">
                <a:latin typeface="Arial"/>
                <a:cs typeface="Arial"/>
              </a:rPr>
              <a:t>entire</a:t>
            </a:r>
            <a:r>
              <a:rPr sz="2200" spc="-130" dirty="0">
                <a:latin typeface="Arial"/>
                <a:cs typeface="Arial"/>
              </a:rPr>
              <a:t> </a:t>
            </a:r>
            <a:r>
              <a:rPr sz="2200" spc="-85" dirty="0">
                <a:latin typeface="Arial"/>
                <a:cs typeface="Arial"/>
              </a:rPr>
              <a:t>stream</a:t>
            </a:r>
            <a:r>
              <a:rPr sz="2200" spc="-135" dirty="0">
                <a:latin typeface="Arial"/>
                <a:cs typeface="Arial"/>
              </a:rPr>
              <a:t> </a:t>
            </a:r>
            <a:r>
              <a:rPr sz="2200" spc="5" dirty="0">
                <a:latin typeface="Arial"/>
                <a:cs typeface="Arial"/>
              </a:rPr>
              <a:t>of</a:t>
            </a:r>
            <a:r>
              <a:rPr sz="2200" spc="-135" dirty="0">
                <a:latin typeface="Arial"/>
                <a:cs typeface="Arial"/>
              </a:rPr>
              <a:t> </a:t>
            </a:r>
            <a:r>
              <a:rPr sz="2200" spc="-45" dirty="0">
                <a:latin typeface="Arial"/>
                <a:cs typeface="Arial"/>
              </a:rPr>
              <a:t>bits</a:t>
            </a:r>
            <a:r>
              <a:rPr sz="2200" spc="-110" dirty="0">
                <a:latin typeface="Arial"/>
                <a:cs typeface="Arial"/>
              </a:rPr>
              <a:t> </a:t>
            </a:r>
            <a:r>
              <a:rPr sz="2200" spc="-70" dirty="0">
                <a:latin typeface="Arial"/>
                <a:cs typeface="Arial"/>
              </a:rPr>
              <a:t>must</a:t>
            </a:r>
            <a:r>
              <a:rPr sz="2200" spc="-145" dirty="0">
                <a:latin typeface="Arial"/>
                <a:cs typeface="Arial"/>
              </a:rPr>
              <a:t> </a:t>
            </a:r>
            <a:r>
              <a:rPr sz="2200" spc="-100" dirty="0">
                <a:latin typeface="Arial"/>
                <a:cs typeface="Arial"/>
              </a:rPr>
              <a:t>be</a:t>
            </a:r>
            <a:r>
              <a:rPr sz="2200" spc="-105" dirty="0">
                <a:latin typeface="Arial"/>
                <a:cs typeface="Arial"/>
              </a:rPr>
              <a:t> synchronized.</a:t>
            </a:r>
            <a:endParaRPr sz="2200">
              <a:latin typeface="Arial"/>
              <a:cs typeface="Arial"/>
            </a:endParaRPr>
          </a:p>
          <a:p>
            <a:pPr marL="295910" marR="5080" indent="-283845">
              <a:lnSpc>
                <a:spcPct val="100000"/>
              </a:lnSpc>
              <a:spcBef>
                <a:spcPts val="315"/>
              </a:spcBef>
              <a:buSzPct val="95454"/>
              <a:buFont typeface="Wingdings"/>
              <a:buChar char=""/>
              <a:tabLst>
                <a:tab pos="296545" algn="l"/>
              </a:tabLst>
            </a:pPr>
            <a:r>
              <a:rPr sz="2200" spc="-160" dirty="0">
                <a:latin typeface="Arial"/>
                <a:cs typeface="Arial"/>
              </a:rPr>
              <a:t>The </a:t>
            </a:r>
            <a:r>
              <a:rPr sz="2200" spc="-100" dirty="0">
                <a:latin typeface="Arial"/>
                <a:cs typeface="Arial"/>
              </a:rPr>
              <a:t>isochronous </a:t>
            </a:r>
            <a:r>
              <a:rPr sz="2200" spc="-90" dirty="0">
                <a:latin typeface="Arial"/>
                <a:cs typeface="Arial"/>
              </a:rPr>
              <a:t>transmission </a:t>
            </a:r>
            <a:r>
              <a:rPr sz="2200" spc="-114" dirty="0">
                <a:latin typeface="Arial"/>
                <a:cs typeface="Arial"/>
              </a:rPr>
              <a:t>guarantees </a:t>
            </a:r>
            <a:r>
              <a:rPr sz="2200" spc="-10" dirty="0">
                <a:latin typeface="Arial"/>
                <a:cs typeface="Arial"/>
              </a:rPr>
              <a:t>that </a:t>
            </a:r>
            <a:r>
              <a:rPr sz="2200" spc="-20" dirty="0">
                <a:latin typeface="Arial"/>
                <a:cs typeface="Arial"/>
              </a:rPr>
              <a:t>the </a:t>
            </a:r>
            <a:r>
              <a:rPr sz="2200" spc="-90" dirty="0">
                <a:latin typeface="Arial"/>
                <a:cs typeface="Arial"/>
              </a:rPr>
              <a:t>data </a:t>
            </a:r>
            <a:r>
              <a:rPr sz="2200" spc="-60" dirty="0">
                <a:latin typeface="Arial"/>
                <a:cs typeface="Arial"/>
              </a:rPr>
              <a:t>arrive </a:t>
            </a:r>
            <a:r>
              <a:rPr sz="2200" spc="-35" dirty="0">
                <a:latin typeface="Arial"/>
                <a:cs typeface="Arial"/>
              </a:rPr>
              <a:t>at </a:t>
            </a:r>
            <a:r>
              <a:rPr sz="2200" spc="-170" dirty="0">
                <a:latin typeface="Arial"/>
                <a:cs typeface="Arial"/>
              </a:rPr>
              <a:t>a  </a:t>
            </a:r>
            <a:r>
              <a:rPr sz="2200" spc="-65" dirty="0">
                <a:latin typeface="Arial"/>
                <a:cs typeface="Arial"/>
              </a:rPr>
              <a:t>fixed</a:t>
            </a:r>
            <a:r>
              <a:rPr sz="2200" spc="-165" dirty="0">
                <a:latin typeface="Arial"/>
                <a:cs typeface="Arial"/>
              </a:rPr>
              <a:t> </a:t>
            </a:r>
            <a:r>
              <a:rPr sz="2200" spc="-55" dirty="0">
                <a:latin typeface="Arial"/>
                <a:cs typeface="Arial"/>
              </a:rPr>
              <a:t>rate.</a:t>
            </a:r>
            <a:endParaRPr sz="2200">
              <a:latin typeface="Arial"/>
              <a:cs typeface="Arial"/>
            </a:endParaRPr>
          </a:p>
        </p:txBody>
      </p:sp>
    </p:spTree>
    <p:extLst>
      <p:ext uri="{BB962C8B-B14F-4D97-AF65-F5344CB8AC3E}">
        <p14:creationId xmlns:p14="http://schemas.microsoft.com/office/powerpoint/2010/main" val="319458469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48944" y="6479209"/>
            <a:ext cx="268605" cy="153035"/>
          </a:xfrm>
          <a:prstGeom prst="rect">
            <a:avLst/>
          </a:prstGeom>
        </p:spPr>
        <p:txBody>
          <a:bodyPr vert="horz" wrap="square" lIns="0" tIns="0" rIns="0" bIns="0" rtlCol="0">
            <a:spAutoFit/>
          </a:bodyPr>
          <a:lstStyle/>
          <a:p>
            <a:pPr>
              <a:lnSpc>
                <a:spcPts val="1140"/>
              </a:lnSpc>
            </a:pPr>
            <a:r>
              <a:rPr sz="1200" spc="-70" dirty="0">
                <a:solidFill>
                  <a:srgbClr val="888888"/>
                </a:solidFill>
                <a:latin typeface="Arial"/>
                <a:cs typeface="Arial"/>
              </a:rPr>
              <a:t>2</a:t>
            </a:r>
            <a:r>
              <a:rPr sz="1200" spc="-25" dirty="0">
                <a:solidFill>
                  <a:srgbClr val="888888"/>
                </a:solidFill>
                <a:latin typeface="Arial"/>
                <a:cs typeface="Arial"/>
              </a:rPr>
              <a:t>.</a:t>
            </a:r>
            <a:r>
              <a:rPr sz="1200" spc="-70" dirty="0">
                <a:solidFill>
                  <a:srgbClr val="888888"/>
                </a:solidFill>
                <a:latin typeface="Arial"/>
                <a:cs typeface="Arial"/>
              </a:rPr>
              <a:t>82</a:t>
            </a:r>
            <a:endParaRPr sz="1200">
              <a:latin typeface="Arial"/>
              <a:cs typeface="Arial"/>
            </a:endParaRPr>
          </a:p>
        </p:txBody>
      </p:sp>
      <p:grpSp>
        <p:nvGrpSpPr>
          <p:cNvPr id="3" name="object 3"/>
          <p:cNvGrpSpPr/>
          <p:nvPr/>
        </p:nvGrpSpPr>
        <p:grpSpPr>
          <a:xfrm>
            <a:off x="76200" y="0"/>
            <a:ext cx="8593455" cy="1052830"/>
            <a:chOff x="76200" y="0"/>
            <a:chExt cx="8593455" cy="1052830"/>
          </a:xfrm>
        </p:grpSpPr>
        <p:sp>
          <p:nvSpPr>
            <p:cNvPr id="4" name="object 4"/>
            <p:cNvSpPr/>
            <p:nvPr/>
          </p:nvSpPr>
          <p:spPr>
            <a:xfrm>
              <a:off x="366712" y="108013"/>
              <a:ext cx="438150" cy="474980"/>
            </a:xfrm>
            <a:custGeom>
              <a:avLst/>
              <a:gdLst/>
              <a:ahLst/>
              <a:cxnLst/>
              <a:rect l="l" t="t" r="r" b="b"/>
              <a:pathLst>
                <a:path w="438150" h="474980">
                  <a:moveTo>
                    <a:pt x="438150" y="0"/>
                  </a:moveTo>
                  <a:lnTo>
                    <a:pt x="0" y="0"/>
                  </a:lnTo>
                  <a:lnTo>
                    <a:pt x="0" y="474662"/>
                  </a:lnTo>
                  <a:lnTo>
                    <a:pt x="438150" y="474662"/>
                  </a:lnTo>
                  <a:lnTo>
                    <a:pt x="438150" y="0"/>
                  </a:lnTo>
                  <a:close/>
                </a:path>
              </a:pathLst>
            </a:custGeom>
            <a:solidFill>
              <a:srgbClr val="C0504D"/>
            </a:solidFill>
          </p:spPr>
          <p:txBody>
            <a:bodyPr wrap="square" lIns="0" tIns="0" rIns="0" bIns="0" rtlCol="0"/>
            <a:lstStyle/>
            <a:p>
              <a:endParaRPr/>
            </a:p>
          </p:txBody>
        </p:sp>
        <p:sp>
          <p:nvSpPr>
            <p:cNvPr id="5" name="object 5"/>
            <p:cNvSpPr/>
            <p:nvPr/>
          </p:nvSpPr>
          <p:spPr>
            <a:xfrm>
              <a:off x="749300" y="108013"/>
              <a:ext cx="328612" cy="474662"/>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90537" y="530288"/>
              <a:ext cx="422275" cy="474980"/>
            </a:xfrm>
            <a:custGeom>
              <a:avLst/>
              <a:gdLst/>
              <a:ahLst/>
              <a:cxnLst/>
              <a:rect l="l" t="t" r="r" b="b"/>
              <a:pathLst>
                <a:path w="422275" h="474980">
                  <a:moveTo>
                    <a:pt x="422275" y="0"/>
                  </a:moveTo>
                  <a:lnTo>
                    <a:pt x="0" y="0"/>
                  </a:lnTo>
                  <a:lnTo>
                    <a:pt x="0" y="474662"/>
                  </a:lnTo>
                  <a:lnTo>
                    <a:pt x="422275" y="474662"/>
                  </a:lnTo>
                  <a:lnTo>
                    <a:pt x="422275" y="0"/>
                  </a:lnTo>
                  <a:close/>
                </a:path>
              </a:pathLst>
            </a:custGeom>
            <a:solidFill>
              <a:srgbClr val="800080"/>
            </a:solidFill>
          </p:spPr>
          <p:txBody>
            <a:bodyPr wrap="square" lIns="0" tIns="0" rIns="0" bIns="0" rtlCol="0"/>
            <a:lstStyle/>
            <a:p>
              <a:endParaRPr/>
            </a:p>
          </p:txBody>
        </p:sp>
        <p:sp>
          <p:nvSpPr>
            <p:cNvPr id="7" name="object 7"/>
            <p:cNvSpPr/>
            <p:nvPr/>
          </p:nvSpPr>
          <p:spPr>
            <a:xfrm>
              <a:off x="860425" y="530288"/>
              <a:ext cx="368300" cy="474662"/>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76200" y="457200"/>
              <a:ext cx="560387" cy="422275"/>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711200" y="63"/>
              <a:ext cx="31750" cy="1052830"/>
            </a:xfrm>
            <a:custGeom>
              <a:avLst/>
              <a:gdLst/>
              <a:ahLst/>
              <a:cxnLst/>
              <a:rect l="l" t="t" r="r" b="b"/>
              <a:pathLst>
                <a:path w="31750" h="1052830">
                  <a:moveTo>
                    <a:pt x="31750" y="0"/>
                  </a:moveTo>
                  <a:lnTo>
                    <a:pt x="0" y="0"/>
                  </a:lnTo>
                  <a:lnTo>
                    <a:pt x="0" y="1052512"/>
                  </a:lnTo>
                  <a:lnTo>
                    <a:pt x="31750" y="1052512"/>
                  </a:lnTo>
                  <a:lnTo>
                    <a:pt x="31750" y="0"/>
                  </a:lnTo>
                  <a:close/>
                </a:path>
              </a:pathLst>
            </a:custGeom>
            <a:solidFill>
              <a:srgbClr val="EDEBE0"/>
            </a:solidFill>
          </p:spPr>
          <p:txBody>
            <a:bodyPr wrap="square" lIns="0" tIns="0" rIns="0" bIns="0" rtlCol="0"/>
            <a:lstStyle/>
            <a:p>
              <a:endParaRPr/>
            </a:p>
          </p:txBody>
        </p:sp>
        <p:sp>
          <p:nvSpPr>
            <p:cNvPr id="10" name="object 10"/>
            <p:cNvSpPr/>
            <p:nvPr/>
          </p:nvSpPr>
          <p:spPr>
            <a:xfrm>
              <a:off x="442912" y="533400"/>
              <a:ext cx="8226425" cy="31750"/>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478536" y="0"/>
              <a:ext cx="3011424" cy="512063"/>
            </a:xfrm>
            <a:prstGeom prst="rect">
              <a:avLst/>
            </a:prstGeom>
            <a:blipFill>
              <a:blip r:embed="rId6" cstate="print"/>
              <a:stretch>
                <a:fillRect/>
              </a:stretch>
            </a:blipFill>
          </p:spPr>
          <p:txBody>
            <a:bodyPr wrap="square" lIns="0" tIns="0" rIns="0" bIns="0" rtlCol="0"/>
            <a:lstStyle/>
            <a:p>
              <a:endParaRPr/>
            </a:p>
          </p:txBody>
        </p:sp>
      </p:grpSp>
      <p:sp>
        <p:nvSpPr>
          <p:cNvPr id="12" name="object 12"/>
          <p:cNvSpPr txBox="1">
            <a:spLocks noGrp="1"/>
          </p:cNvSpPr>
          <p:nvPr>
            <p:ph type="title"/>
          </p:nvPr>
        </p:nvSpPr>
        <p:spPr>
          <a:xfrm>
            <a:off x="688644" y="20777"/>
            <a:ext cx="2558415" cy="454025"/>
          </a:xfrm>
          <a:prstGeom prst="rect">
            <a:avLst/>
          </a:prstGeom>
        </p:spPr>
        <p:txBody>
          <a:bodyPr vert="horz" wrap="square" lIns="0" tIns="13970" rIns="0" bIns="0" rtlCol="0">
            <a:spAutoFit/>
          </a:bodyPr>
          <a:lstStyle/>
          <a:p>
            <a:pPr marL="12700">
              <a:lnSpc>
                <a:spcPct val="100000"/>
              </a:lnSpc>
              <a:spcBef>
                <a:spcPts val="110"/>
              </a:spcBef>
            </a:pPr>
            <a:r>
              <a:rPr b="1" i="1" dirty="0">
                <a:solidFill>
                  <a:srgbClr val="FF0000"/>
                </a:solidFill>
                <a:latin typeface="Times New Roman"/>
                <a:cs typeface="Times New Roman"/>
              </a:rPr>
              <a:t>Data </a:t>
            </a:r>
            <a:r>
              <a:rPr b="1" i="1" spc="5" dirty="0">
                <a:solidFill>
                  <a:srgbClr val="FF0000"/>
                </a:solidFill>
                <a:latin typeface="Times New Roman"/>
                <a:cs typeface="Times New Roman"/>
              </a:rPr>
              <a:t>and</a:t>
            </a:r>
            <a:r>
              <a:rPr b="1" i="1" spc="-145" dirty="0">
                <a:solidFill>
                  <a:srgbClr val="FF0000"/>
                </a:solidFill>
                <a:latin typeface="Times New Roman"/>
                <a:cs typeface="Times New Roman"/>
              </a:rPr>
              <a:t> </a:t>
            </a:r>
            <a:r>
              <a:rPr b="1" i="1" spc="5" dirty="0">
                <a:solidFill>
                  <a:srgbClr val="FF0000"/>
                </a:solidFill>
                <a:latin typeface="Times New Roman"/>
                <a:cs typeface="Times New Roman"/>
              </a:rPr>
              <a:t>Signals</a:t>
            </a:r>
          </a:p>
        </p:txBody>
      </p:sp>
      <p:sp>
        <p:nvSpPr>
          <p:cNvPr id="13" name="object 13"/>
          <p:cNvSpPr/>
          <p:nvPr/>
        </p:nvSpPr>
        <p:spPr>
          <a:xfrm>
            <a:off x="76200" y="457136"/>
            <a:ext cx="9067800" cy="6370955"/>
          </a:xfrm>
          <a:custGeom>
            <a:avLst/>
            <a:gdLst/>
            <a:ahLst/>
            <a:cxnLst/>
            <a:rect l="l" t="t" r="r" b="b"/>
            <a:pathLst>
              <a:path w="9067800" h="6370955">
                <a:moveTo>
                  <a:pt x="9067800" y="0"/>
                </a:moveTo>
                <a:lnTo>
                  <a:pt x="0" y="0"/>
                </a:lnTo>
                <a:lnTo>
                  <a:pt x="0" y="6370701"/>
                </a:lnTo>
                <a:lnTo>
                  <a:pt x="9067800" y="6370701"/>
                </a:lnTo>
                <a:lnTo>
                  <a:pt x="9067800" y="0"/>
                </a:lnTo>
                <a:close/>
              </a:path>
            </a:pathLst>
          </a:custGeom>
          <a:solidFill>
            <a:srgbClr val="FFFFFF"/>
          </a:solidFill>
        </p:spPr>
        <p:txBody>
          <a:bodyPr wrap="square" lIns="0" tIns="0" rIns="0" bIns="0" rtlCol="0"/>
          <a:lstStyle/>
          <a:p>
            <a:endParaRPr/>
          </a:p>
        </p:txBody>
      </p:sp>
      <p:sp>
        <p:nvSpPr>
          <p:cNvPr id="14" name="object 14"/>
          <p:cNvSpPr txBox="1"/>
          <p:nvPr/>
        </p:nvSpPr>
        <p:spPr>
          <a:xfrm>
            <a:off x="154939" y="838022"/>
            <a:ext cx="8916670" cy="5148580"/>
          </a:xfrm>
          <a:prstGeom prst="rect">
            <a:avLst/>
          </a:prstGeom>
        </p:spPr>
        <p:txBody>
          <a:bodyPr vert="horz" wrap="square" lIns="0" tIns="12700" rIns="0" bIns="0" rtlCol="0">
            <a:spAutoFit/>
          </a:bodyPr>
          <a:lstStyle/>
          <a:p>
            <a:pPr marL="356870" indent="-344805">
              <a:lnSpc>
                <a:spcPct val="100000"/>
              </a:lnSpc>
              <a:spcBef>
                <a:spcPts val="100"/>
              </a:spcBef>
              <a:buFont typeface="Wingdings"/>
              <a:buChar char=""/>
              <a:tabLst>
                <a:tab pos="357505" algn="l"/>
              </a:tabLst>
            </a:pPr>
            <a:r>
              <a:rPr sz="2400" spc="-140" dirty="0">
                <a:latin typeface="Arial"/>
                <a:cs typeface="Arial"/>
              </a:rPr>
              <a:t>Data </a:t>
            </a:r>
            <a:r>
              <a:rPr sz="2400" spc="-105" dirty="0">
                <a:latin typeface="Arial"/>
                <a:cs typeface="Arial"/>
              </a:rPr>
              <a:t>need </a:t>
            </a:r>
            <a:r>
              <a:rPr sz="2400" spc="15" dirty="0">
                <a:latin typeface="Arial"/>
                <a:cs typeface="Arial"/>
              </a:rPr>
              <a:t>to </a:t>
            </a:r>
            <a:r>
              <a:rPr sz="2400" spc="-105" dirty="0">
                <a:latin typeface="Arial"/>
                <a:cs typeface="Arial"/>
              </a:rPr>
              <a:t>be </a:t>
            </a:r>
            <a:r>
              <a:rPr sz="2400" spc="-45" dirty="0">
                <a:latin typeface="Arial"/>
                <a:cs typeface="Arial"/>
              </a:rPr>
              <a:t>transmitted </a:t>
            </a:r>
            <a:r>
              <a:rPr sz="2400" spc="-110" dirty="0">
                <a:latin typeface="Arial"/>
                <a:cs typeface="Arial"/>
              </a:rPr>
              <a:t>and </a:t>
            </a:r>
            <a:r>
              <a:rPr sz="2400" spc="-95" dirty="0">
                <a:latin typeface="Arial"/>
                <a:cs typeface="Arial"/>
              </a:rPr>
              <a:t>received, </a:t>
            </a:r>
            <a:r>
              <a:rPr sz="2400" spc="-15" dirty="0">
                <a:latin typeface="Arial"/>
                <a:cs typeface="Arial"/>
              </a:rPr>
              <a:t>but </a:t>
            </a:r>
            <a:r>
              <a:rPr sz="2400" spc="-20" dirty="0">
                <a:latin typeface="Arial"/>
                <a:cs typeface="Arial"/>
              </a:rPr>
              <a:t>the </a:t>
            </a:r>
            <a:r>
              <a:rPr sz="2400" spc="-90" dirty="0">
                <a:latin typeface="Arial"/>
                <a:cs typeface="Arial"/>
              </a:rPr>
              <a:t>media </a:t>
            </a:r>
            <a:r>
              <a:rPr sz="2400" spc="-150" dirty="0">
                <a:latin typeface="Arial"/>
                <a:cs typeface="Arial"/>
              </a:rPr>
              <a:t>have</a:t>
            </a:r>
            <a:r>
              <a:rPr sz="2400" spc="-80" dirty="0">
                <a:latin typeface="Arial"/>
                <a:cs typeface="Arial"/>
              </a:rPr>
              <a:t> </a:t>
            </a:r>
            <a:r>
              <a:rPr sz="2400" spc="20" dirty="0">
                <a:latin typeface="Arial"/>
                <a:cs typeface="Arial"/>
              </a:rPr>
              <a:t>to</a:t>
            </a:r>
            <a:endParaRPr sz="2400" dirty="0">
              <a:latin typeface="Arial"/>
              <a:cs typeface="Arial"/>
            </a:endParaRPr>
          </a:p>
          <a:p>
            <a:pPr marL="356870">
              <a:lnSpc>
                <a:spcPct val="100000"/>
              </a:lnSpc>
            </a:pPr>
            <a:r>
              <a:rPr sz="2400" spc="-150" dirty="0">
                <a:latin typeface="Arial"/>
                <a:cs typeface="Arial"/>
              </a:rPr>
              <a:t>change </a:t>
            </a:r>
            <a:r>
              <a:rPr sz="2400" spc="-90" dirty="0">
                <a:latin typeface="Arial"/>
                <a:cs typeface="Arial"/>
              </a:rPr>
              <a:t>data </a:t>
            </a:r>
            <a:r>
              <a:rPr sz="2400" spc="25" dirty="0">
                <a:latin typeface="Arial"/>
                <a:cs typeface="Arial"/>
              </a:rPr>
              <a:t>to</a:t>
            </a:r>
            <a:r>
              <a:rPr sz="2400" spc="-235" dirty="0">
                <a:latin typeface="Arial"/>
                <a:cs typeface="Arial"/>
              </a:rPr>
              <a:t> </a:t>
            </a:r>
            <a:r>
              <a:rPr sz="2400" spc="-130" dirty="0">
                <a:latin typeface="Arial"/>
                <a:cs typeface="Arial"/>
              </a:rPr>
              <a:t>signals.</a:t>
            </a:r>
            <a:endParaRPr sz="2400" dirty="0">
              <a:latin typeface="Arial"/>
              <a:cs typeface="Arial"/>
            </a:endParaRPr>
          </a:p>
          <a:p>
            <a:pPr>
              <a:lnSpc>
                <a:spcPct val="100000"/>
              </a:lnSpc>
              <a:spcBef>
                <a:spcPts val="5"/>
              </a:spcBef>
            </a:pPr>
            <a:endParaRPr sz="2500" dirty="0">
              <a:latin typeface="Arial"/>
              <a:cs typeface="Arial"/>
            </a:endParaRPr>
          </a:p>
          <a:p>
            <a:pPr marL="356870" indent="-344805">
              <a:lnSpc>
                <a:spcPct val="100000"/>
              </a:lnSpc>
              <a:spcBef>
                <a:spcPts val="5"/>
              </a:spcBef>
              <a:buFont typeface="Wingdings"/>
              <a:buChar char=""/>
              <a:tabLst>
                <a:tab pos="357505" algn="l"/>
              </a:tabLst>
            </a:pPr>
            <a:r>
              <a:rPr sz="2400" spc="-80" dirty="0">
                <a:latin typeface="Arial"/>
                <a:cs typeface="Arial"/>
              </a:rPr>
              <a:t>Both </a:t>
            </a:r>
            <a:r>
              <a:rPr sz="2400" spc="-95" dirty="0">
                <a:latin typeface="Arial"/>
                <a:cs typeface="Arial"/>
              </a:rPr>
              <a:t>data </a:t>
            </a:r>
            <a:r>
              <a:rPr sz="2400" spc="-120" dirty="0">
                <a:latin typeface="Arial"/>
                <a:cs typeface="Arial"/>
              </a:rPr>
              <a:t>and </a:t>
            </a:r>
            <a:r>
              <a:rPr sz="2400" spc="-20" dirty="0">
                <a:latin typeface="Arial"/>
                <a:cs typeface="Arial"/>
              </a:rPr>
              <a:t>the </a:t>
            </a:r>
            <a:r>
              <a:rPr sz="2400" spc="-145" dirty="0">
                <a:latin typeface="Arial"/>
                <a:cs typeface="Arial"/>
              </a:rPr>
              <a:t>signals </a:t>
            </a:r>
            <a:r>
              <a:rPr sz="2400" spc="-10" dirty="0">
                <a:latin typeface="Arial"/>
                <a:cs typeface="Arial"/>
              </a:rPr>
              <a:t>that </a:t>
            </a:r>
            <a:r>
              <a:rPr sz="2400" spc="-80" dirty="0">
                <a:latin typeface="Arial"/>
                <a:cs typeface="Arial"/>
              </a:rPr>
              <a:t>represent </a:t>
            </a:r>
            <a:r>
              <a:rPr sz="2400" spc="-45" dirty="0">
                <a:latin typeface="Arial"/>
                <a:cs typeface="Arial"/>
              </a:rPr>
              <a:t>them </a:t>
            </a:r>
            <a:r>
              <a:rPr sz="2400" spc="-170" dirty="0">
                <a:latin typeface="Arial"/>
                <a:cs typeface="Arial"/>
              </a:rPr>
              <a:t>can </a:t>
            </a:r>
            <a:r>
              <a:rPr sz="2400" spc="-105" dirty="0">
                <a:latin typeface="Arial"/>
                <a:cs typeface="Arial"/>
              </a:rPr>
              <a:t>be </a:t>
            </a:r>
            <a:r>
              <a:rPr sz="2400" spc="-35" dirty="0">
                <a:latin typeface="Arial"/>
                <a:cs typeface="Arial"/>
              </a:rPr>
              <a:t>either</a:t>
            </a:r>
            <a:r>
              <a:rPr sz="2400" spc="465" dirty="0">
                <a:latin typeface="Arial"/>
                <a:cs typeface="Arial"/>
              </a:rPr>
              <a:t> </a:t>
            </a:r>
            <a:r>
              <a:rPr sz="2400" b="1" spc="-180" dirty="0">
                <a:solidFill>
                  <a:srgbClr val="00AF50"/>
                </a:solidFill>
                <a:latin typeface="Arial"/>
                <a:cs typeface="Arial"/>
              </a:rPr>
              <a:t>analog</a:t>
            </a:r>
            <a:endParaRPr sz="2400" dirty="0">
              <a:latin typeface="Arial"/>
              <a:cs typeface="Arial"/>
            </a:endParaRPr>
          </a:p>
          <a:p>
            <a:pPr marL="356870">
              <a:lnSpc>
                <a:spcPct val="100000"/>
              </a:lnSpc>
            </a:pPr>
            <a:r>
              <a:rPr sz="2400" spc="-15" dirty="0">
                <a:solidFill>
                  <a:srgbClr val="00AF50"/>
                </a:solidFill>
                <a:latin typeface="Arial"/>
                <a:cs typeface="Arial"/>
              </a:rPr>
              <a:t>or </a:t>
            </a:r>
            <a:r>
              <a:rPr sz="2400" b="1" spc="-125" dirty="0">
                <a:solidFill>
                  <a:srgbClr val="00AF50"/>
                </a:solidFill>
                <a:latin typeface="Arial"/>
                <a:cs typeface="Arial"/>
              </a:rPr>
              <a:t>digital </a:t>
            </a:r>
            <a:r>
              <a:rPr sz="2400" spc="-30" dirty="0">
                <a:latin typeface="Arial"/>
                <a:cs typeface="Arial"/>
              </a:rPr>
              <a:t>in</a:t>
            </a:r>
            <a:r>
              <a:rPr sz="2400" spc="-310" dirty="0">
                <a:latin typeface="Arial"/>
                <a:cs typeface="Arial"/>
              </a:rPr>
              <a:t> </a:t>
            </a:r>
            <a:r>
              <a:rPr sz="2400" spc="-30" dirty="0">
                <a:latin typeface="Arial"/>
                <a:cs typeface="Arial"/>
              </a:rPr>
              <a:t>form.</a:t>
            </a:r>
            <a:endParaRPr sz="2400" dirty="0">
              <a:latin typeface="Arial"/>
              <a:cs typeface="Arial"/>
            </a:endParaRPr>
          </a:p>
          <a:p>
            <a:pPr>
              <a:lnSpc>
                <a:spcPct val="100000"/>
              </a:lnSpc>
              <a:spcBef>
                <a:spcPts val="5"/>
              </a:spcBef>
            </a:pPr>
            <a:endParaRPr sz="2500" dirty="0">
              <a:latin typeface="Arial"/>
              <a:cs typeface="Arial"/>
            </a:endParaRPr>
          </a:p>
          <a:p>
            <a:pPr marL="356870" indent="-344805">
              <a:lnSpc>
                <a:spcPct val="100000"/>
              </a:lnSpc>
              <a:spcBef>
                <a:spcPts val="5"/>
              </a:spcBef>
              <a:buFont typeface="Wingdings"/>
              <a:buChar char=""/>
              <a:tabLst>
                <a:tab pos="357505" algn="l"/>
              </a:tabLst>
            </a:pPr>
            <a:r>
              <a:rPr sz="2400" b="1" spc="-200" dirty="0">
                <a:solidFill>
                  <a:srgbClr val="00AF50"/>
                </a:solidFill>
                <a:latin typeface="Arial"/>
                <a:cs typeface="Arial"/>
              </a:rPr>
              <a:t>Analog </a:t>
            </a:r>
            <a:r>
              <a:rPr sz="2400" b="1" spc="-125" dirty="0">
                <a:solidFill>
                  <a:srgbClr val="00AF50"/>
                </a:solidFill>
                <a:latin typeface="Arial"/>
                <a:cs typeface="Arial"/>
              </a:rPr>
              <a:t>data </a:t>
            </a:r>
            <a:r>
              <a:rPr sz="2400" spc="-95" dirty="0">
                <a:latin typeface="Arial"/>
                <a:cs typeface="Arial"/>
              </a:rPr>
              <a:t>refers </a:t>
            </a:r>
            <a:r>
              <a:rPr sz="2400" spc="35" dirty="0">
                <a:latin typeface="Arial"/>
                <a:cs typeface="Arial"/>
              </a:rPr>
              <a:t>to</a:t>
            </a:r>
            <a:r>
              <a:rPr sz="2400" spc="-505" dirty="0">
                <a:latin typeface="Arial"/>
                <a:cs typeface="Arial"/>
              </a:rPr>
              <a:t> </a:t>
            </a:r>
            <a:r>
              <a:rPr sz="2400" spc="-35" dirty="0">
                <a:latin typeface="Arial"/>
                <a:cs typeface="Arial"/>
              </a:rPr>
              <a:t>information </a:t>
            </a:r>
            <a:r>
              <a:rPr sz="2400" dirty="0">
                <a:latin typeface="Arial"/>
                <a:cs typeface="Arial"/>
              </a:rPr>
              <a:t>that </a:t>
            </a:r>
            <a:r>
              <a:rPr sz="2400" spc="-125" dirty="0">
                <a:latin typeface="Arial"/>
                <a:cs typeface="Arial"/>
              </a:rPr>
              <a:t>is </a:t>
            </a:r>
            <a:r>
              <a:rPr sz="2400" spc="-75" dirty="0">
                <a:latin typeface="Arial"/>
                <a:cs typeface="Arial"/>
              </a:rPr>
              <a:t>continuous.</a:t>
            </a:r>
            <a:endParaRPr sz="2400" dirty="0">
              <a:latin typeface="Arial"/>
              <a:cs typeface="Arial"/>
            </a:endParaRPr>
          </a:p>
          <a:p>
            <a:pPr marL="351155" marR="67945">
              <a:lnSpc>
                <a:spcPct val="100000"/>
              </a:lnSpc>
            </a:pPr>
            <a:r>
              <a:rPr sz="2400" spc="-140" dirty="0">
                <a:latin typeface="Arial"/>
                <a:cs typeface="Arial"/>
              </a:rPr>
              <a:t>For </a:t>
            </a:r>
            <a:r>
              <a:rPr sz="2400" spc="-120" dirty="0">
                <a:latin typeface="Arial"/>
                <a:cs typeface="Arial"/>
              </a:rPr>
              <a:t>example, </a:t>
            </a:r>
            <a:r>
              <a:rPr sz="2400" spc="-130" dirty="0">
                <a:latin typeface="Arial"/>
                <a:cs typeface="Arial"/>
              </a:rPr>
              <a:t>an </a:t>
            </a:r>
            <a:r>
              <a:rPr sz="2400" spc="-114" dirty="0">
                <a:latin typeface="Arial"/>
                <a:cs typeface="Arial"/>
              </a:rPr>
              <a:t>analog </a:t>
            </a:r>
            <a:r>
              <a:rPr sz="2400" spc="-110" dirty="0">
                <a:latin typeface="Arial"/>
                <a:cs typeface="Arial"/>
              </a:rPr>
              <a:t>clock </a:t>
            </a:r>
            <a:r>
              <a:rPr sz="2400" dirty="0">
                <a:latin typeface="Arial"/>
                <a:cs typeface="Arial"/>
              </a:rPr>
              <a:t>that </a:t>
            </a:r>
            <a:r>
              <a:rPr sz="2400" spc="-175" dirty="0">
                <a:latin typeface="Arial"/>
                <a:cs typeface="Arial"/>
              </a:rPr>
              <a:t>has </a:t>
            </a:r>
            <a:r>
              <a:rPr sz="2400" spc="-95" dirty="0">
                <a:latin typeface="Arial"/>
                <a:cs typeface="Arial"/>
              </a:rPr>
              <a:t>hour, </a:t>
            </a:r>
            <a:r>
              <a:rPr sz="2400" spc="-45" dirty="0">
                <a:latin typeface="Arial"/>
                <a:cs typeface="Arial"/>
              </a:rPr>
              <a:t>minute, </a:t>
            </a:r>
            <a:r>
              <a:rPr sz="2400" spc="-110" dirty="0">
                <a:latin typeface="Arial"/>
                <a:cs typeface="Arial"/>
              </a:rPr>
              <a:t>and </a:t>
            </a:r>
            <a:r>
              <a:rPr sz="2400" spc="-140" dirty="0">
                <a:latin typeface="Arial"/>
                <a:cs typeface="Arial"/>
              </a:rPr>
              <a:t>second  </a:t>
            </a:r>
            <a:r>
              <a:rPr sz="2400" spc="-130" dirty="0">
                <a:latin typeface="Arial"/>
                <a:cs typeface="Arial"/>
              </a:rPr>
              <a:t>hands</a:t>
            </a:r>
            <a:r>
              <a:rPr sz="2400" spc="-165" dirty="0">
                <a:latin typeface="Arial"/>
                <a:cs typeface="Arial"/>
              </a:rPr>
              <a:t> </a:t>
            </a:r>
            <a:r>
              <a:rPr sz="2400" spc="-150" dirty="0">
                <a:latin typeface="Arial"/>
                <a:cs typeface="Arial"/>
              </a:rPr>
              <a:t>gives</a:t>
            </a:r>
            <a:r>
              <a:rPr sz="2400" spc="-114" dirty="0">
                <a:latin typeface="Arial"/>
                <a:cs typeface="Arial"/>
              </a:rPr>
              <a:t> </a:t>
            </a:r>
            <a:r>
              <a:rPr sz="2400" spc="-35" dirty="0">
                <a:latin typeface="Arial"/>
                <a:cs typeface="Arial"/>
              </a:rPr>
              <a:t>information</a:t>
            </a:r>
            <a:r>
              <a:rPr sz="2400" spc="-190" dirty="0">
                <a:latin typeface="Arial"/>
                <a:cs typeface="Arial"/>
              </a:rPr>
              <a:t> </a:t>
            </a:r>
            <a:r>
              <a:rPr sz="2400" spc="-30" dirty="0">
                <a:latin typeface="Arial"/>
                <a:cs typeface="Arial"/>
              </a:rPr>
              <a:t>in</a:t>
            </a:r>
            <a:r>
              <a:rPr sz="2400" spc="-130" dirty="0">
                <a:latin typeface="Arial"/>
                <a:cs typeface="Arial"/>
              </a:rPr>
              <a:t> </a:t>
            </a:r>
            <a:r>
              <a:rPr sz="2400" spc="-185" dirty="0">
                <a:latin typeface="Arial"/>
                <a:cs typeface="Arial"/>
              </a:rPr>
              <a:t>a</a:t>
            </a:r>
            <a:r>
              <a:rPr sz="2400" spc="-114" dirty="0">
                <a:latin typeface="Arial"/>
                <a:cs typeface="Arial"/>
              </a:rPr>
              <a:t> </a:t>
            </a:r>
            <a:r>
              <a:rPr sz="2400" spc="-75" dirty="0">
                <a:latin typeface="Arial"/>
                <a:cs typeface="Arial"/>
              </a:rPr>
              <a:t>continuous</a:t>
            </a:r>
            <a:r>
              <a:rPr sz="2400" spc="-204" dirty="0">
                <a:latin typeface="Arial"/>
                <a:cs typeface="Arial"/>
              </a:rPr>
              <a:t> </a:t>
            </a:r>
            <a:r>
              <a:rPr sz="2400" spc="-25" dirty="0">
                <a:latin typeface="Arial"/>
                <a:cs typeface="Arial"/>
              </a:rPr>
              <a:t>form;</a:t>
            </a:r>
            <a:r>
              <a:rPr sz="2400" spc="-155" dirty="0">
                <a:latin typeface="Arial"/>
                <a:cs typeface="Arial"/>
              </a:rPr>
              <a:t> </a:t>
            </a:r>
            <a:r>
              <a:rPr sz="2400" spc="-20" dirty="0">
                <a:latin typeface="Arial"/>
                <a:cs typeface="Arial"/>
              </a:rPr>
              <a:t>the</a:t>
            </a:r>
            <a:r>
              <a:rPr sz="2400" spc="-160" dirty="0">
                <a:latin typeface="Arial"/>
                <a:cs typeface="Arial"/>
              </a:rPr>
              <a:t> </a:t>
            </a:r>
            <a:r>
              <a:rPr sz="2400" spc="-95" dirty="0">
                <a:latin typeface="Arial"/>
                <a:cs typeface="Arial"/>
              </a:rPr>
              <a:t>movements</a:t>
            </a:r>
            <a:r>
              <a:rPr sz="2400" spc="-160" dirty="0">
                <a:latin typeface="Arial"/>
                <a:cs typeface="Arial"/>
              </a:rPr>
              <a:t> </a:t>
            </a:r>
            <a:r>
              <a:rPr sz="2400" dirty="0">
                <a:latin typeface="Arial"/>
                <a:cs typeface="Arial"/>
              </a:rPr>
              <a:t>of</a:t>
            </a:r>
            <a:r>
              <a:rPr sz="2400" spc="-160" dirty="0">
                <a:latin typeface="Arial"/>
                <a:cs typeface="Arial"/>
              </a:rPr>
              <a:t> </a:t>
            </a:r>
            <a:r>
              <a:rPr sz="2400" spc="-15" dirty="0">
                <a:latin typeface="Arial"/>
                <a:cs typeface="Arial"/>
              </a:rPr>
              <a:t>the  </a:t>
            </a:r>
            <a:r>
              <a:rPr sz="2400" spc="-130" dirty="0">
                <a:latin typeface="Arial"/>
                <a:cs typeface="Arial"/>
              </a:rPr>
              <a:t>hands </a:t>
            </a:r>
            <a:r>
              <a:rPr sz="2400" spc="-105" dirty="0">
                <a:latin typeface="Arial"/>
                <a:cs typeface="Arial"/>
              </a:rPr>
              <a:t>are</a:t>
            </a:r>
            <a:r>
              <a:rPr sz="2400" spc="-165" dirty="0">
                <a:latin typeface="Arial"/>
                <a:cs typeface="Arial"/>
              </a:rPr>
              <a:t> </a:t>
            </a:r>
            <a:r>
              <a:rPr sz="2400" spc="-75" dirty="0">
                <a:latin typeface="Arial"/>
                <a:cs typeface="Arial"/>
              </a:rPr>
              <a:t>continuous.</a:t>
            </a:r>
            <a:endParaRPr sz="2400" dirty="0">
              <a:latin typeface="Arial"/>
              <a:cs typeface="Arial"/>
            </a:endParaRPr>
          </a:p>
          <a:p>
            <a:pPr>
              <a:lnSpc>
                <a:spcPct val="100000"/>
              </a:lnSpc>
              <a:spcBef>
                <a:spcPts val="10"/>
              </a:spcBef>
            </a:pPr>
            <a:endParaRPr sz="2500" dirty="0">
              <a:latin typeface="Arial"/>
              <a:cs typeface="Arial"/>
            </a:endParaRPr>
          </a:p>
          <a:p>
            <a:pPr marL="356870" indent="-344805">
              <a:lnSpc>
                <a:spcPct val="100000"/>
              </a:lnSpc>
              <a:buFont typeface="Wingdings"/>
              <a:buChar char=""/>
              <a:tabLst>
                <a:tab pos="357505" algn="l"/>
              </a:tabLst>
            </a:pPr>
            <a:r>
              <a:rPr sz="2400" b="1" spc="-135" dirty="0">
                <a:solidFill>
                  <a:srgbClr val="00AF50"/>
                </a:solidFill>
                <a:latin typeface="Arial"/>
                <a:cs typeface="Arial"/>
              </a:rPr>
              <a:t>Digital</a:t>
            </a:r>
            <a:r>
              <a:rPr sz="2400" b="1" spc="-150" dirty="0">
                <a:solidFill>
                  <a:srgbClr val="00AF50"/>
                </a:solidFill>
                <a:latin typeface="Arial"/>
                <a:cs typeface="Arial"/>
              </a:rPr>
              <a:t> </a:t>
            </a:r>
            <a:r>
              <a:rPr sz="2400" b="1" spc="-125" dirty="0">
                <a:solidFill>
                  <a:srgbClr val="00AF50"/>
                </a:solidFill>
                <a:latin typeface="Arial"/>
                <a:cs typeface="Arial"/>
              </a:rPr>
              <a:t>data</a:t>
            </a:r>
            <a:r>
              <a:rPr sz="2400" b="1" spc="-120" dirty="0">
                <a:solidFill>
                  <a:srgbClr val="00AF50"/>
                </a:solidFill>
                <a:latin typeface="Arial"/>
                <a:cs typeface="Arial"/>
              </a:rPr>
              <a:t> </a:t>
            </a:r>
            <a:r>
              <a:rPr sz="2400" spc="-95" dirty="0">
                <a:latin typeface="Arial"/>
                <a:cs typeface="Arial"/>
              </a:rPr>
              <a:t>refers</a:t>
            </a:r>
            <a:r>
              <a:rPr sz="2400" spc="-140" dirty="0">
                <a:latin typeface="Arial"/>
                <a:cs typeface="Arial"/>
              </a:rPr>
              <a:t> </a:t>
            </a:r>
            <a:r>
              <a:rPr sz="2400" spc="25" dirty="0">
                <a:latin typeface="Arial"/>
                <a:cs typeface="Arial"/>
              </a:rPr>
              <a:t>to</a:t>
            </a:r>
            <a:r>
              <a:rPr sz="2400" spc="-135" dirty="0">
                <a:latin typeface="Arial"/>
                <a:cs typeface="Arial"/>
              </a:rPr>
              <a:t> </a:t>
            </a:r>
            <a:r>
              <a:rPr sz="2400" spc="-35" dirty="0">
                <a:latin typeface="Arial"/>
                <a:cs typeface="Arial"/>
              </a:rPr>
              <a:t>information</a:t>
            </a:r>
            <a:r>
              <a:rPr sz="2400" spc="-190" dirty="0">
                <a:latin typeface="Arial"/>
                <a:cs typeface="Arial"/>
              </a:rPr>
              <a:t> </a:t>
            </a:r>
            <a:r>
              <a:rPr sz="2400" dirty="0">
                <a:latin typeface="Arial"/>
                <a:cs typeface="Arial"/>
              </a:rPr>
              <a:t>that</a:t>
            </a:r>
            <a:r>
              <a:rPr sz="2400" spc="-145" dirty="0">
                <a:latin typeface="Arial"/>
                <a:cs typeface="Arial"/>
              </a:rPr>
              <a:t> </a:t>
            </a:r>
            <a:r>
              <a:rPr sz="2400" spc="-175" dirty="0">
                <a:latin typeface="Arial"/>
                <a:cs typeface="Arial"/>
              </a:rPr>
              <a:t>has</a:t>
            </a:r>
            <a:r>
              <a:rPr sz="2400" spc="-140" dirty="0">
                <a:latin typeface="Arial"/>
                <a:cs typeface="Arial"/>
              </a:rPr>
              <a:t> </a:t>
            </a:r>
            <a:r>
              <a:rPr sz="2400" spc="-85" dirty="0">
                <a:latin typeface="Arial"/>
                <a:cs typeface="Arial"/>
              </a:rPr>
              <a:t>discrete</a:t>
            </a:r>
            <a:r>
              <a:rPr sz="2400" spc="-155" dirty="0">
                <a:latin typeface="Arial"/>
                <a:cs typeface="Arial"/>
              </a:rPr>
              <a:t> </a:t>
            </a:r>
            <a:r>
              <a:rPr sz="2400" spc="-105" dirty="0">
                <a:latin typeface="Arial"/>
                <a:cs typeface="Arial"/>
              </a:rPr>
              <a:t>states.</a:t>
            </a:r>
            <a:endParaRPr sz="2400" dirty="0">
              <a:latin typeface="Arial"/>
              <a:cs typeface="Arial"/>
            </a:endParaRPr>
          </a:p>
          <a:p>
            <a:pPr marL="283845" marR="136525">
              <a:lnSpc>
                <a:spcPct val="100000"/>
              </a:lnSpc>
            </a:pPr>
            <a:r>
              <a:rPr sz="2400" spc="-140" dirty="0">
                <a:latin typeface="Arial"/>
                <a:cs typeface="Arial"/>
              </a:rPr>
              <a:t>For</a:t>
            </a:r>
            <a:r>
              <a:rPr sz="2400" spc="-160" dirty="0">
                <a:latin typeface="Arial"/>
                <a:cs typeface="Arial"/>
              </a:rPr>
              <a:t> </a:t>
            </a:r>
            <a:r>
              <a:rPr sz="2400" spc="-120" dirty="0">
                <a:latin typeface="Arial"/>
                <a:cs typeface="Arial"/>
              </a:rPr>
              <a:t>example,</a:t>
            </a:r>
            <a:r>
              <a:rPr sz="2400" spc="-130" dirty="0">
                <a:latin typeface="Arial"/>
                <a:cs typeface="Arial"/>
              </a:rPr>
              <a:t> </a:t>
            </a:r>
            <a:r>
              <a:rPr sz="2400" spc="-45" dirty="0">
                <a:latin typeface="Arial"/>
                <a:cs typeface="Arial"/>
              </a:rPr>
              <a:t>digital</a:t>
            </a:r>
            <a:r>
              <a:rPr sz="2400" spc="-160" dirty="0">
                <a:latin typeface="Arial"/>
                <a:cs typeface="Arial"/>
              </a:rPr>
              <a:t> </a:t>
            </a:r>
            <a:r>
              <a:rPr sz="2400" spc="-110" dirty="0">
                <a:latin typeface="Arial"/>
                <a:cs typeface="Arial"/>
              </a:rPr>
              <a:t>clock</a:t>
            </a:r>
            <a:r>
              <a:rPr sz="2400" spc="-125" dirty="0">
                <a:latin typeface="Arial"/>
                <a:cs typeface="Arial"/>
              </a:rPr>
              <a:t> </a:t>
            </a:r>
            <a:r>
              <a:rPr sz="2400" dirty="0">
                <a:latin typeface="Arial"/>
                <a:cs typeface="Arial"/>
              </a:rPr>
              <a:t>that</a:t>
            </a:r>
            <a:r>
              <a:rPr sz="2400" spc="-175" dirty="0">
                <a:latin typeface="Arial"/>
                <a:cs typeface="Arial"/>
              </a:rPr>
              <a:t> </a:t>
            </a:r>
            <a:r>
              <a:rPr sz="2400" spc="-50" dirty="0">
                <a:latin typeface="Arial"/>
                <a:cs typeface="Arial"/>
              </a:rPr>
              <a:t>reports</a:t>
            </a:r>
            <a:r>
              <a:rPr sz="2400" spc="-165" dirty="0">
                <a:latin typeface="Arial"/>
                <a:cs typeface="Arial"/>
              </a:rPr>
              <a:t> </a:t>
            </a:r>
            <a:r>
              <a:rPr sz="2400" spc="-25" dirty="0">
                <a:latin typeface="Arial"/>
                <a:cs typeface="Arial"/>
              </a:rPr>
              <a:t>the</a:t>
            </a:r>
            <a:r>
              <a:rPr sz="2400" spc="-155" dirty="0">
                <a:latin typeface="Arial"/>
                <a:cs typeface="Arial"/>
              </a:rPr>
              <a:t> </a:t>
            </a:r>
            <a:r>
              <a:rPr sz="2400" spc="-100" dirty="0">
                <a:latin typeface="Arial"/>
                <a:cs typeface="Arial"/>
              </a:rPr>
              <a:t>hours</a:t>
            </a:r>
            <a:r>
              <a:rPr sz="2400" spc="-145" dirty="0">
                <a:latin typeface="Arial"/>
                <a:cs typeface="Arial"/>
              </a:rPr>
              <a:t> </a:t>
            </a:r>
            <a:r>
              <a:rPr sz="2400" spc="-110" dirty="0">
                <a:latin typeface="Arial"/>
                <a:cs typeface="Arial"/>
              </a:rPr>
              <a:t>and</a:t>
            </a:r>
            <a:r>
              <a:rPr sz="2400" spc="-150" dirty="0">
                <a:latin typeface="Arial"/>
                <a:cs typeface="Arial"/>
              </a:rPr>
              <a:t> </a:t>
            </a:r>
            <a:r>
              <a:rPr sz="2400" spc="-25" dirty="0">
                <a:latin typeface="Arial"/>
                <a:cs typeface="Arial"/>
              </a:rPr>
              <a:t>the</a:t>
            </a:r>
            <a:r>
              <a:rPr sz="2400" spc="-155" dirty="0">
                <a:latin typeface="Arial"/>
                <a:cs typeface="Arial"/>
              </a:rPr>
              <a:t> </a:t>
            </a:r>
            <a:r>
              <a:rPr sz="2400" spc="-70" dirty="0">
                <a:latin typeface="Arial"/>
                <a:cs typeface="Arial"/>
              </a:rPr>
              <a:t>minutes</a:t>
            </a:r>
            <a:r>
              <a:rPr sz="2400" spc="-155" dirty="0">
                <a:latin typeface="Arial"/>
                <a:cs typeface="Arial"/>
              </a:rPr>
              <a:t> </a:t>
            </a:r>
            <a:r>
              <a:rPr sz="2400" spc="5" dirty="0">
                <a:latin typeface="Arial"/>
                <a:cs typeface="Arial"/>
              </a:rPr>
              <a:t>will  </a:t>
            </a:r>
            <a:r>
              <a:rPr sz="2400" spc="-150" dirty="0">
                <a:latin typeface="Arial"/>
                <a:cs typeface="Arial"/>
              </a:rPr>
              <a:t>change </a:t>
            </a:r>
            <a:r>
              <a:rPr sz="2400" spc="-100" dirty="0">
                <a:latin typeface="Arial"/>
                <a:cs typeface="Arial"/>
              </a:rPr>
              <a:t>suddenly </a:t>
            </a:r>
            <a:r>
              <a:rPr sz="2400" spc="-25" dirty="0">
                <a:latin typeface="Arial"/>
                <a:cs typeface="Arial"/>
              </a:rPr>
              <a:t>from </a:t>
            </a:r>
            <a:r>
              <a:rPr sz="2400" spc="-95" dirty="0">
                <a:latin typeface="Arial"/>
                <a:cs typeface="Arial"/>
              </a:rPr>
              <a:t>8:05 </a:t>
            </a:r>
            <a:r>
              <a:rPr sz="2400" spc="25" dirty="0">
                <a:latin typeface="Arial"/>
                <a:cs typeface="Arial"/>
              </a:rPr>
              <a:t>to</a:t>
            </a:r>
            <a:r>
              <a:rPr sz="2400" spc="-420" dirty="0">
                <a:latin typeface="Arial"/>
                <a:cs typeface="Arial"/>
              </a:rPr>
              <a:t> </a:t>
            </a:r>
            <a:r>
              <a:rPr sz="2400" spc="-85" dirty="0">
                <a:latin typeface="Arial"/>
                <a:cs typeface="Arial"/>
              </a:rPr>
              <a:t>8:06.</a:t>
            </a:r>
            <a:endParaRPr sz="2400" dirty="0">
              <a:latin typeface="Arial"/>
              <a:cs typeface="Arial"/>
            </a:endParaRPr>
          </a:p>
        </p:txBody>
      </p:sp>
      <p:sp>
        <p:nvSpPr>
          <p:cNvPr id="15" name="object 2">
            <a:extLst>
              <a:ext uri="{FF2B5EF4-FFF2-40B4-BE49-F238E27FC236}">
                <a16:creationId xmlns:a16="http://schemas.microsoft.com/office/drawing/2014/main" id="{2E9D880B-F4DD-4060-914A-5EEECC57BF2A}"/>
              </a:ext>
            </a:extLst>
          </p:cNvPr>
          <p:cNvSpPr txBox="1">
            <a:spLocks/>
          </p:cNvSpPr>
          <p:nvPr/>
        </p:nvSpPr>
        <p:spPr>
          <a:xfrm>
            <a:off x="3629140" y="169798"/>
            <a:ext cx="3025775" cy="574675"/>
          </a:xfrm>
          <a:prstGeom prst="rect">
            <a:avLst/>
          </a:prstGeom>
        </p:spPr>
        <p:txBody>
          <a:bodyPr vert="horz" wrap="square" lIns="0" tIns="12700" rIns="0" bIns="0" rtlCol="0">
            <a:spAutoFit/>
          </a:bodyPr>
          <a:lstStyle>
            <a:lvl1pPr>
              <a:defRPr sz="2800" b="0" i="0">
                <a:solidFill>
                  <a:schemeClr val="tx1"/>
                </a:solidFill>
                <a:latin typeface="Times New Roman"/>
                <a:ea typeface="+mj-ea"/>
                <a:cs typeface="Times New Roman"/>
              </a:defRPr>
            </a:lvl1pPr>
          </a:lstStyle>
          <a:p>
            <a:pPr marL="12700">
              <a:spcBef>
                <a:spcPts val="100"/>
              </a:spcBef>
            </a:pPr>
            <a:r>
              <a:rPr lang="en-IN" sz="3600" b="1" kern="0" spc="-335">
                <a:solidFill>
                  <a:srgbClr val="1F487C"/>
                </a:solidFill>
                <a:latin typeface="Arial"/>
                <a:cs typeface="Arial"/>
              </a:rPr>
              <a:t>Physical</a:t>
            </a:r>
            <a:r>
              <a:rPr lang="en-IN" sz="3600" b="1" kern="0" spc="-270">
                <a:solidFill>
                  <a:srgbClr val="1F487C"/>
                </a:solidFill>
                <a:latin typeface="Arial"/>
                <a:cs typeface="Arial"/>
              </a:rPr>
              <a:t> </a:t>
            </a:r>
            <a:r>
              <a:rPr lang="en-IN" sz="3600" b="1" kern="0" spc="-280">
                <a:solidFill>
                  <a:srgbClr val="1F487C"/>
                </a:solidFill>
                <a:latin typeface="Arial"/>
                <a:cs typeface="Arial"/>
              </a:rPr>
              <a:t>Layer-1</a:t>
            </a:r>
            <a:endParaRPr lang="en-IN" sz="3600" kern="0" dirty="0">
              <a:latin typeface="Arial"/>
              <a:cs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48944" y="6479209"/>
            <a:ext cx="268605" cy="153035"/>
          </a:xfrm>
          <a:prstGeom prst="rect">
            <a:avLst/>
          </a:prstGeom>
        </p:spPr>
        <p:txBody>
          <a:bodyPr vert="horz" wrap="square" lIns="0" tIns="0" rIns="0" bIns="0" rtlCol="0">
            <a:spAutoFit/>
          </a:bodyPr>
          <a:lstStyle/>
          <a:p>
            <a:pPr>
              <a:lnSpc>
                <a:spcPts val="1140"/>
              </a:lnSpc>
            </a:pPr>
            <a:r>
              <a:rPr sz="1200" spc="-70" dirty="0">
                <a:solidFill>
                  <a:srgbClr val="888888"/>
                </a:solidFill>
                <a:latin typeface="Arial"/>
                <a:cs typeface="Arial"/>
              </a:rPr>
              <a:t>3</a:t>
            </a:r>
            <a:r>
              <a:rPr sz="1200" spc="-25" dirty="0">
                <a:solidFill>
                  <a:srgbClr val="888888"/>
                </a:solidFill>
                <a:latin typeface="Arial"/>
                <a:cs typeface="Arial"/>
              </a:rPr>
              <a:t>.</a:t>
            </a:r>
            <a:r>
              <a:rPr sz="1200" spc="-70" dirty="0">
                <a:solidFill>
                  <a:srgbClr val="888888"/>
                </a:solidFill>
                <a:latin typeface="Arial"/>
                <a:cs typeface="Arial"/>
              </a:rPr>
              <a:t>83</a:t>
            </a:r>
            <a:endParaRPr sz="1200">
              <a:latin typeface="Arial"/>
              <a:cs typeface="Arial"/>
            </a:endParaRPr>
          </a:p>
        </p:txBody>
      </p:sp>
      <p:grpSp>
        <p:nvGrpSpPr>
          <p:cNvPr id="3" name="object 3"/>
          <p:cNvGrpSpPr/>
          <p:nvPr/>
        </p:nvGrpSpPr>
        <p:grpSpPr>
          <a:xfrm>
            <a:off x="76200" y="63"/>
            <a:ext cx="8593455" cy="1052830"/>
            <a:chOff x="76200" y="63"/>
            <a:chExt cx="8593455" cy="1052830"/>
          </a:xfrm>
        </p:grpSpPr>
        <p:sp>
          <p:nvSpPr>
            <p:cNvPr id="4" name="object 4"/>
            <p:cNvSpPr/>
            <p:nvPr/>
          </p:nvSpPr>
          <p:spPr>
            <a:xfrm>
              <a:off x="366712" y="108013"/>
              <a:ext cx="438150" cy="474980"/>
            </a:xfrm>
            <a:custGeom>
              <a:avLst/>
              <a:gdLst/>
              <a:ahLst/>
              <a:cxnLst/>
              <a:rect l="l" t="t" r="r" b="b"/>
              <a:pathLst>
                <a:path w="438150" h="474980">
                  <a:moveTo>
                    <a:pt x="438150" y="0"/>
                  </a:moveTo>
                  <a:lnTo>
                    <a:pt x="0" y="0"/>
                  </a:lnTo>
                  <a:lnTo>
                    <a:pt x="0" y="474662"/>
                  </a:lnTo>
                  <a:lnTo>
                    <a:pt x="438150" y="474662"/>
                  </a:lnTo>
                  <a:lnTo>
                    <a:pt x="438150" y="0"/>
                  </a:lnTo>
                  <a:close/>
                </a:path>
              </a:pathLst>
            </a:custGeom>
            <a:solidFill>
              <a:srgbClr val="C0504D"/>
            </a:solidFill>
          </p:spPr>
          <p:txBody>
            <a:bodyPr wrap="square" lIns="0" tIns="0" rIns="0" bIns="0" rtlCol="0"/>
            <a:lstStyle/>
            <a:p>
              <a:endParaRPr/>
            </a:p>
          </p:txBody>
        </p:sp>
        <p:sp>
          <p:nvSpPr>
            <p:cNvPr id="5" name="object 5"/>
            <p:cNvSpPr/>
            <p:nvPr/>
          </p:nvSpPr>
          <p:spPr>
            <a:xfrm>
              <a:off x="749300" y="108013"/>
              <a:ext cx="328612" cy="474662"/>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90537" y="530288"/>
              <a:ext cx="422275" cy="474980"/>
            </a:xfrm>
            <a:custGeom>
              <a:avLst/>
              <a:gdLst/>
              <a:ahLst/>
              <a:cxnLst/>
              <a:rect l="l" t="t" r="r" b="b"/>
              <a:pathLst>
                <a:path w="422275" h="474980">
                  <a:moveTo>
                    <a:pt x="422275" y="0"/>
                  </a:moveTo>
                  <a:lnTo>
                    <a:pt x="0" y="0"/>
                  </a:lnTo>
                  <a:lnTo>
                    <a:pt x="0" y="474662"/>
                  </a:lnTo>
                  <a:lnTo>
                    <a:pt x="422275" y="474662"/>
                  </a:lnTo>
                  <a:lnTo>
                    <a:pt x="422275" y="0"/>
                  </a:lnTo>
                  <a:close/>
                </a:path>
              </a:pathLst>
            </a:custGeom>
            <a:solidFill>
              <a:srgbClr val="800080"/>
            </a:solidFill>
          </p:spPr>
          <p:txBody>
            <a:bodyPr wrap="square" lIns="0" tIns="0" rIns="0" bIns="0" rtlCol="0"/>
            <a:lstStyle/>
            <a:p>
              <a:endParaRPr/>
            </a:p>
          </p:txBody>
        </p:sp>
        <p:sp>
          <p:nvSpPr>
            <p:cNvPr id="7" name="object 7"/>
            <p:cNvSpPr/>
            <p:nvPr/>
          </p:nvSpPr>
          <p:spPr>
            <a:xfrm>
              <a:off x="860425" y="530288"/>
              <a:ext cx="368300" cy="474662"/>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76200" y="457199"/>
              <a:ext cx="560387" cy="422275"/>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711200" y="63"/>
              <a:ext cx="31750" cy="1052830"/>
            </a:xfrm>
            <a:custGeom>
              <a:avLst/>
              <a:gdLst/>
              <a:ahLst/>
              <a:cxnLst/>
              <a:rect l="l" t="t" r="r" b="b"/>
              <a:pathLst>
                <a:path w="31750" h="1052830">
                  <a:moveTo>
                    <a:pt x="31750" y="0"/>
                  </a:moveTo>
                  <a:lnTo>
                    <a:pt x="0" y="0"/>
                  </a:lnTo>
                  <a:lnTo>
                    <a:pt x="0" y="1052512"/>
                  </a:lnTo>
                  <a:lnTo>
                    <a:pt x="31750" y="1052512"/>
                  </a:lnTo>
                  <a:lnTo>
                    <a:pt x="31750" y="0"/>
                  </a:lnTo>
                  <a:close/>
                </a:path>
              </a:pathLst>
            </a:custGeom>
            <a:solidFill>
              <a:srgbClr val="EDEBE0"/>
            </a:solidFill>
          </p:spPr>
          <p:txBody>
            <a:bodyPr wrap="square" lIns="0" tIns="0" rIns="0" bIns="0" rtlCol="0"/>
            <a:lstStyle/>
            <a:p>
              <a:endParaRPr/>
            </a:p>
          </p:txBody>
        </p:sp>
        <p:sp>
          <p:nvSpPr>
            <p:cNvPr id="10" name="object 10"/>
            <p:cNvSpPr/>
            <p:nvPr/>
          </p:nvSpPr>
          <p:spPr>
            <a:xfrm>
              <a:off x="442912" y="533399"/>
              <a:ext cx="8226425" cy="31750"/>
            </a:xfrm>
            <a:prstGeom prst="rect">
              <a:avLst/>
            </a:prstGeom>
            <a:blipFill>
              <a:blip r:embed="rId5" cstate="print"/>
              <a:stretch>
                <a:fillRect/>
              </a:stretch>
            </a:blipFill>
          </p:spPr>
          <p:txBody>
            <a:bodyPr wrap="square" lIns="0" tIns="0" rIns="0" bIns="0" rtlCol="0"/>
            <a:lstStyle/>
            <a:p>
              <a:endParaRPr/>
            </a:p>
          </p:txBody>
        </p:sp>
      </p:grpSp>
      <p:sp>
        <p:nvSpPr>
          <p:cNvPr id="11" name="object 11"/>
          <p:cNvSpPr txBox="1">
            <a:spLocks noGrp="1"/>
          </p:cNvSpPr>
          <p:nvPr>
            <p:ph type="title"/>
          </p:nvPr>
        </p:nvSpPr>
        <p:spPr>
          <a:xfrm>
            <a:off x="1145844" y="17729"/>
            <a:ext cx="4990465" cy="574675"/>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FF0000"/>
                </a:solidFill>
              </a:rPr>
              <a:t>Analog and Digital</a:t>
            </a:r>
            <a:r>
              <a:rPr sz="3600" spc="-114" dirty="0">
                <a:solidFill>
                  <a:srgbClr val="FF0000"/>
                </a:solidFill>
              </a:rPr>
              <a:t> </a:t>
            </a:r>
            <a:r>
              <a:rPr sz="3600" dirty="0">
                <a:solidFill>
                  <a:srgbClr val="FF0000"/>
                </a:solidFill>
              </a:rPr>
              <a:t>Signals</a:t>
            </a:r>
            <a:endParaRPr sz="3600"/>
          </a:p>
        </p:txBody>
      </p:sp>
      <p:sp>
        <p:nvSpPr>
          <p:cNvPr id="12" name="object 12"/>
          <p:cNvSpPr/>
          <p:nvPr/>
        </p:nvSpPr>
        <p:spPr>
          <a:xfrm>
            <a:off x="0" y="1295336"/>
            <a:ext cx="8763000" cy="5262880"/>
          </a:xfrm>
          <a:custGeom>
            <a:avLst/>
            <a:gdLst/>
            <a:ahLst/>
            <a:cxnLst/>
            <a:rect l="l" t="t" r="r" b="b"/>
            <a:pathLst>
              <a:path w="8763000" h="5262880">
                <a:moveTo>
                  <a:pt x="8763000" y="0"/>
                </a:moveTo>
                <a:lnTo>
                  <a:pt x="0" y="0"/>
                </a:lnTo>
                <a:lnTo>
                  <a:pt x="0" y="5262626"/>
                </a:lnTo>
                <a:lnTo>
                  <a:pt x="8763000" y="5262626"/>
                </a:lnTo>
                <a:lnTo>
                  <a:pt x="8763000" y="0"/>
                </a:lnTo>
                <a:close/>
              </a:path>
            </a:pathLst>
          </a:custGeom>
          <a:solidFill>
            <a:srgbClr val="FFFFFF"/>
          </a:solidFill>
        </p:spPr>
        <p:txBody>
          <a:bodyPr wrap="square" lIns="0" tIns="0" rIns="0" bIns="0" rtlCol="0"/>
          <a:lstStyle/>
          <a:p>
            <a:endParaRPr/>
          </a:p>
        </p:txBody>
      </p:sp>
      <p:sp>
        <p:nvSpPr>
          <p:cNvPr id="13" name="object 13"/>
          <p:cNvSpPr txBox="1"/>
          <p:nvPr/>
        </p:nvSpPr>
        <p:spPr>
          <a:xfrm>
            <a:off x="78739" y="1310766"/>
            <a:ext cx="8611870" cy="5148580"/>
          </a:xfrm>
          <a:prstGeom prst="rect">
            <a:avLst/>
          </a:prstGeom>
        </p:spPr>
        <p:txBody>
          <a:bodyPr vert="horz" wrap="square" lIns="0" tIns="12700" rIns="0" bIns="0" rtlCol="0">
            <a:spAutoFit/>
          </a:bodyPr>
          <a:lstStyle/>
          <a:p>
            <a:pPr marL="469900" marR="8255" indent="-457834" algn="just">
              <a:lnSpc>
                <a:spcPct val="100000"/>
              </a:lnSpc>
              <a:spcBef>
                <a:spcPts val="100"/>
              </a:spcBef>
              <a:buFont typeface="Wingdings"/>
              <a:buChar char=""/>
              <a:tabLst>
                <a:tab pos="470534" algn="l"/>
              </a:tabLst>
            </a:pPr>
            <a:r>
              <a:rPr sz="2400" b="1" spc="-200" dirty="0">
                <a:solidFill>
                  <a:srgbClr val="00AF50"/>
                </a:solidFill>
                <a:latin typeface="Arial"/>
                <a:cs typeface="Arial"/>
              </a:rPr>
              <a:t>Analog </a:t>
            </a:r>
            <a:r>
              <a:rPr sz="2400" b="1" spc="-114" dirty="0">
                <a:solidFill>
                  <a:srgbClr val="00AF50"/>
                </a:solidFill>
                <a:latin typeface="Arial"/>
                <a:cs typeface="Arial"/>
              </a:rPr>
              <a:t>data</a:t>
            </a:r>
            <a:r>
              <a:rPr sz="2400" spc="-114" dirty="0">
                <a:latin typeface="Arial"/>
                <a:cs typeface="Arial"/>
              </a:rPr>
              <a:t>, </a:t>
            </a:r>
            <a:r>
              <a:rPr sz="2400" spc="-155" dirty="0">
                <a:latin typeface="Arial"/>
                <a:cs typeface="Arial"/>
              </a:rPr>
              <a:t>such </a:t>
            </a:r>
            <a:r>
              <a:rPr sz="2400" spc="-225" dirty="0">
                <a:latin typeface="Arial"/>
                <a:cs typeface="Arial"/>
              </a:rPr>
              <a:t>as </a:t>
            </a:r>
            <a:r>
              <a:rPr sz="2400" spc="-30" dirty="0">
                <a:latin typeface="Arial"/>
                <a:cs typeface="Arial"/>
              </a:rPr>
              <a:t>the </a:t>
            </a:r>
            <a:r>
              <a:rPr sz="2400" spc="-140" dirty="0">
                <a:latin typeface="Arial"/>
                <a:cs typeface="Arial"/>
              </a:rPr>
              <a:t>sounds </a:t>
            </a:r>
            <a:r>
              <a:rPr sz="2400" spc="-125" dirty="0">
                <a:latin typeface="Arial"/>
                <a:cs typeface="Arial"/>
              </a:rPr>
              <a:t>made </a:t>
            </a:r>
            <a:r>
              <a:rPr sz="2400" spc="-90" dirty="0">
                <a:latin typeface="Arial"/>
                <a:cs typeface="Arial"/>
              </a:rPr>
              <a:t>by </a:t>
            </a:r>
            <a:r>
              <a:rPr sz="2400" spc="-190" dirty="0">
                <a:latin typeface="Arial"/>
                <a:cs typeface="Arial"/>
              </a:rPr>
              <a:t>a </a:t>
            </a:r>
            <a:r>
              <a:rPr sz="2400" spc="-110" dirty="0">
                <a:latin typeface="Arial"/>
                <a:cs typeface="Arial"/>
              </a:rPr>
              <a:t>human </a:t>
            </a:r>
            <a:r>
              <a:rPr sz="2400" spc="-105" dirty="0">
                <a:latin typeface="Arial"/>
                <a:cs typeface="Arial"/>
              </a:rPr>
              <a:t>voice, </a:t>
            </a:r>
            <a:r>
              <a:rPr sz="2400" spc="-100" dirty="0">
                <a:latin typeface="Arial"/>
                <a:cs typeface="Arial"/>
              </a:rPr>
              <a:t>take </a:t>
            </a:r>
            <a:r>
              <a:rPr sz="2400" spc="-70" dirty="0">
                <a:latin typeface="Arial"/>
                <a:cs typeface="Arial"/>
              </a:rPr>
              <a:t>on  </a:t>
            </a:r>
            <a:r>
              <a:rPr sz="2400" spc="-75" dirty="0">
                <a:latin typeface="Arial"/>
                <a:cs typeface="Arial"/>
              </a:rPr>
              <a:t>continuous</a:t>
            </a:r>
            <a:r>
              <a:rPr sz="2400" spc="-210" dirty="0">
                <a:latin typeface="Arial"/>
                <a:cs typeface="Arial"/>
              </a:rPr>
              <a:t> </a:t>
            </a:r>
            <a:r>
              <a:rPr sz="2400" spc="-120" dirty="0">
                <a:latin typeface="Arial"/>
                <a:cs typeface="Arial"/>
              </a:rPr>
              <a:t>values.</a:t>
            </a:r>
            <a:endParaRPr sz="2400">
              <a:latin typeface="Arial"/>
              <a:cs typeface="Arial"/>
            </a:endParaRPr>
          </a:p>
          <a:p>
            <a:pPr>
              <a:lnSpc>
                <a:spcPct val="100000"/>
              </a:lnSpc>
              <a:spcBef>
                <a:spcPts val="10"/>
              </a:spcBef>
              <a:buChar char=""/>
            </a:pPr>
            <a:endParaRPr sz="2500">
              <a:latin typeface="Arial"/>
              <a:cs typeface="Arial"/>
            </a:endParaRPr>
          </a:p>
          <a:p>
            <a:pPr marL="356870" marR="5715" indent="-344805" algn="just">
              <a:lnSpc>
                <a:spcPct val="100000"/>
              </a:lnSpc>
              <a:buFont typeface="Wingdings"/>
              <a:buChar char=""/>
              <a:tabLst>
                <a:tab pos="427990" algn="l"/>
              </a:tabLst>
            </a:pPr>
            <a:r>
              <a:rPr dirty="0"/>
              <a:t>	</a:t>
            </a:r>
            <a:r>
              <a:rPr sz="2400" b="1" spc="-135" dirty="0">
                <a:solidFill>
                  <a:srgbClr val="00AF50"/>
                </a:solidFill>
                <a:latin typeface="Arial"/>
                <a:cs typeface="Arial"/>
              </a:rPr>
              <a:t>Digital </a:t>
            </a:r>
            <a:r>
              <a:rPr sz="2400" b="1" spc="-125" dirty="0">
                <a:solidFill>
                  <a:srgbClr val="00AF50"/>
                </a:solidFill>
                <a:latin typeface="Arial"/>
                <a:cs typeface="Arial"/>
              </a:rPr>
              <a:t>data </a:t>
            </a:r>
            <a:r>
              <a:rPr sz="2400" spc="-105" dirty="0">
                <a:latin typeface="Arial"/>
                <a:cs typeface="Arial"/>
              </a:rPr>
              <a:t>are </a:t>
            </a:r>
            <a:r>
              <a:rPr sz="2400" spc="-30" dirty="0">
                <a:latin typeface="Arial"/>
                <a:cs typeface="Arial"/>
              </a:rPr>
              <a:t>the </a:t>
            </a:r>
            <a:r>
              <a:rPr sz="2400" spc="-100" dirty="0">
                <a:latin typeface="Arial"/>
                <a:cs typeface="Arial"/>
              </a:rPr>
              <a:t>data </a:t>
            </a:r>
            <a:r>
              <a:rPr sz="2400" spc="-85" dirty="0">
                <a:latin typeface="Arial"/>
                <a:cs typeface="Arial"/>
              </a:rPr>
              <a:t>stored </a:t>
            </a:r>
            <a:r>
              <a:rPr sz="2400" spc="-30" dirty="0">
                <a:latin typeface="Arial"/>
                <a:cs typeface="Arial"/>
              </a:rPr>
              <a:t>in </a:t>
            </a:r>
            <a:r>
              <a:rPr sz="2400" spc="-70" dirty="0">
                <a:latin typeface="Arial"/>
                <a:cs typeface="Arial"/>
              </a:rPr>
              <a:t>computer </a:t>
            </a:r>
            <a:r>
              <a:rPr sz="2400" spc="-80" dirty="0">
                <a:latin typeface="Arial"/>
                <a:cs typeface="Arial"/>
              </a:rPr>
              <a:t>memory </a:t>
            </a:r>
            <a:r>
              <a:rPr sz="2400" spc="-30" dirty="0">
                <a:latin typeface="Arial"/>
                <a:cs typeface="Arial"/>
              </a:rPr>
              <a:t>in </a:t>
            </a:r>
            <a:r>
              <a:rPr sz="2400" spc="-20" dirty="0">
                <a:latin typeface="Arial"/>
                <a:cs typeface="Arial"/>
              </a:rPr>
              <a:t>the </a:t>
            </a:r>
            <a:r>
              <a:rPr sz="2400" spc="-30" dirty="0">
                <a:latin typeface="Arial"/>
                <a:cs typeface="Arial"/>
              </a:rPr>
              <a:t>form  </a:t>
            </a:r>
            <a:r>
              <a:rPr sz="2400" dirty="0">
                <a:latin typeface="Arial"/>
                <a:cs typeface="Arial"/>
              </a:rPr>
              <a:t>of </a:t>
            </a:r>
            <a:r>
              <a:rPr sz="2400" spc="-190" dirty="0">
                <a:latin typeface="Arial"/>
                <a:cs typeface="Arial"/>
              </a:rPr>
              <a:t>0s </a:t>
            </a:r>
            <a:r>
              <a:rPr sz="2400" spc="-110" dirty="0">
                <a:latin typeface="Arial"/>
                <a:cs typeface="Arial"/>
              </a:rPr>
              <a:t>and </a:t>
            </a:r>
            <a:r>
              <a:rPr sz="2400" spc="-150" dirty="0">
                <a:latin typeface="Arial"/>
                <a:cs typeface="Arial"/>
              </a:rPr>
              <a:t>1s. </a:t>
            </a:r>
            <a:r>
              <a:rPr sz="2400" spc="-160" dirty="0">
                <a:latin typeface="Arial"/>
                <a:cs typeface="Arial"/>
              </a:rPr>
              <a:t>They can </a:t>
            </a:r>
            <a:r>
              <a:rPr sz="2400" spc="-105" dirty="0">
                <a:latin typeface="Arial"/>
                <a:cs typeface="Arial"/>
              </a:rPr>
              <a:t>be </a:t>
            </a:r>
            <a:r>
              <a:rPr sz="2400" spc="-85" dirty="0">
                <a:latin typeface="Arial"/>
                <a:cs typeface="Arial"/>
              </a:rPr>
              <a:t>converted </a:t>
            </a:r>
            <a:r>
              <a:rPr sz="2400" spc="25" dirty="0">
                <a:latin typeface="Arial"/>
                <a:cs typeface="Arial"/>
              </a:rPr>
              <a:t>to </a:t>
            </a:r>
            <a:r>
              <a:rPr sz="2400" spc="-190" dirty="0">
                <a:latin typeface="Arial"/>
                <a:cs typeface="Arial"/>
              </a:rPr>
              <a:t>a </a:t>
            </a:r>
            <a:r>
              <a:rPr sz="2400" spc="-45" dirty="0">
                <a:latin typeface="Arial"/>
                <a:cs typeface="Arial"/>
              </a:rPr>
              <a:t>digital</a:t>
            </a:r>
            <a:r>
              <a:rPr sz="2400" spc="-415" dirty="0">
                <a:latin typeface="Arial"/>
                <a:cs typeface="Arial"/>
              </a:rPr>
              <a:t> </a:t>
            </a:r>
            <a:r>
              <a:rPr sz="2400" spc="-120" dirty="0">
                <a:latin typeface="Arial"/>
                <a:cs typeface="Arial"/>
              </a:rPr>
              <a:t>signal</a:t>
            </a:r>
            <a:endParaRPr sz="2400">
              <a:latin typeface="Arial"/>
              <a:cs typeface="Arial"/>
            </a:endParaRPr>
          </a:p>
          <a:p>
            <a:pPr>
              <a:lnSpc>
                <a:spcPct val="100000"/>
              </a:lnSpc>
              <a:spcBef>
                <a:spcPts val="5"/>
              </a:spcBef>
              <a:buChar char=""/>
            </a:pPr>
            <a:endParaRPr sz="2500">
              <a:latin typeface="Arial"/>
              <a:cs typeface="Arial"/>
            </a:endParaRPr>
          </a:p>
          <a:p>
            <a:pPr marL="469900" marR="5080" indent="-457834" algn="just">
              <a:lnSpc>
                <a:spcPct val="100000"/>
              </a:lnSpc>
              <a:buFont typeface="Wingdings"/>
              <a:buChar char=""/>
              <a:tabLst>
                <a:tab pos="470534" algn="l"/>
              </a:tabLst>
            </a:pPr>
            <a:r>
              <a:rPr sz="2400" spc="-145" dirty="0">
                <a:latin typeface="Arial"/>
                <a:cs typeface="Arial"/>
              </a:rPr>
              <a:t>An </a:t>
            </a:r>
            <a:r>
              <a:rPr sz="2400" b="1" spc="-180" dirty="0">
                <a:solidFill>
                  <a:srgbClr val="00AF50"/>
                </a:solidFill>
                <a:latin typeface="Arial"/>
                <a:cs typeface="Arial"/>
              </a:rPr>
              <a:t>analog </a:t>
            </a:r>
            <a:r>
              <a:rPr sz="2400" b="1" spc="-200" dirty="0">
                <a:solidFill>
                  <a:srgbClr val="00AF50"/>
                </a:solidFill>
                <a:latin typeface="Arial"/>
                <a:cs typeface="Arial"/>
              </a:rPr>
              <a:t>signal </a:t>
            </a:r>
            <a:r>
              <a:rPr sz="2400" spc="-175" dirty="0">
                <a:latin typeface="Arial"/>
                <a:cs typeface="Arial"/>
              </a:rPr>
              <a:t>has </a:t>
            </a:r>
            <a:r>
              <a:rPr sz="2400" spc="-20" dirty="0">
                <a:latin typeface="Arial"/>
                <a:cs typeface="Arial"/>
              </a:rPr>
              <a:t>infinitely </a:t>
            </a:r>
            <a:r>
              <a:rPr sz="2400" spc="-125" dirty="0">
                <a:latin typeface="Arial"/>
                <a:cs typeface="Arial"/>
              </a:rPr>
              <a:t>many </a:t>
            </a:r>
            <a:r>
              <a:rPr sz="2400" spc="-114" dirty="0">
                <a:latin typeface="Arial"/>
                <a:cs typeface="Arial"/>
              </a:rPr>
              <a:t>levels </a:t>
            </a:r>
            <a:r>
              <a:rPr sz="2400" dirty="0">
                <a:latin typeface="Arial"/>
                <a:cs typeface="Arial"/>
              </a:rPr>
              <a:t>of </a:t>
            </a:r>
            <a:r>
              <a:rPr sz="2400" spc="-50" dirty="0">
                <a:latin typeface="Arial"/>
                <a:cs typeface="Arial"/>
              </a:rPr>
              <a:t>intensity </a:t>
            </a:r>
            <a:r>
              <a:rPr sz="2400" spc="-80" dirty="0">
                <a:latin typeface="Arial"/>
                <a:cs typeface="Arial"/>
              </a:rPr>
              <a:t>over </a:t>
            </a:r>
            <a:r>
              <a:rPr sz="2400" spc="-190" dirty="0">
                <a:latin typeface="Arial"/>
                <a:cs typeface="Arial"/>
              </a:rPr>
              <a:t>a  </a:t>
            </a:r>
            <a:r>
              <a:rPr sz="2400" spc="-50" dirty="0">
                <a:latin typeface="Arial"/>
                <a:cs typeface="Arial"/>
              </a:rPr>
              <a:t>period </a:t>
            </a:r>
            <a:r>
              <a:rPr sz="2400" dirty="0">
                <a:latin typeface="Arial"/>
                <a:cs typeface="Arial"/>
              </a:rPr>
              <a:t>of </a:t>
            </a:r>
            <a:r>
              <a:rPr sz="2400" spc="-25" dirty="0">
                <a:latin typeface="Arial"/>
                <a:cs typeface="Arial"/>
              </a:rPr>
              <a:t>time. </a:t>
            </a:r>
            <a:r>
              <a:rPr sz="2400" spc="-240" dirty="0">
                <a:latin typeface="Arial"/>
                <a:cs typeface="Arial"/>
              </a:rPr>
              <a:t>As </a:t>
            </a:r>
            <a:r>
              <a:rPr sz="2400" spc="-20" dirty="0">
                <a:latin typeface="Arial"/>
                <a:cs typeface="Arial"/>
              </a:rPr>
              <a:t>the </a:t>
            </a:r>
            <a:r>
              <a:rPr sz="2400" spc="-145" dirty="0">
                <a:latin typeface="Arial"/>
                <a:cs typeface="Arial"/>
              </a:rPr>
              <a:t>wave </a:t>
            </a:r>
            <a:r>
              <a:rPr sz="2400" spc="-140" dirty="0">
                <a:latin typeface="Arial"/>
                <a:cs typeface="Arial"/>
              </a:rPr>
              <a:t>moves </a:t>
            </a:r>
            <a:r>
              <a:rPr sz="2400" spc="-30" dirty="0">
                <a:latin typeface="Arial"/>
                <a:cs typeface="Arial"/>
              </a:rPr>
              <a:t>from </a:t>
            </a:r>
            <a:r>
              <a:rPr sz="2400" spc="-110" dirty="0">
                <a:latin typeface="Arial"/>
                <a:cs typeface="Arial"/>
              </a:rPr>
              <a:t>value </a:t>
            </a:r>
            <a:r>
              <a:rPr sz="2400" spc="-215" dirty="0">
                <a:latin typeface="Arial"/>
                <a:cs typeface="Arial"/>
              </a:rPr>
              <a:t>A </a:t>
            </a:r>
            <a:r>
              <a:rPr sz="2400" spc="25" dirty="0">
                <a:latin typeface="Arial"/>
                <a:cs typeface="Arial"/>
              </a:rPr>
              <a:t>to </a:t>
            </a:r>
            <a:r>
              <a:rPr sz="2400" spc="-105" dirty="0">
                <a:latin typeface="Arial"/>
                <a:cs typeface="Arial"/>
              </a:rPr>
              <a:t>value </a:t>
            </a:r>
            <a:r>
              <a:rPr sz="2400" spc="-200" dirty="0">
                <a:latin typeface="Arial"/>
                <a:cs typeface="Arial"/>
              </a:rPr>
              <a:t>B, </a:t>
            </a:r>
            <a:r>
              <a:rPr sz="2400" spc="50" dirty="0">
                <a:latin typeface="Arial"/>
                <a:cs typeface="Arial"/>
              </a:rPr>
              <a:t>it  </a:t>
            </a:r>
            <a:r>
              <a:rPr sz="2400" spc="-200" dirty="0">
                <a:latin typeface="Arial"/>
                <a:cs typeface="Arial"/>
              </a:rPr>
              <a:t>passes </a:t>
            </a:r>
            <a:r>
              <a:rPr sz="2400" spc="-60" dirty="0">
                <a:latin typeface="Arial"/>
                <a:cs typeface="Arial"/>
              </a:rPr>
              <a:t>through </a:t>
            </a:r>
            <a:r>
              <a:rPr sz="2400" spc="-114" dirty="0">
                <a:latin typeface="Arial"/>
                <a:cs typeface="Arial"/>
              </a:rPr>
              <a:t>and </a:t>
            </a:r>
            <a:r>
              <a:rPr sz="2400" spc="-100" dirty="0">
                <a:latin typeface="Arial"/>
                <a:cs typeface="Arial"/>
              </a:rPr>
              <a:t>includes </a:t>
            </a:r>
            <a:r>
              <a:rPr sz="2400" spc="-130" dirty="0">
                <a:latin typeface="Arial"/>
                <a:cs typeface="Arial"/>
              </a:rPr>
              <a:t>an </a:t>
            </a:r>
            <a:r>
              <a:rPr sz="2400" spc="-10" dirty="0">
                <a:latin typeface="Arial"/>
                <a:cs typeface="Arial"/>
              </a:rPr>
              <a:t>infinite </a:t>
            </a:r>
            <a:r>
              <a:rPr sz="2400" spc="-70" dirty="0">
                <a:latin typeface="Arial"/>
                <a:cs typeface="Arial"/>
              </a:rPr>
              <a:t>number </a:t>
            </a:r>
            <a:r>
              <a:rPr sz="2400" dirty="0">
                <a:latin typeface="Arial"/>
                <a:cs typeface="Arial"/>
              </a:rPr>
              <a:t>of </a:t>
            </a:r>
            <a:r>
              <a:rPr sz="2400" spc="-135" dirty="0">
                <a:latin typeface="Arial"/>
                <a:cs typeface="Arial"/>
              </a:rPr>
              <a:t>values </a:t>
            </a:r>
            <a:r>
              <a:rPr sz="2400" spc="-110" dirty="0">
                <a:latin typeface="Arial"/>
                <a:cs typeface="Arial"/>
              </a:rPr>
              <a:t>along  </a:t>
            </a:r>
            <a:r>
              <a:rPr sz="2400" spc="-35" dirty="0">
                <a:latin typeface="Arial"/>
                <a:cs typeface="Arial"/>
              </a:rPr>
              <a:t>its</a:t>
            </a:r>
            <a:r>
              <a:rPr sz="2400" spc="-170" dirty="0">
                <a:latin typeface="Arial"/>
                <a:cs typeface="Arial"/>
              </a:rPr>
              <a:t> </a:t>
            </a:r>
            <a:r>
              <a:rPr sz="2400" spc="-55" dirty="0">
                <a:latin typeface="Arial"/>
                <a:cs typeface="Arial"/>
              </a:rPr>
              <a:t>path.</a:t>
            </a:r>
            <a:endParaRPr sz="2400">
              <a:latin typeface="Arial"/>
              <a:cs typeface="Arial"/>
            </a:endParaRPr>
          </a:p>
          <a:p>
            <a:pPr>
              <a:lnSpc>
                <a:spcPct val="100000"/>
              </a:lnSpc>
              <a:spcBef>
                <a:spcPts val="10"/>
              </a:spcBef>
              <a:buChar char=""/>
            </a:pPr>
            <a:endParaRPr sz="2500">
              <a:latin typeface="Arial"/>
              <a:cs typeface="Arial"/>
            </a:endParaRPr>
          </a:p>
          <a:p>
            <a:pPr marL="469900" marR="6985" indent="-457834" algn="just">
              <a:lnSpc>
                <a:spcPct val="100000"/>
              </a:lnSpc>
              <a:spcBef>
                <a:spcPts val="5"/>
              </a:spcBef>
              <a:buFont typeface="Wingdings"/>
              <a:buChar char=""/>
              <a:tabLst>
                <a:tab pos="470534" algn="l"/>
              </a:tabLst>
            </a:pPr>
            <a:r>
              <a:rPr sz="2400" spc="-215" dirty="0">
                <a:latin typeface="Arial"/>
                <a:cs typeface="Arial"/>
              </a:rPr>
              <a:t>A </a:t>
            </a:r>
            <a:r>
              <a:rPr sz="2400" b="1" spc="-130" dirty="0">
                <a:solidFill>
                  <a:srgbClr val="00AF50"/>
                </a:solidFill>
                <a:latin typeface="Arial"/>
                <a:cs typeface="Arial"/>
              </a:rPr>
              <a:t>digital </a:t>
            </a:r>
            <a:r>
              <a:rPr sz="2400" b="1" spc="-185" dirty="0">
                <a:solidFill>
                  <a:srgbClr val="00AF50"/>
                </a:solidFill>
                <a:latin typeface="Arial"/>
                <a:cs typeface="Arial"/>
              </a:rPr>
              <a:t>signal</a:t>
            </a:r>
            <a:r>
              <a:rPr sz="2400" spc="-185" dirty="0">
                <a:latin typeface="Arial"/>
                <a:cs typeface="Arial"/>
              </a:rPr>
              <a:t>, </a:t>
            </a:r>
            <a:r>
              <a:rPr sz="2400" spc="-85" dirty="0">
                <a:latin typeface="Arial"/>
                <a:cs typeface="Arial"/>
              </a:rPr>
              <a:t>on </a:t>
            </a:r>
            <a:r>
              <a:rPr sz="2400" spc="-30" dirty="0">
                <a:latin typeface="Arial"/>
                <a:cs typeface="Arial"/>
              </a:rPr>
              <a:t>the other </a:t>
            </a:r>
            <a:r>
              <a:rPr sz="2400" spc="-100" dirty="0">
                <a:latin typeface="Arial"/>
                <a:cs typeface="Arial"/>
              </a:rPr>
              <a:t>hand, </a:t>
            </a:r>
            <a:r>
              <a:rPr sz="2400" spc="-160" dirty="0">
                <a:latin typeface="Arial"/>
                <a:cs typeface="Arial"/>
              </a:rPr>
              <a:t>can </a:t>
            </a:r>
            <a:r>
              <a:rPr sz="2400" spc="-150" dirty="0">
                <a:latin typeface="Arial"/>
                <a:cs typeface="Arial"/>
              </a:rPr>
              <a:t>have </a:t>
            </a:r>
            <a:r>
              <a:rPr sz="2400" spc="-65" dirty="0">
                <a:latin typeface="Arial"/>
                <a:cs typeface="Arial"/>
              </a:rPr>
              <a:t>only </a:t>
            </a:r>
            <a:r>
              <a:rPr sz="2400" spc="-190" dirty="0">
                <a:latin typeface="Arial"/>
                <a:cs typeface="Arial"/>
              </a:rPr>
              <a:t>a </a:t>
            </a:r>
            <a:r>
              <a:rPr sz="2400" spc="-25" dirty="0">
                <a:latin typeface="Arial"/>
                <a:cs typeface="Arial"/>
              </a:rPr>
              <a:t>limited  </a:t>
            </a:r>
            <a:r>
              <a:rPr sz="2400" spc="-70" dirty="0">
                <a:latin typeface="Arial"/>
                <a:cs typeface="Arial"/>
              </a:rPr>
              <a:t>number </a:t>
            </a:r>
            <a:r>
              <a:rPr sz="2400" dirty="0">
                <a:latin typeface="Arial"/>
                <a:cs typeface="Arial"/>
              </a:rPr>
              <a:t>of </a:t>
            </a:r>
            <a:r>
              <a:rPr sz="2400" spc="-65" dirty="0">
                <a:latin typeface="Arial"/>
                <a:cs typeface="Arial"/>
              </a:rPr>
              <a:t>defined </a:t>
            </a:r>
            <a:r>
              <a:rPr sz="2400" spc="-125" dirty="0">
                <a:latin typeface="Arial"/>
                <a:cs typeface="Arial"/>
              </a:rPr>
              <a:t>values. </a:t>
            </a:r>
            <a:r>
              <a:rPr sz="2400" spc="-80" dirty="0">
                <a:latin typeface="Arial"/>
                <a:cs typeface="Arial"/>
              </a:rPr>
              <a:t>Although </a:t>
            </a:r>
            <a:r>
              <a:rPr sz="2400" spc="-145" dirty="0">
                <a:latin typeface="Arial"/>
                <a:cs typeface="Arial"/>
              </a:rPr>
              <a:t>each </a:t>
            </a:r>
            <a:r>
              <a:rPr sz="2400" spc="-110" dirty="0">
                <a:latin typeface="Arial"/>
                <a:cs typeface="Arial"/>
              </a:rPr>
              <a:t>value </a:t>
            </a:r>
            <a:r>
              <a:rPr sz="2400" spc="-160" dirty="0">
                <a:latin typeface="Arial"/>
                <a:cs typeface="Arial"/>
              </a:rPr>
              <a:t>can </a:t>
            </a:r>
            <a:r>
              <a:rPr sz="2400" spc="-105" dirty="0">
                <a:latin typeface="Arial"/>
                <a:cs typeface="Arial"/>
              </a:rPr>
              <a:t>be </a:t>
            </a:r>
            <a:r>
              <a:rPr sz="2400" spc="-145" dirty="0">
                <a:latin typeface="Arial"/>
                <a:cs typeface="Arial"/>
              </a:rPr>
              <a:t>any  </a:t>
            </a:r>
            <a:r>
              <a:rPr sz="2400" spc="-95" dirty="0">
                <a:latin typeface="Arial"/>
                <a:cs typeface="Arial"/>
              </a:rPr>
              <a:t>number, </a:t>
            </a:r>
            <a:r>
              <a:rPr sz="2400" spc="75" dirty="0">
                <a:latin typeface="Arial"/>
                <a:cs typeface="Arial"/>
              </a:rPr>
              <a:t>it </a:t>
            </a:r>
            <a:r>
              <a:rPr sz="2400" spc="-125" dirty="0">
                <a:latin typeface="Arial"/>
                <a:cs typeface="Arial"/>
              </a:rPr>
              <a:t>is </a:t>
            </a:r>
            <a:r>
              <a:rPr sz="2400" spc="-20" dirty="0">
                <a:latin typeface="Arial"/>
                <a:cs typeface="Arial"/>
              </a:rPr>
              <a:t>often </a:t>
            </a:r>
            <a:r>
              <a:rPr sz="2400" spc="-225" dirty="0">
                <a:latin typeface="Arial"/>
                <a:cs typeface="Arial"/>
              </a:rPr>
              <a:t>as </a:t>
            </a:r>
            <a:r>
              <a:rPr sz="2400" spc="-90" dirty="0">
                <a:latin typeface="Arial"/>
                <a:cs typeface="Arial"/>
              </a:rPr>
              <a:t>simple </a:t>
            </a:r>
            <a:r>
              <a:rPr sz="2400" spc="-225" dirty="0">
                <a:latin typeface="Arial"/>
                <a:cs typeface="Arial"/>
              </a:rPr>
              <a:t>as </a:t>
            </a:r>
            <a:r>
              <a:rPr sz="2400" spc="-120" dirty="0">
                <a:latin typeface="Arial"/>
                <a:cs typeface="Arial"/>
              </a:rPr>
              <a:t>1 </a:t>
            </a:r>
            <a:r>
              <a:rPr sz="2400" spc="-110" dirty="0">
                <a:latin typeface="Arial"/>
                <a:cs typeface="Arial"/>
              </a:rPr>
              <a:t>and</a:t>
            </a:r>
            <a:r>
              <a:rPr sz="2400" spc="-459" dirty="0">
                <a:latin typeface="Arial"/>
                <a:cs typeface="Arial"/>
              </a:rPr>
              <a:t> </a:t>
            </a:r>
            <a:r>
              <a:rPr sz="2400" spc="-90" dirty="0">
                <a:latin typeface="Arial"/>
                <a:cs typeface="Arial"/>
              </a:rPr>
              <a:t>0.</a:t>
            </a:r>
            <a:endParaRPr sz="2400">
              <a:latin typeface="Arial"/>
              <a:cs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1140" y="162306"/>
            <a:ext cx="5941060" cy="329565"/>
          </a:xfrm>
          <a:prstGeom prst="rect">
            <a:avLst/>
          </a:prstGeom>
        </p:spPr>
        <p:txBody>
          <a:bodyPr vert="horz" wrap="square" lIns="0" tIns="11430" rIns="0" bIns="0" rtlCol="0">
            <a:spAutoFit/>
          </a:bodyPr>
          <a:lstStyle/>
          <a:p>
            <a:pPr marL="12700">
              <a:lnSpc>
                <a:spcPct val="100000"/>
              </a:lnSpc>
              <a:spcBef>
                <a:spcPts val="90"/>
              </a:spcBef>
              <a:tabLst>
                <a:tab pos="1363345" algn="l"/>
              </a:tabLst>
            </a:pPr>
            <a:r>
              <a:rPr sz="2000" spc="-10" dirty="0">
                <a:solidFill>
                  <a:srgbClr val="FF0000"/>
                </a:solidFill>
                <a:latin typeface="Arial"/>
                <a:cs typeface="Arial"/>
              </a:rPr>
              <a:t>Figure</a:t>
            </a:r>
            <a:r>
              <a:rPr sz="2000" spc="5" dirty="0">
                <a:solidFill>
                  <a:srgbClr val="FF0000"/>
                </a:solidFill>
                <a:latin typeface="Arial"/>
                <a:cs typeface="Arial"/>
              </a:rPr>
              <a:t> </a:t>
            </a:r>
            <a:r>
              <a:rPr sz="2000" spc="-10" dirty="0">
                <a:solidFill>
                  <a:srgbClr val="FF0000"/>
                </a:solidFill>
                <a:latin typeface="Arial"/>
                <a:cs typeface="Arial"/>
              </a:rPr>
              <a:t>3.2:	</a:t>
            </a:r>
            <a:r>
              <a:rPr sz="2000" spc="-5" dirty="0">
                <a:latin typeface="Arial"/>
                <a:cs typeface="Arial"/>
              </a:rPr>
              <a:t>Comparison of </a:t>
            </a:r>
            <a:r>
              <a:rPr sz="2000" spc="-10" dirty="0">
                <a:latin typeface="Arial"/>
                <a:cs typeface="Arial"/>
              </a:rPr>
              <a:t>analog and digital</a:t>
            </a:r>
            <a:r>
              <a:rPr sz="2000" spc="110" dirty="0">
                <a:latin typeface="Arial"/>
                <a:cs typeface="Arial"/>
              </a:rPr>
              <a:t> </a:t>
            </a:r>
            <a:r>
              <a:rPr sz="2000" spc="-10" dirty="0">
                <a:latin typeface="Arial"/>
                <a:cs typeface="Arial"/>
              </a:rPr>
              <a:t>signals</a:t>
            </a:r>
            <a:endParaRPr sz="2000">
              <a:latin typeface="Arial"/>
              <a:cs typeface="Arial"/>
            </a:endParaRPr>
          </a:p>
        </p:txBody>
      </p:sp>
      <p:grpSp>
        <p:nvGrpSpPr>
          <p:cNvPr id="3" name="object 3"/>
          <p:cNvGrpSpPr/>
          <p:nvPr/>
        </p:nvGrpSpPr>
        <p:grpSpPr>
          <a:xfrm>
            <a:off x="381000" y="1023874"/>
            <a:ext cx="3679825" cy="2286000"/>
            <a:chOff x="381000" y="1023874"/>
            <a:chExt cx="3679825" cy="2286000"/>
          </a:xfrm>
        </p:grpSpPr>
        <p:sp>
          <p:nvSpPr>
            <p:cNvPr id="4" name="object 4"/>
            <p:cNvSpPr/>
            <p:nvPr/>
          </p:nvSpPr>
          <p:spPr>
            <a:xfrm>
              <a:off x="381000" y="1023874"/>
              <a:ext cx="3679825" cy="228600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991334" y="1830869"/>
              <a:ext cx="2326332" cy="962660"/>
            </a:xfrm>
            <a:prstGeom prst="rect">
              <a:avLst/>
            </a:prstGeom>
            <a:blipFill>
              <a:blip r:embed="rId3" cstate="print"/>
              <a:stretch>
                <a:fillRect/>
              </a:stretch>
            </a:blipFill>
          </p:spPr>
          <p:txBody>
            <a:bodyPr wrap="square" lIns="0" tIns="0" rIns="0" bIns="0" rtlCol="0"/>
            <a:lstStyle/>
            <a:p>
              <a:endParaRPr/>
            </a:p>
          </p:txBody>
        </p:sp>
      </p:grpSp>
      <p:grpSp>
        <p:nvGrpSpPr>
          <p:cNvPr id="6" name="object 6"/>
          <p:cNvGrpSpPr/>
          <p:nvPr/>
        </p:nvGrpSpPr>
        <p:grpSpPr>
          <a:xfrm>
            <a:off x="3852926" y="3748160"/>
            <a:ext cx="4428490" cy="2322830"/>
            <a:chOff x="3852926" y="3748160"/>
            <a:chExt cx="4428490" cy="2322830"/>
          </a:xfrm>
        </p:grpSpPr>
        <p:sp>
          <p:nvSpPr>
            <p:cNvPr id="7" name="object 7"/>
            <p:cNvSpPr/>
            <p:nvPr/>
          </p:nvSpPr>
          <p:spPr>
            <a:xfrm>
              <a:off x="3852926" y="3748160"/>
              <a:ext cx="4428481" cy="2322429"/>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4473713" y="4108461"/>
              <a:ext cx="2835910" cy="1604010"/>
            </a:xfrm>
            <a:custGeom>
              <a:avLst/>
              <a:gdLst/>
              <a:ahLst/>
              <a:cxnLst/>
              <a:rect l="l" t="t" r="r" b="b"/>
              <a:pathLst>
                <a:path w="2835909" h="1604010">
                  <a:moveTo>
                    <a:pt x="2437824" y="1033512"/>
                  </a:moveTo>
                  <a:lnTo>
                    <a:pt x="2437824" y="1579501"/>
                  </a:lnTo>
                  <a:lnTo>
                    <a:pt x="2461824" y="1603501"/>
                  </a:lnTo>
                  <a:lnTo>
                    <a:pt x="2811384" y="1603501"/>
                  </a:lnTo>
                  <a:lnTo>
                    <a:pt x="2835383" y="1579501"/>
                  </a:lnTo>
                  <a:lnTo>
                    <a:pt x="2485823" y="1579501"/>
                  </a:lnTo>
                  <a:lnTo>
                    <a:pt x="2461824" y="1555502"/>
                  </a:lnTo>
                  <a:lnTo>
                    <a:pt x="2485823" y="1555502"/>
                  </a:lnTo>
                  <a:lnTo>
                    <a:pt x="2485823" y="1057508"/>
                  </a:lnTo>
                  <a:lnTo>
                    <a:pt x="2461824" y="1057508"/>
                  </a:lnTo>
                  <a:lnTo>
                    <a:pt x="2437824" y="1033512"/>
                  </a:lnTo>
                  <a:close/>
                </a:path>
                <a:path w="2835909" h="1604010">
                  <a:moveTo>
                    <a:pt x="2485823" y="1555502"/>
                  </a:moveTo>
                  <a:lnTo>
                    <a:pt x="2461824" y="1555502"/>
                  </a:lnTo>
                  <a:lnTo>
                    <a:pt x="2485823" y="1579501"/>
                  </a:lnTo>
                  <a:lnTo>
                    <a:pt x="2485823" y="1555502"/>
                  </a:lnTo>
                  <a:close/>
                </a:path>
                <a:path w="2835909" h="1604010">
                  <a:moveTo>
                    <a:pt x="2787334" y="1555502"/>
                  </a:moveTo>
                  <a:lnTo>
                    <a:pt x="2485823" y="1555502"/>
                  </a:lnTo>
                  <a:lnTo>
                    <a:pt x="2485823" y="1579501"/>
                  </a:lnTo>
                  <a:lnTo>
                    <a:pt x="2787334" y="1579501"/>
                  </a:lnTo>
                  <a:lnTo>
                    <a:pt x="2787334" y="1555502"/>
                  </a:lnTo>
                  <a:close/>
                </a:path>
                <a:path w="2835909" h="1604010">
                  <a:moveTo>
                    <a:pt x="2835383" y="1041004"/>
                  </a:moveTo>
                  <a:lnTo>
                    <a:pt x="2787334" y="1041004"/>
                  </a:lnTo>
                  <a:lnTo>
                    <a:pt x="2787334" y="1579501"/>
                  </a:lnTo>
                  <a:lnTo>
                    <a:pt x="2811384" y="1555502"/>
                  </a:lnTo>
                  <a:lnTo>
                    <a:pt x="2835383" y="1555502"/>
                  </a:lnTo>
                  <a:lnTo>
                    <a:pt x="2835383" y="1041004"/>
                  </a:lnTo>
                  <a:close/>
                </a:path>
                <a:path w="2835909" h="1604010">
                  <a:moveTo>
                    <a:pt x="2835383" y="1555502"/>
                  </a:moveTo>
                  <a:lnTo>
                    <a:pt x="2811384" y="1555502"/>
                  </a:lnTo>
                  <a:lnTo>
                    <a:pt x="2787334" y="1579501"/>
                  </a:lnTo>
                  <a:lnTo>
                    <a:pt x="2835383" y="1579501"/>
                  </a:lnTo>
                  <a:lnTo>
                    <a:pt x="2835383" y="1555502"/>
                  </a:lnTo>
                  <a:close/>
                </a:path>
                <a:path w="2835909" h="1604010">
                  <a:moveTo>
                    <a:pt x="298537" y="397508"/>
                  </a:moveTo>
                  <a:lnTo>
                    <a:pt x="298537" y="1033512"/>
                  </a:lnTo>
                  <a:lnTo>
                    <a:pt x="322541" y="1057508"/>
                  </a:lnTo>
                  <a:lnTo>
                    <a:pt x="717112" y="1057508"/>
                  </a:lnTo>
                  <a:lnTo>
                    <a:pt x="741112" y="1033512"/>
                  </a:lnTo>
                  <a:lnTo>
                    <a:pt x="346545" y="1033512"/>
                  </a:lnTo>
                  <a:lnTo>
                    <a:pt x="322541" y="1009515"/>
                  </a:lnTo>
                  <a:lnTo>
                    <a:pt x="346545" y="1009515"/>
                  </a:lnTo>
                  <a:lnTo>
                    <a:pt x="346545" y="421504"/>
                  </a:lnTo>
                  <a:lnTo>
                    <a:pt x="322541" y="421504"/>
                  </a:lnTo>
                  <a:lnTo>
                    <a:pt x="298537" y="397508"/>
                  </a:lnTo>
                  <a:close/>
                </a:path>
                <a:path w="2835909" h="1604010">
                  <a:moveTo>
                    <a:pt x="1386157" y="23945"/>
                  </a:moveTo>
                  <a:lnTo>
                    <a:pt x="1384724" y="1009515"/>
                  </a:lnTo>
                  <a:lnTo>
                    <a:pt x="1384739" y="1033512"/>
                  </a:lnTo>
                  <a:lnTo>
                    <a:pt x="1408688" y="1057508"/>
                  </a:lnTo>
                  <a:lnTo>
                    <a:pt x="2437824" y="1057508"/>
                  </a:lnTo>
                  <a:lnTo>
                    <a:pt x="2437824" y="1033512"/>
                  </a:lnTo>
                  <a:lnTo>
                    <a:pt x="1432688" y="1033512"/>
                  </a:lnTo>
                  <a:lnTo>
                    <a:pt x="1408688" y="1009515"/>
                  </a:lnTo>
                  <a:lnTo>
                    <a:pt x="1432724" y="1009515"/>
                  </a:lnTo>
                  <a:lnTo>
                    <a:pt x="1434171" y="47992"/>
                  </a:lnTo>
                  <a:lnTo>
                    <a:pt x="1410157" y="47992"/>
                  </a:lnTo>
                  <a:lnTo>
                    <a:pt x="1386157" y="23945"/>
                  </a:lnTo>
                  <a:close/>
                </a:path>
                <a:path w="2835909" h="1604010">
                  <a:moveTo>
                    <a:pt x="2461824" y="1009515"/>
                  </a:moveTo>
                  <a:lnTo>
                    <a:pt x="1432724" y="1009515"/>
                  </a:lnTo>
                  <a:lnTo>
                    <a:pt x="1432688" y="1033512"/>
                  </a:lnTo>
                  <a:lnTo>
                    <a:pt x="2437824" y="1033512"/>
                  </a:lnTo>
                  <a:lnTo>
                    <a:pt x="2461824" y="1057508"/>
                  </a:lnTo>
                  <a:lnTo>
                    <a:pt x="2485823" y="1057508"/>
                  </a:lnTo>
                  <a:lnTo>
                    <a:pt x="2485772" y="1033461"/>
                  </a:lnTo>
                  <a:lnTo>
                    <a:pt x="2461824" y="1009515"/>
                  </a:lnTo>
                  <a:close/>
                </a:path>
                <a:path w="2835909" h="1604010">
                  <a:moveTo>
                    <a:pt x="346545" y="1009515"/>
                  </a:moveTo>
                  <a:lnTo>
                    <a:pt x="322541" y="1009515"/>
                  </a:lnTo>
                  <a:lnTo>
                    <a:pt x="346545" y="1033512"/>
                  </a:lnTo>
                  <a:lnTo>
                    <a:pt x="346545" y="1009515"/>
                  </a:lnTo>
                  <a:close/>
                </a:path>
                <a:path w="2835909" h="1604010">
                  <a:moveTo>
                    <a:pt x="693113" y="1009515"/>
                  </a:moveTo>
                  <a:lnTo>
                    <a:pt x="346545" y="1009515"/>
                  </a:lnTo>
                  <a:lnTo>
                    <a:pt x="346545" y="1033512"/>
                  </a:lnTo>
                  <a:lnTo>
                    <a:pt x="693113" y="1033512"/>
                  </a:lnTo>
                  <a:lnTo>
                    <a:pt x="693113" y="1009515"/>
                  </a:lnTo>
                  <a:close/>
                </a:path>
                <a:path w="2835909" h="1604010">
                  <a:moveTo>
                    <a:pt x="1410157" y="0"/>
                  </a:moveTo>
                  <a:lnTo>
                    <a:pt x="717112" y="0"/>
                  </a:lnTo>
                  <a:lnTo>
                    <a:pt x="693164" y="23945"/>
                  </a:lnTo>
                  <a:lnTo>
                    <a:pt x="693113" y="1033512"/>
                  </a:lnTo>
                  <a:lnTo>
                    <a:pt x="717112" y="1009515"/>
                  </a:lnTo>
                  <a:lnTo>
                    <a:pt x="741112" y="1009515"/>
                  </a:lnTo>
                  <a:lnTo>
                    <a:pt x="741112" y="47992"/>
                  </a:lnTo>
                  <a:lnTo>
                    <a:pt x="717112" y="47992"/>
                  </a:lnTo>
                  <a:lnTo>
                    <a:pt x="741112" y="23996"/>
                  </a:lnTo>
                  <a:lnTo>
                    <a:pt x="1386157" y="23996"/>
                  </a:lnTo>
                  <a:lnTo>
                    <a:pt x="1434105" y="23945"/>
                  </a:lnTo>
                  <a:lnTo>
                    <a:pt x="1410157" y="0"/>
                  </a:lnTo>
                  <a:close/>
                </a:path>
                <a:path w="2835909" h="1604010">
                  <a:moveTo>
                    <a:pt x="741112" y="1009515"/>
                  </a:moveTo>
                  <a:lnTo>
                    <a:pt x="717112" y="1009515"/>
                  </a:lnTo>
                  <a:lnTo>
                    <a:pt x="693113" y="1033512"/>
                  </a:lnTo>
                  <a:lnTo>
                    <a:pt x="741112" y="1033512"/>
                  </a:lnTo>
                  <a:lnTo>
                    <a:pt x="741112" y="1009515"/>
                  </a:lnTo>
                  <a:close/>
                </a:path>
                <a:path w="2835909" h="1604010">
                  <a:moveTo>
                    <a:pt x="1432724" y="1009515"/>
                  </a:moveTo>
                  <a:lnTo>
                    <a:pt x="1408688" y="1009515"/>
                  </a:lnTo>
                  <a:lnTo>
                    <a:pt x="1432688" y="1033512"/>
                  </a:lnTo>
                  <a:lnTo>
                    <a:pt x="1432724" y="1009515"/>
                  </a:lnTo>
                  <a:close/>
                </a:path>
                <a:path w="2835909" h="1604010">
                  <a:moveTo>
                    <a:pt x="322541" y="373512"/>
                  </a:moveTo>
                  <a:lnTo>
                    <a:pt x="0" y="373512"/>
                  </a:lnTo>
                  <a:lnTo>
                    <a:pt x="0" y="421504"/>
                  </a:lnTo>
                  <a:lnTo>
                    <a:pt x="298537" y="421504"/>
                  </a:lnTo>
                  <a:lnTo>
                    <a:pt x="298537" y="397508"/>
                  </a:lnTo>
                  <a:lnTo>
                    <a:pt x="346545" y="397508"/>
                  </a:lnTo>
                  <a:lnTo>
                    <a:pt x="322541" y="373512"/>
                  </a:lnTo>
                  <a:close/>
                </a:path>
                <a:path w="2835909" h="1604010">
                  <a:moveTo>
                    <a:pt x="346545" y="397508"/>
                  </a:moveTo>
                  <a:lnTo>
                    <a:pt x="298537" y="397508"/>
                  </a:lnTo>
                  <a:lnTo>
                    <a:pt x="322541" y="421504"/>
                  </a:lnTo>
                  <a:lnTo>
                    <a:pt x="346545" y="421504"/>
                  </a:lnTo>
                  <a:lnTo>
                    <a:pt x="346545" y="397508"/>
                  </a:lnTo>
                  <a:close/>
                </a:path>
                <a:path w="2835909" h="1604010">
                  <a:moveTo>
                    <a:pt x="741112" y="23996"/>
                  </a:moveTo>
                  <a:lnTo>
                    <a:pt x="717112" y="47992"/>
                  </a:lnTo>
                  <a:lnTo>
                    <a:pt x="741112" y="47992"/>
                  </a:lnTo>
                  <a:lnTo>
                    <a:pt x="741112" y="23996"/>
                  </a:lnTo>
                  <a:close/>
                </a:path>
                <a:path w="2835909" h="1604010">
                  <a:moveTo>
                    <a:pt x="1386157" y="23996"/>
                  </a:moveTo>
                  <a:lnTo>
                    <a:pt x="741112" y="23996"/>
                  </a:lnTo>
                  <a:lnTo>
                    <a:pt x="741112" y="47992"/>
                  </a:lnTo>
                  <a:lnTo>
                    <a:pt x="1386122" y="47992"/>
                  </a:lnTo>
                  <a:lnTo>
                    <a:pt x="1386157" y="23996"/>
                  </a:lnTo>
                  <a:close/>
                </a:path>
                <a:path w="2835909" h="1604010">
                  <a:moveTo>
                    <a:pt x="1434105" y="23945"/>
                  </a:moveTo>
                  <a:lnTo>
                    <a:pt x="1386157" y="23945"/>
                  </a:lnTo>
                  <a:lnTo>
                    <a:pt x="1410157" y="47992"/>
                  </a:lnTo>
                  <a:lnTo>
                    <a:pt x="1434171" y="47992"/>
                  </a:lnTo>
                  <a:lnTo>
                    <a:pt x="1434105" y="23945"/>
                  </a:lnTo>
                  <a:close/>
                </a:path>
              </a:pathLst>
            </a:custGeom>
            <a:solidFill>
              <a:srgbClr val="EC1C23"/>
            </a:solidFill>
          </p:spPr>
          <p:txBody>
            <a:bodyPr wrap="square" lIns="0" tIns="0" rIns="0" bIns="0" rtlCol="0"/>
            <a:lstStyle/>
            <a:p>
              <a:endParaRPr/>
            </a:p>
          </p:txBody>
        </p:sp>
      </p:grpSp>
      <p:sp>
        <p:nvSpPr>
          <p:cNvPr id="10" name="TextBox 9">
            <a:extLst>
              <a:ext uri="{FF2B5EF4-FFF2-40B4-BE49-F238E27FC236}">
                <a16:creationId xmlns:a16="http://schemas.microsoft.com/office/drawing/2014/main" id="{0793EFBD-0995-4294-A51B-A457897DE624}"/>
              </a:ext>
            </a:extLst>
          </p:cNvPr>
          <p:cNvSpPr txBox="1"/>
          <p:nvPr/>
        </p:nvSpPr>
        <p:spPr>
          <a:xfrm>
            <a:off x="4191000" y="919281"/>
            <a:ext cx="5053593" cy="1477328"/>
          </a:xfrm>
          <a:prstGeom prst="rect">
            <a:avLst/>
          </a:prstGeom>
          <a:noFill/>
        </p:spPr>
        <p:txBody>
          <a:bodyPr wrap="square">
            <a:spAutoFit/>
          </a:bodyPr>
          <a:lstStyle/>
          <a:p>
            <a:r>
              <a:rPr lang="en-IN" dirty="0"/>
              <a:t>Data can be </a:t>
            </a:r>
            <a:r>
              <a:rPr lang="en-IN" dirty="0" err="1"/>
              <a:t>analog</a:t>
            </a:r>
            <a:r>
              <a:rPr lang="en-IN" dirty="0"/>
              <a:t> or digital. </a:t>
            </a:r>
          </a:p>
          <a:p>
            <a:r>
              <a:rPr lang="en-IN" dirty="0"/>
              <a:t>Analog data are continuous and take continuous values.</a:t>
            </a:r>
          </a:p>
          <a:p>
            <a:r>
              <a:rPr lang="en-IN" dirty="0"/>
              <a:t>Digital data have discrete states and take discrete values.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1477</TotalTime>
  <Words>9803</Words>
  <Application>Microsoft Office PowerPoint</Application>
  <PresentationFormat>On-screen Show (4:3)</PresentationFormat>
  <Paragraphs>799</Paragraphs>
  <Slides>156</Slides>
  <Notes>30</Notes>
  <HiddenSlides>5</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156</vt:i4>
      </vt:variant>
    </vt:vector>
  </HeadingPairs>
  <TitlesOfParts>
    <vt:vector size="165" baseType="lpstr">
      <vt:lpstr>Arial</vt:lpstr>
      <vt:lpstr>Calibri</vt:lpstr>
      <vt:lpstr>Open Sans</vt:lpstr>
      <vt:lpstr>Tahoma</vt:lpstr>
      <vt:lpstr>Times</vt:lpstr>
      <vt:lpstr>Times New Roman</vt:lpstr>
      <vt:lpstr>urw-din</vt:lpstr>
      <vt:lpstr>Wingdings</vt:lpstr>
      <vt:lpstr>Office Theme</vt:lpstr>
      <vt:lpstr>Network Models</vt:lpstr>
      <vt:lpstr>Scenarios</vt:lpstr>
      <vt:lpstr>PowerPoint Presentation</vt:lpstr>
      <vt:lpstr>Second Scenario</vt:lpstr>
      <vt:lpstr>PowerPoint Presentation</vt:lpstr>
      <vt:lpstr>PowerPoint Presentation</vt:lpstr>
      <vt:lpstr>PowerPoint Presentation</vt:lpstr>
      <vt:lpstr>PowerPoint Presentation</vt:lpstr>
      <vt:lpstr>PowerPoint Presentation</vt:lpstr>
      <vt:lpstr>PowerPoint Presentation</vt:lpstr>
      <vt:lpstr>Second Principle</vt:lpstr>
      <vt:lpstr>PowerPoint Presentation</vt:lpstr>
      <vt:lpstr>TCP/IP PROTOCOL SUITE</vt:lpstr>
      <vt:lpstr>Layered Architecture</vt:lpstr>
      <vt:lpstr>PowerPoint Presentation</vt:lpstr>
      <vt:lpstr>PowerPoint Presentation</vt:lpstr>
      <vt:lpstr>PowerPoint Presentation</vt:lpstr>
      <vt:lpstr>PowerPoint Presentation</vt:lpstr>
      <vt:lpstr>PowerPoint Presentation</vt:lpstr>
      <vt:lpstr>Description of Each Layer</vt:lpstr>
      <vt:lpstr>Data-link Layer</vt:lpstr>
      <vt:lpstr>PowerPoint Presentation</vt:lpstr>
      <vt:lpstr>PowerPoint Presentation</vt:lpstr>
      <vt:lpstr>PowerPoint Presentation</vt:lpstr>
      <vt:lpstr>PowerPoint Presentation</vt:lpstr>
      <vt:lpstr>Application Layer</vt:lpstr>
      <vt:lpstr>PowerPoint Presentation</vt:lpstr>
      <vt:lpstr>Encapsulation and Decapsulation</vt:lpstr>
      <vt:lpstr>PowerPoint Presentation</vt:lpstr>
      <vt:lpstr>Encapsulation at the Source Host</vt:lpstr>
      <vt:lpstr>PowerPoint Presentation</vt:lpstr>
      <vt:lpstr>Decapsulation at the Router</vt:lpstr>
      <vt:lpstr>Decapsulation at the Destination Host</vt:lpstr>
      <vt:lpstr>PowerPoint Presentation</vt:lpstr>
      <vt:lpstr>PowerPoint Presentation</vt:lpstr>
      <vt:lpstr>Multiplexing and Demultiplexing</vt:lpstr>
      <vt:lpstr>PowerPoint Presentation</vt:lpstr>
      <vt:lpstr>THE OSI MODEL</vt:lpstr>
      <vt:lpstr>PowerPoint Presentation</vt:lpstr>
      <vt:lpstr>OSI versus TCP/IP</vt:lpstr>
      <vt:lpstr>PowerPoint Presentation</vt:lpstr>
      <vt:lpstr>PowerPoint Presentation</vt:lpstr>
      <vt:lpstr>The Internet</vt:lpstr>
      <vt:lpstr>PowerPoint Presentation</vt:lpstr>
      <vt:lpstr>Accessing the Internet</vt:lpstr>
      <vt:lpstr>Internet more than hundreds of thousands of</vt:lpstr>
      <vt:lpstr>Internet</vt:lpstr>
      <vt:lpstr>Standards and Administration</vt:lpstr>
      <vt:lpstr>PowerPoint Presentation</vt:lpstr>
      <vt:lpstr>Maturity Levels</vt:lpstr>
      <vt:lpstr>Requirement Levels</vt:lpstr>
      <vt:lpstr>Internet Administration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TRANSMISSION MODES</vt:lpstr>
      <vt:lpstr>PowerPoint Presentation</vt:lpstr>
      <vt:lpstr>PowerPoint Presentation</vt:lpstr>
      <vt:lpstr>PowerPoint Presentation</vt:lpstr>
      <vt:lpstr>PowerPoint Presentation</vt:lpstr>
      <vt:lpstr>Asynchronous Transmission</vt:lpstr>
      <vt:lpstr>PowerPoint Presentation</vt:lpstr>
      <vt:lpstr>Synchronous Transmission</vt:lpstr>
      <vt:lpstr>PowerPoint Presentation</vt:lpstr>
      <vt:lpstr>PowerPoint Presentation</vt:lpstr>
      <vt:lpstr>Data and Signals</vt:lpstr>
      <vt:lpstr>Analog and Digital Signals</vt:lpstr>
      <vt:lpstr>Figure 3.2: Comparison of analog and digital signals</vt:lpstr>
      <vt:lpstr>Periodic and Nonperiodic</vt:lpstr>
      <vt:lpstr>Sine Wave</vt:lpstr>
      <vt:lpstr>Peak Amplitude</vt:lpstr>
      <vt:lpstr>Period and Frequency</vt:lpstr>
      <vt:lpstr>Phase</vt:lpstr>
      <vt:lpstr>PowerPoint Presentation</vt:lpstr>
      <vt:lpstr>Digital Signals</vt:lpstr>
      <vt:lpstr>8.Complexity</vt:lpstr>
      <vt:lpstr>Unipolar Scheme</vt:lpstr>
      <vt:lpstr>Polar Schemes</vt:lpstr>
      <vt:lpstr>PowerPoint Presentation</vt:lpstr>
      <vt:lpstr>Return-to-Zero (RZ)</vt:lpstr>
      <vt:lpstr>PowerPoint Presentation</vt:lpstr>
      <vt:lpstr>PowerPoint Presentation</vt:lpstr>
      <vt:lpstr>Bipolar Schemes</vt:lpstr>
      <vt:lpstr>PowerPoint Presentation</vt:lpstr>
      <vt:lpstr>Summary of line coding schemes</vt:lpstr>
      <vt:lpstr>PowerPoint Presentation</vt:lpstr>
      <vt:lpstr>PowerPoint Presentation</vt:lpstr>
      <vt:lpstr>PowerPoint Presentation</vt:lpstr>
      <vt:lpstr>PowerPoint Presentation</vt:lpstr>
      <vt:lpstr>PowerPoint Presentation</vt:lpstr>
      <vt:lpstr>1. Framing is a point-to-point connection between two computers or devices consists of a wire in which data is transmitted as a stream of bits. However, these bits must be framed into discernible blocks of information. Framing is a function of the data link layer. It provides a way for a sender to transmit a set of bits that are meaningful to the receiver. Ethernet, token ring, frame relay, and other data link layer technologies have their own frame structures. Frames have headers that contain information such as error-checking codes.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CYCLIC CODES </vt:lpstr>
      <vt:lpstr>PowerPoint Presentation</vt:lpstr>
      <vt:lpstr>  CRC encoder and decoder</vt:lpstr>
      <vt:lpstr>  Division in CRC encoder</vt:lpstr>
      <vt:lpstr>Figure 10.16  Division in the CRC decoder for two cases</vt:lpstr>
      <vt:lpstr>Figure 10.17  Hardwired design of the divisor in CRC</vt:lpstr>
      <vt:lpstr>Figure 10.18  Simulation of division in CRC encoder</vt:lpstr>
      <vt:lpstr>Using Polynomials</vt:lpstr>
      <vt:lpstr>Figure 10.22  CRC division using polynomials</vt:lpstr>
      <vt:lpstr>Figure 10.23  Representation of two isolated single-bit errors using polynomials</vt:lpstr>
      <vt:lpstr>PowerPoint Presentation</vt:lpstr>
      <vt:lpstr>PowerPoint Presentation</vt:lpstr>
      <vt:lpstr>Stop and Wait</vt:lpstr>
      <vt:lpstr>Stop and Wait - Diagram</vt:lpstr>
      <vt:lpstr>Stop and Wait - Pros and Cons</vt:lpstr>
      <vt:lpstr>PowerPoint Presentation</vt:lpstr>
      <vt:lpstr>PowerPoint Presentation</vt:lpstr>
      <vt:lpstr>Go – Back – N ARQ Go – Back – N ARQ provides for sending multiple frames before receiving the acknowledgement for the first frame. It uses the concept of sliding window, and so is also called sliding window protocol. The frames are sequentially numbered and a finite number of frames are sent. If the acknowledgement of a frame is not received within the time period, all frames starting from that frame are retransmitted.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Models</dc:title>
  <dc:creator>VenuRenu</dc:creator>
  <cp:lastModifiedBy>Venu G</cp:lastModifiedBy>
  <cp:revision>31</cp:revision>
  <dcterms:created xsi:type="dcterms:W3CDTF">2022-01-18T08:07:00Z</dcterms:created>
  <dcterms:modified xsi:type="dcterms:W3CDTF">2022-03-17T10:34:19Z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2022-01-18T00:00:00Z</vt:filetime>
  </property>
  <property fmtid="{D5CDD505-2E9C-101B-9397-08002B2CF9AE}" pid="3" name="LastSaved">
    <vt:filetime>2022-01-18T00:00:00Z</vt:filetime>
  </property>
</Properties>
</file>